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1" r:id="rId1"/>
  </p:sldMasterIdLst>
  <p:notesMasterIdLst>
    <p:notesMasterId r:id="rId35"/>
  </p:notesMasterIdLst>
  <p:sldIdLst>
    <p:sldId id="414" r:id="rId2"/>
    <p:sldId id="456" r:id="rId3"/>
    <p:sldId id="508" r:id="rId4"/>
    <p:sldId id="554" r:id="rId5"/>
    <p:sldId id="555" r:id="rId6"/>
    <p:sldId id="553" r:id="rId7"/>
    <p:sldId id="556" r:id="rId8"/>
    <p:sldId id="557" r:id="rId9"/>
    <p:sldId id="558" r:id="rId10"/>
    <p:sldId id="559" r:id="rId11"/>
    <p:sldId id="560" r:id="rId12"/>
    <p:sldId id="561" r:id="rId13"/>
    <p:sldId id="562" r:id="rId14"/>
    <p:sldId id="565" r:id="rId15"/>
    <p:sldId id="566" r:id="rId16"/>
    <p:sldId id="567" r:id="rId17"/>
    <p:sldId id="569" r:id="rId18"/>
    <p:sldId id="570" r:id="rId19"/>
    <p:sldId id="571" r:id="rId20"/>
    <p:sldId id="572" r:id="rId21"/>
    <p:sldId id="573" r:id="rId22"/>
    <p:sldId id="564" r:id="rId23"/>
    <p:sldId id="574" r:id="rId24"/>
    <p:sldId id="575" r:id="rId25"/>
    <p:sldId id="576" r:id="rId26"/>
    <p:sldId id="577" r:id="rId27"/>
    <p:sldId id="578" r:id="rId28"/>
    <p:sldId id="579" r:id="rId29"/>
    <p:sldId id="581" r:id="rId30"/>
    <p:sldId id="580" r:id="rId31"/>
    <p:sldId id="582" r:id="rId32"/>
    <p:sldId id="583" r:id="rId33"/>
    <p:sldId id="584" r:id="rId3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5pPr>
    <a:lvl6pPr marL="2286000" algn="l" defTabSz="914400" rtl="0" eaLnBrk="1" latinLnBrk="0" hangingPunct="1"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6pPr>
    <a:lvl7pPr marL="2743200" algn="l" defTabSz="914400" rtl="0" eaLnBrk="1" latinLnBrk="0" hangingPunct="1"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7pPr>
    <a:lvl8pPr marL="3200400" algn="l" defTabSz="914400" rtl="0" eaLnBrk="1" latinLnBrk="0" hangingPunct="1"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8pPr>
    <a:lvl9pPr marL="3657600" algn="l" defTabSz="914400" rtl="0" eaLnBrk="1" latinLnBrk="0" hangingPunct="1">
      <a:defRPr kumimoji="1" sz="2400" b="1" kern="1200">
        <a:solidFill>
          <a:schemeClr val="tx1"/>
        </a:solidFill>
        <a:latin typeface="Tahoma" pitchFamily="34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426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6641" autoAdjust="0"/>
    <p:restoredTop sz="85983" autoAdjust="0"/>
  </p:normalViewPr>
  <p:slideViewPr>
    <p:cSldViewPr>
      <p:cViewPr>
        <p:scale>
          <a:sx n="60" d="100"/>
          <a:sy n="60" d="100"/>
        </p:scale>
        <p:origin x="-756" y="-3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43B81C8C-7E2F-469A-B45D-F80155814CF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0200191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11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12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13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14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15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16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17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18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19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20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21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22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23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24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25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26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27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28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29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30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31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32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33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81C8C-7E2F-469A-B45D-F80155814CFF}" type="slidenum">
              <a:rPr lang="zh-CN" altLang="en-US" smtClean="0"/>
              <a:pPr>
                <a:defRPr/>
              </a:pPr>
              <a:t>10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79601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6957B-1A9A-4B0B-A5C5-96342178DD4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D2F74-5FE7-4394-96D8-EF93BB94CEB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73812-4F1F-4646-9B11-72CB5DD3440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600AE-982D-4F52-B4A4-109B5C845A6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E5911-2A08-4207-9A3A-4EEAC8B87DC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0EABC-12B0-4660-898A-670314C5445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BDDCD-8DB4-49FA-80A0-4E1D95C34BC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A93A2-0D8C-46D4-8CA2-17789F93C4C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25ABE-BDED-4885-B157-7C3D3D84BD0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A1BAF-D378-47E5-B9CF-A92F64D11A7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单圆角矩形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en-US"/>
          </a:p>
        </p:txBody>
      </p:sp>
      <p:sp>
        <p:nvSpPr>
          <p:cNvPr id="6" name="直角三角形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en-US"/>
          </a:p>
        </p:txBody>
      </p:sp>
      <p:sp>
        <p:nvSpPr>
          <p:cNvPr id="7" name="任意多边形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8" name="任意多边形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9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DE20E5-A8B3-4696-82C1-B7FFA7F2360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1028" name="标题占位符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9" name="文本占位符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C664C21E-66CA-442F-86E8-9A7B910A197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1033" name="组合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任意多边形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kumimoji="0" lang="en-US">
                <a:ea typeface="宋体" pitchFamily="2" charset="-122"/>
              </a:endParaRPr>
            </a:p>
          </p:txBody>
        </p:sp>
        <p:sp>
          <p:nvSpPr>
            <p:cNvPr id="13" name="任意多边形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kumimoji="0" lang="en-US">
                <a:ea typeface="宋体" pitchFamily="2" charset="-122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 dirty="0">
                <a:solidFill>
                  <a:srgbClr val="FFFF00"/>
                </a:solidFill>
              </a:rPr>
              <a:t>培训</a:t>
            </a:r>
            <a:r>
              <a:rPr lang="zh-CN" altLang="en-US" dirty="0" smtClean="0">
                <a:solidFill>
                  <a:srgbClr val="FFFF00"/>
                </a:solidFill>
              </a:rPr>
              <a:t>内容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252520" cy="5733256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Oracle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数据库介绍</a:t>
            </a:r>
            <a:endParaRPr lang="en-US" altLang="zh-CN" sz="3600" dirty="0" smtClean="0">
              <a:solidFill>
                <a:srgbClr val="FFFF00"/>
              </a:solidFill>
              <a:latin typeface="+mn-ea"/>
            </a:endParaRPr>
          </a:p>
          <a:p>
            <a:pPr eaLnBrk="1" hangingPunct="1"/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建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立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/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删除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/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恢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复表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-</a:t>
            </a:r>
            <a:r>
              <a:rPr lang="zh-CN" altLang="en-US" sz="3600">
                <a:solidFill>
                  <a:srgbClr val="FFFF00"/>
                </a:solidFill>
                <a:latin typeface="+mn-ea"/>
              </a:rPr>
              <a:t>语法排错</a:t>
            </a:r>
            <a:endParaRPr lang="en-US" altLang="zh-CN" sz="3600">
              <a:solidFill>
                <a:srgbClr val="FFFF00"/>
              </a:solidFill>
              <a:latin typeface="+mn-ea"/>
            </a:endParaRPr>
          </a:p>
          <a:p>
            <a:pPr eaLnBrk="1" hangingPunct="1"/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建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立</a:t>
            </a:r>
            <a:r>
              <a:rPr lang="en-US" altLang="zh-CN" sz="3600" dirty="0" smtClean="0">
                <a:solidFill>
                  <a:srgbClr val="FFFF00"/>
                </a:solidFill>
                <a:latin typeface="+mn-ea"/>
              </a:rPr>
              <a:t>/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删除索引</a:t>
            </a:r>
            <a:endParaRPr lang="en-US" altLang="zh-CN" sz="3600" dirty="0" smtClean="0">
              <a:solidFill>
                <a:srgbClr val="FFFF00"/>
              </a:solidFill>
              <a:latin typeface="+mn-ea"/>
            </a:endParaRPr>
          </a:p>
          <a:p>
            <a:pPr eaLnBrk="1" hangingPunct="1"/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简</a:t>
            </a:r>
            <a:r>
              <a:rPr lang="zh-CN" altLang="en-US" sz="3600" dirty="0" smtClean="0">
                <a:solidFill>
                  <a:srgbClr val="FFFF00"/>
                </a:solidFill>
                <a:latin typeface="+mn-ea"/>
              </a:rPr>
              <a:t>单查询</a:t>
            </a:r>
            <a:endParaRPr lang="en-US" altLang="zh-CN" sz="3600" dirty="0" smtClean="0">
              <a:solidFill>
                <a:srgbClr val="FFFF00"/>
              </a:solidFill>
              <a:latin typeface="+mn-ea"/>
            </a:endParaRPr>
          </a:p>
          <a:p>
            <a:pPr eaLnBrk="1" hangingPunct="1"/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插</a:t>
            </a:r>
            <a:r>
              <a:rPr lang="zh-CN" altLang="en-US" sz="3600">
                <a:solidFill>
                  <a:srgbClr val="FFFF00"/>
                </a:solidFill>
                <a:latin typeface="+mn-ea"/>
              </a:rPr>
              <a:t>入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/</a:t>
            </a:r>
            <a:r>
              <a:rPr lang="zh-CN" altLang="en-US" sz="3600">
                <a:solidFill>
                  <a:srgbClr val="FFFF00"/>
                </a:solidFill>
                <a:latin typeface="+mn-ea"/>
              </a:rPr>
              <a:t>删除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/</a:t>
            </a:r>
            <a:r>
              <a:rPr lang="zh-CN" altLang="en-US" sz="3600">
                <a:solidFill>
                  <a:srgbClr val="FFFF00"/>
                </a:solidFill>
                <a:latin typeface="+mn-ea"/>
              </a:rPr>
              <a:t>修改数据</a:t>
            </a:r>
            <a:endParaRPr lang="en-US" altLang="zh-CN" sz="3600">
              <a:solidFill>
                <a:srgbClr val="FFFF00"/>
              </a:solidFill>
              <a:latin typeface="+mn-ea"/>
            </a:endParaRPr>
          </a:p>
          <a:p>
            <a:pPr eaLnBrk="1" hangingPunct="1"/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建</a:t>
            </a:r>
            <a:r>
              <a:rPr lang="zh-CN" altLang="en-US" sz="3600">
                <a:solidFill>
                  <a:srgbClr val="FFFF00"/>
                </a:solidFill>
                <a:latin typeface="+mn-ea"/>
              </a:rPr>
              <a:t>立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/</a:t>
            </a:r>
            <a:r>
              <a:rPr lang="zh-CN" altLang="en-US" sz="3600">
                <a:solidFill>
                  <a:srgbClr val="FFFF00"/>
                </a:solidFill>
                <a:latin typeface="+mn-ea"/>
              </a:rPr>
              <a:t>替换</a:t>
            </a:r>
            <a:r>
              <a:rPr lang="en-US" altLang="zh-CN" sz="3600">
                <a:solidFill>
                  <a:srgbClr val="FFFF00"/>
                </a:solidFill>
                <a:latin typeface="+mn-ea"/>
              </a:rPr>
              <a:t>/</a:t>
            </a:r>
            <a:r>
              <a:rPr lang="zh-CN" altLang="en-US" sz="3600">
                <a:solidFill>
                  <a:srgbClr val="FFFF00"/>
                </a:solidFill>
                <a:latin typeface="+mn-ea"/>
              </a:rPr>
              <a:t>删除视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图</a:t>
            </a:r>
            <a:endParaRPr lang="en-US" altLang="zh-CN" sz="3600" smtClean="0">
              <a:solidFill>
                <a:srgbClr val="FFFF00"/>
              </a:solidFill>
              <a:latin typeface="+mn-ea"/>
            </a:endParaRPr>
          </a:p>
          <a:p>
            <a:pPr eaLnBrk="1" hangingPunct="1"/>
            <a:r>
              <a:rPr lang="zh-CN" altLang="en-US" sz="3600">
                <a:solidFill>
                  <a:srgbClr val="FFFF00"/>
                </a:solidFill>
                <a:latin typeface="+mn-ea"/>
              </a:rPr>
              <a:t>提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交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/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回退</a:t>
            </a:r>
            <a:endParaRPr lang="en-US" altLang="zh-CN" sz="3600">
              <a:solidFill>
                <a:srgbClr val="FFFF00"/>
              </a:solidFill>
              <a:latin typeface="+mn-ea"/>
            </a:endParaRPr>
          </a:p>
          <a:p>
            <a:pPr eaLnBrk="1" hangingPunct="1"/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创建用户、授权</a:t>
            </a:r>
            <a:r>
              <a:rPr lang="en-US" altLang="zh-CN" sz="3600" smtClean="0">
                <a:solidFill>
                  <a:srgbClr val="FFFF00"/>
                </a:solidFill>
                <a:latin typeface="+mn-ea"/>
              </a:rPr>
              <a:t>/</a:t>
            </a:r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收回权限</a:t>
            </a:r>
            <a:endParaRPr lang="en-US" altLang="zh-CN" sz="3600" smtClean="0">
              <a:solidFill>
                <a:srgbClr val="FFFF00"/>
              </a:solidFill>
              <a:latin typeface="+mn-ea"/>
            </a:endParaRPr>
          </a:p>
          <a:p>
            <a:pPr eaLnBrk="1" hangingPunct="1"/>
            <a:r>
              <a:rPr lang="zh-CN" altLang="en-US" sz="3600">
                <a:solidFill>
                  <a:srgbClr val="FFFF00"/>
                </a:solidFill>
                <a:latin typeface="+mn-ea"/>
              </a:rPr>
              <a:t>复杂查询</a:t>
            </a:r>
            <a:endParaRPr lang="en-US" altLang="zh-CN" sz="3600">
              <a:solidFill>
                <a:srgbClr val="FFFF00"/>
              </a:solidFill>
              <a:latin typeface="+mn-ea"/>
            </a:endParaRPr>
          </a:p>
          <a:p>
            <a:pPr eaLnBrk="1" hangingPunct="1"/>
            <a:r>
              <a:rPr lang="zh-CN" altLang="en-US" sz="3600" smtClean="0">
                <a:solidFill>
                  <a:srgbClr val="FFFF00"/>
                </a:solidFill>
                <a:latin typeface="+mn-ea"/>
              </a:rPr>
              <a:t>实用知识介绍</a:t>
            </a:r>
            <a:endParaRPr lang="en-US" altLang="zh-CN" sz="3600" dirty="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endParaRPr lang="en-US" altLang="zh-CN" sz="3600" dirty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6146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64BAD5-182D-485A-A85C-DE5A7133E7B5}" type="slidenum">
              <a:rPr lang="zh-CN" altLang="en-US" smtClean="0"/>
              <a:pPr/>
              <a:t>1</a:t>
            </a:fld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xmlns="" val="224086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10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 smtClean="0">
                <a:solidFill>
                  <a:srgbClr val="FFFF00"/>
                </a:solidFill>
                <a:cs typeface="隶书"/>
              </a:rPr>
              <a:t>检查完成情况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 dirty="0">
                <a:solidFill>
                  <a:srgbClr val="FFFF00"/>
                </a:solidFill>
              </a:rPr>
              <a:t>update </a:t>
            </a:r>
            <a:r>
              <a:rPr lang="en-US" altLang="zh-CN" sz="3200" dirty="0" err="1">
                <a:solidFill>
                  <a:srgbClr val="FFFF00"/>
                </a:solidFill>
              </a:rPr>
              <a:t>test_score.t_student</a:t>
            </a:r>
            <a:r>
              <a:rPr lang="en-US" altLang="zh-CN" sz="3200" dirty="0">
                <a:solidFill>
                  <a:srgbClr val="FFFF00"/>
                </a:solidFill>
              </a:rPr>
              <a:t> set </a:t>
            </a:r>
            <a:r>
              <a:rPr lang="zh-CN" altLang="en-US" sz="3200" dirty="0">
                <a:solidFill>
                  <a:srgbClr val="FFFF00"/>
                </a:solidFill>
              </a:rPr>
              <a:t>实验号</a:t>
            </a:r>
            <a:r>
              <a:rPr lang="en-US" altLang="zh-CN" sz="3200" dirty="0" smtClean="0">
                <a:solidFill>
                  <a:srgbClr val="FFFF00"/>
                </a:solidFill>
              </a:rPr>
              <a:t>=3 </a:t>
            </a:r>
            <a:r>
              <a:rPr lang="en-US" altLang="zh-CN" sz="3200" dirty="0">
                <a:solidFill>
                  <a:srgbClr val="FFFF00"/>
                </a:solidFill>
              </a:rPr>
              <a:t>where </a:t>
            </a:r>
            <a:r>
              <a:rPr lang="zh-CN" altLang="en-US" sz="3200" dirty="0">
                <a:solidFill>
                  <a:srgbClr val="FFFF00"/>
                </a:solidFill>
              </a:rPr>
              <a:t>班级</a:t>
            </a:r>
            <a:r>
              <a:rPr lang="en-US" altLang="zh-CN" sz="3200" dirty="0">
                <a:solidFill>
                  <a:srgbClr val="FFFF00"/>
                </a:solidFill>
              </a:rPr>
              <a:t>='</a:t>
            </a:r>
            <a:r>
              <a:rPr lang="zh-CN" altLang="en-US" sz="3200" dirty="0">
                <a:solidFill>
                  <a:srgbClr val="FFFF00"/>
                </a:solidFill>
              </a:rPr>
              <a:t>国图</a:t>
            </a:r>
            <a:r>
              <a:rPr lang="en-US" altLang="zh-CN" sz="3200" dirty="0">
                <a:solidFill>
                  <a:srgbClr val="FFFF00"/>
                </a:solidFill>
              </a:rPr>
              <a:t>'</a:t>
            </a:r>
          </a:p>
          <a:p>
            <a:pPr eaLnBrk="1" hangingPunct="1"/>
            <a:endParaRPr lang="en-US" altLang="zh-CN" sz="3200" dirty="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 dirty="0">
                <a:solidFill>
                  <a:srgbClr val="FFFF00"/>
                </a:solidFill>
              </a:rPr>
              <a:t>select * from </a:t>
            </a:r>
            <a:r>
              <a:rPr lang="en-US" altLang="zh-CN" sz="3200" dirty="0" err="1">
                <a:solidFill>
                  <a:srgbClr val="FFFF00"/>
                </a:solidFill>
              </a:rPr>
              <a:t>all_dbscore</a:t>
            </a:r>
            <a:endParaRPr lang="en-US" altLang="zh-CN" sz="3200" dirty="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 dirty="0">
                <a:solidFill>
                  <a:srgbClr val="FFFF00"/>
                </a:solidFill>
              </a:rPr>
              <a:t>select * from report4 </a:t>
            </a:r>
          </a:p>
          <a:p>
            <a:pPr eaLnBrk="1" hangingPunct="1"/>
            <a:r>
              <a:rPr lang="en-US" altLang="zh-CN" sz="3200" dirty="0">
                <a:solidFill>
                  <a:srgbClr val="FFFF00"/>
                </a:solidFill>
              </a:rPr>
              <a:t>where </a:t>
            </a:r>
            <a:r>
              <a:rPr lang="zh-CN" altLang="en-US" sz="3200" dirty="0">
                <a:solidFill>
                  <a:srgbClr val="FFFF00"/>
                </a:solidFill>
              </a:rPr>
              <a:t>班级</a:t>
            </a:r>
            <a:r>
              <a:rPr lang="en-US" altLang="zh-CN" sz="3200" dirty="0">
                <a:solidFill>
                  <a:srgbClr val="FFFF00"/>
                </a:solidFill>
              </a:rPr>
              <a:t>='</a:t>
            </a:r>
            <a:r>
              <a:rPr lang="zh-CN" altLang="en-US" sz="3200" dirty="0">
                <a:solidFill>
                  <a:srgbClr val="FFFF00"/>
                </a:solidFill>
              </a:rPr>
              <a:t>国图</a:t>
            </a:r>
            <a:r>
              <a:rPr lang="en-US" altLang="zh-CN" sz="3200" dirty="0">
                <a:solidFill>
                  <a:srgbClr val="FFFF00"/>
                </a:solidFill>
              </a:rPr>
              <a:t>' and </a:t>
            </a:r>
            <a:r>
              <a:rPr lang="zh-CN" altLang="en-US" sz="3200" dirty="0">
                <a:solidFill>
                  <a:srgbClr val="FFFF00"/>
                </a:solidFill>
              </a:rPr>
              <a:t>实验号</a:t>
            </a:r>
            <a:r>
              <a:rPr lang="en-US" altLang="zh-CN" sz="3200" dirty="0" smtClean="0">
                <a:solidFill>
                  <a:srgbClr val="FFFF00"/>
                </a:solidFill>
              </a:rPr>
              <a:t>=3 </a:t>
            </a:r>
            <a:r>
              <a:rPr lang="en-US" altLang="zh-CN" sz="3200" dirty="0">
                <a:solidFill>
                  <a:srgbClr val="FFFF00"/>
                </a:solidFill>
              </a:rPr>
              <a:t>and </a:t>
            </a:r>
            <a:r>
              <a:rPr lang="zh-CN" altLang="en-US" sz="3200" dirty="0">
                <a:solidFill>
                  <a:srgbClr val="FFFF00"/>
                </a:solidFill>
              </a:rPr>
              <a:t>题号</a:t>
            </a:r>
            <a:r>
              <a:rPr lang="en-US" altLang="zh-CN" sz="3200" dirty="0" smtClean="0">
                <a:solidFill>
                  <a:srgbClr val="FFFF00"/>
                </a:solidFill>
              </a:rPr>
              <a:t>=1 </a:t>
            </a:r>
            <a:r>
              <a:rPr lang="en-US" altLang="zh-CN" sz="3200" dirty="0">
                <a:solidFill>
                  <a:srgbClr val="FFFF00"/>
                </a:solidFill>
              </a:rPr>
              <a:t>and </a:t>
            </a:r>
            <a:r>
              <a:rPr lang="zh-CN" altLang="en-US" sz="3200" dirty="0">
                <a:solidFill>
                  <a:srgbClr val="FFFF00"/>
                </a:solidFill>
              </a:rPr>
              <a:t>得分</a:t>
            </a:r>
            <a:r>
              <a:rPr lang="en-US" altLang="zh-CN" sz="3200" dirty="0">
                <a:solidFill>
                  <a:srgbClr val="FFFF00"/>
                </a:solidFill>
              </a:rPr>
              <a:t>&gt;0</a:t>
            </a:r>
          </a:p>
          <a:p>
            <a:pPr eaLnBrk="1" hangingPunct="1"/>
            <a:endParaRPr lang="en-US" altLang="zh-CN" sz="320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346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11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 smtClean="0">
                <a:solidFill>
                  <a:srgbClr val="FFFF00"/>
                </a:solidFill>
                <a:cs typeface="隶书"/>
              </a:rPr>
              <a:t>检查完成情况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将</a:t>
            </a:r>
            <a:r>
              <a:rPr lang="en-US" altLang="zh-CN" sz="3200">
                <a:solidFill>
                  <a:srgbClr val="FFFF00"/>
                </a:solidFill>
              </a:rPr>
              <a:t>pub</a:t>
            </a:r>
            <a:r>
              <a:rPr lang="zh-CN" altLang="en-US" sz="3200">
                <a:solidFill>
                  <a:srgbClr val="FFFF00"/>
                </a:solidFill>
              </a:rPr>
              <a:t>用户下的</a:t>
            </a:r>
            <a:r>
              <a:rPr lang="en-US" altLang="zh-CN" sz="3200">
                <a:solidFill>
                  <a:srgbClr val="FFFF00"/>
                </a:solidFill>
              </a:rPr>
              <a:t>Student_31</a:t>
            </a:r>
            <a:r>
              <a:rPr lang="zh-CN" altLang="en-US" sz="3200">
                <a:solidFill>
                  <a:srgbClr val="FFFF00"/>
                </a:solidFill>
              </a:rPr>
              <a:t>及数据复制到主用户的表</a:t>
            </a:r>
            <a:r>
              <a:rPr lang="en-US" altLang="zh-CN" sz="3200">
                <a:solidFill>
                  <a:srgbClr val="FFFF00"/>
                </a:solidFill>
              </a:rPr>
              <a:t>test3_03</a:t>
            </a:r>
            <a:r>
              <a:rPr lang="zh-CN" altLang="en-US" sz="3200">
                <a:solidFill>
                  <a:srgbClr val="FFFF00"/>
                </a:solidFill>
              </a:rPr>
              <a:t>，删除表中的性别有错误的那些错误数据（性别只能够是“男”、“女”或者空值）。</a:t>
            </a:r>
            <a:endParaRPr lang="en-US" altLang="zh-CN" sz="320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757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12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 smtClean="0">
                <a:solidFill>
                  <a:srgbClr val="FFFF00"/>
                </a:solidFill>
                <a:cs typeface="隶书"/>
              </a:rPr>
              <a:t>检查完成情况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update test_score.t_student set </a:t>
            </a:r>
            <a:r>
              <a:rPr lang="zh-CN" altLang="en-US" sz="3200">
                <a:solidFill>
                  <a:srgbClr val="FFFF00"/>
                </a:solidFill>
              </a:rPr>
              <a:t>实验号</a:t>
            </a:r>
            <a:r>
              <a:rPr lang="en-US" altLang="zh-CN" sz="3200" smtClean="0">
                <a:solidFill>
                  <a:srgbClr val="FFFF00"/>
                </a:solidFill>
              </a:rPr>
              <a:t>=3 </a:t>
            </a:r>
            <a:r>
              <a:rPr lang="en-US" altLang="zh-CN" sz="3200">
                <a:solidFill>
                  <a:srgbClr val="FFFF00"/>
                </a:solidFill>
              </a:rPr>
              <a:t>where </a:t>
            </a:r>
            <a:r>
              <a:rPr lang="zh-CN" altLang="en-US" sz="3200">
                <a:solidFill>
                  <a:srgbClr val="FFFF00"/>
                </a:solidFill>
              </a:rPr>
              <a:t>班级</a:t>
            </a:r>
            <a:r>
              <a:rPr lang="en-US" altLang="zh-CN" sz="3200">
                <a:solidFill>
                  <a:srgbClr val="FFFF00"/>
                </a:solidFill>
              </a:rPr>
              <a:t>='</a:t>
            </a:r>
            <a:r>
              <a:rPr lang="zh-CN" altLang="en-US" sz="3200">
                <a:solidFill>
                  <a:srgbClr val="FFFF00"/>
                </a:solidFill>
              </a:rPr>
              <a:t>国图</a:t>
            </a:r>
            <a:r>
              <a:rPr lang="en-US" altLang="zh-CN" sz="3200">
                <a:solidFill>
                  <a:srgbClr val="FFFF00"/>
                </a:solidFill>
              </a:rPr>
              <a:t>'</a:t>
            </a:r>
          </a:p>
          <a:p>
            <a:pPr eaLnBrk="1" hangingPunct="1"/>
            <a:endParaRPr lang="en-US" altLang="zh-CN" sz="320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select * from all_dbscore</a:t>
            </a: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select * from report4 </a:t>
            </a: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where </a:t>
            </a:r>
            <a:r>
              <a:rPr lang="zh-CN" altLang="en-US" sz="3200">
                <a:solidFill>
                  <a:srgbClr val="FFFF00"/>
                </a:solidFill>
              </a:rPr>
              <a:t>班级</a:t>
            </a:r>
            <a:r>
              <a:rPr lang="en-US" altLang="zh-CN" sz="3200">
                <a:solidFill>
                  <a:srgbClr val="FFFF00"/>
                </a:solidFill>
              </a:rPr>
              <a:t>='</a:t>
            </a:r>
            <a:r>
              <a:rPr lang="zh-CN" altLang="en-US" sz="3200">
                <a:solidFill>
                  <a:srgbClr val="FFFF00"/>
                </a:solidFill>
              </a:rPr>
              <a:t>国图</a:t>
            </a:r>
            <a:r>
              <a:rPr lang="en-US" altLang="zh-CN" sz="3200">
                <a:solidFill>
                  <a:srgbClr val="FFFF00"/>
                </a:solidFill>
              </a:rPr>
              <a:t>' and </a:t>
            </a:r>
            <a:r>
              <a:rPr lang="zh-CN" altLang="en-US" sz="3200">
                <a:solidFill>
                  <a:srgbClr val="FFFF00"/>
                </a:solidFill>
              </a:rPr>
              <a:t>实验号</a:t>
            </a:r>
            <a:r>
              <a:rPr lang="en-US" altLang="zh-CN" sz="3200" smtClean="0">
                <a:solidFill>
                  <a:srgbClr val="FFFF00"/>
                </a:solidFill>
              </a:rPr>
              <a:t>=3 and </a:t>
            </a:r>
            <a:r>
              <a:rPr lang="zh-CN" altLang="en-US" sz="3200">
                <a:solidFill>
                  <a:srgbClr val="FFFF00"/>
                </a:solidFill>
              </a:rPr>
              <a:t>题号</a:t>
            </a:r>
            <a:r>
              <a:rPr lang="en-US" altLang="zh-CN" sz="3200" smtClean="0">
                <a:solidFill>
                  <a:srgbClr val="FFFF00"/>
                </a:solidFill>
              </a:rPr>
              <a:t>=3 </a:t>
            </a:r>
            <a:r>
              <a:rPr lang="en-US" altLang="zh-CN" sz="3200">
                <a:solidFill>
                  <a:srgbClr val="FFFF00"/>
                </a:solidFill>
              </a:rPr>
              <a:t>and </a:t>
            </a:r>
            <a:r>
              <a:rPr lang="zh-CN" altLang="en-US" sz="3200">
                <a:solidFill>
                  <a:srgbClr val="FFFF00"/>
                </a:solidFill>
              </a:rPr>
              <a:t>得分</a:t>
            </a:r>
            <a:r>
              <a:rPr lang="en-US" altLang="zh-CN" sz="3200">
                <a:solidFill>
                  <a:srgbClr val="FFFF00"/>
                </a:solidFill>
              </a:rPr>
              <a:t>&gt;0</a:t>
            </a:r>
          </a:p>
          <a:p>
            <a:pPr eaLnBrk="1" hangingPunct="1"/>
            <a:endParaRPr lang="en-US" altLang="zh-CN" sz="3200" smtClean="0">
              <a:solidFill>
                <a:srgbClr val="FFFF00"/>
              </a:solidFill>
            </a:endParaRPr>
          </a:p>
          <a:p>
            <a:pPr eaLnBrk="1" hangingPunct="1"/>
            <a:endParaRPr lang="en-US" altLang="zh-CN" sz="320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757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13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数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据</a:t>
            </a:r>
            <a:r>
              <a:rPr lang="zh-CN" altLang="en-US">
                <a:solidFill>
                  <a:srgbClr val="FFFF00"/>
                </a:solidFill>
                <a:cs typeface="隶书"/>
              </a:rPr>
              <a:t>替换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update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 dirty="0" smtClean="0">
                <a:solidFill>
                  <a:srgbClr val="FFFF00"/>
                </a:solidFill>
              </a:rPr>
              <a:t>Update </a:t>
            </a:r>
            <a:r>
              <a:rPr lang="en-US" altLang="zh-CN" sz="3200" dirty="0" err="1" smtClean="0">
                <a:solidFill>
                  <a:srgbClr val="FFFF00"/>
                </a:solidFill>
              </a:rPr>
              <a:t>tablename</a:t>
            </a:r>
            <a:endParaRPr lang="en-US" altLang="zh-CN" sz="3200" dirty="0" smtClean="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 dirty="0" smtClean="0">
                <a:solidFill>
                  <a:srgbClr val="FFFF00"/>
                </a:solidFill>
              </a:rPr>
              <a:t>Set </a:t>
            </a:r>
            <a:r>
              <a:rPr lang="zh-CN" altLang="en-US" sz="3200" dirty="0" smtClean="0">
                <a:solidFill>
                  <a:srgbClr val="FFFF00"/>
                </a:solidFill>
              </a:rPr>
              <a:t>列名</a:t>
            </a:r>
            <a:r>
              <a:rPr lang="en-US" altLang="zh-CN" sz="3200" dirty="0" smtClean="0">
                <a:solidFill>
                  <a:srgbClr val="FFFF00"/>
                </a:solidFill>
              </a:rPr>
              <a:t>=</a:t>
            </a:r>
            <a:r>
              <a:rPr lang="zh-CN" altLang="en-US" sz="3200" dirty="0">
                <a:solidFill>
                  <a:srgbClr val="FFFF00"/>
                </a:solidFill>
              </a:rPr>
              <a:t>表达</a:t>
            </a:r>
            <a:r>
              <a:rPr lang="zh-CN" altLang="en-US" sz="3200" dirty="0" smtClean="0">
                <a:solidFill>
                  <a:srgbClr val="FFFF00"/>
                </a:solidFill>
              </a:rPr>
              <a:t>式</a:t>
            </a:r>
            <a:endParaRPr lang="en-US" altLang="zh-CN" sz="3200" dirty="0" smtClean="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 dirty="0" smtClean="0">
                <a:solidFill>
                  <a:srgbClr val="FFFF00"/>
                </a:solidFill>
              </a:rPr>
              <a:t>Where </a:t>
            </a:r>
          </a:p>
          <a:p>
            <a:pPr eaLnBrk="1" hangingPunct="1"/>
            <a:endParaRPr lang="en-US" altLang="zh-CN" sz="320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947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14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数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据</a:t>
            </a:r>
            <a:r>
              <a:rPr lang="zh-CN" altLang="en-US">
                <a:solidFill>
                  <a:srgbClr val="FFFF00"/>
                </a:solidFill>
                <a:cs typeface="隶书"/>
              </a:rPr>
              <a:t>替换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update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zh-CN" altLang="en-US" sz="3200" dirty="0" smtClean="0">
                <a:solidFill>
                  <a:srgbClr val="FFFF00"/>
                </a:solidFill>
              </a:rPr>
              <a:t>将</a:t>
            </a:r>
            <a:r>
              <a:rPr lang="en-US" altLang="zh-CN" sz="3200" dirty="0">
                <a:solidFill>
                  <a:srgbClr val="FFFF00"/>
                </a:solidFill>
              </a:rPr>
              <a:t>pub</a:t>
            </a:r>
            <a:r>
              <a:rPr lang="zh-CN" altLang="en-US" sz="3200" dirty="0">
                <a:solidFill>
                  <a:srgbClr val="FFFF00"/>
                </a:solidFill>
              </a:rPr>
              <a:t>用户下的</a:t>
            </a:r>
            <a:r>
              <a:rPr lang="en-US" altLang="zh-CN" sz="3200" dirty="0">
                <a:solidFill>
                  <a:srgbClr val="FFFF00"/>
                </a:solidFill>
              </a:rPr>
              <a:t>Student_42</a:t>
            </a:r>
            <a:r>
              <a:rPr lang="zh-CN" altLang="en-US" sz="3200" dirty="0">
                <a:solidFill>
                  <a:srgbClr val="FFFF00"/>
                </a:solidFill>
              </a:rPr>
              <a:t>及数据复制到主用户的表</a:t>
            </a:r>
            <a:r>
              <a:rPr lang="en-US" altLang="zh-CN" sz="3200" dirty="0">
                <a:solidFill>
                  <a:srgbClr val="FFFF00"/>
                </a:solidFill>
              </a:rPr>
              <a:t>test4_09</a:t>
            </a:r>
            <a:r>
              <a:rPr lang="zh-CN" altLang="en-US" sz="3200" dirty="0">
                <a:solidFill>
                  <a:srgbClr val="FFFF00"/>
                </a:solidFill>
              </a:rPr>
              <a:t>中</a:t>
            </a:r>
            <a:r>
              <a:rPr lang="en-US" altLang="zh-CN" sz="3200" dirty="0">
                <a:solidFill>
                  <a:srgbClr val="FFFF00"/>
                </a:solidFill>
              </a:rPr>
              <a:t>,</a:t>
            </a:r>
            <a:r>
              <a:rPr lang="zh-CN" altLang="en-US" sz="3200" dirty="0">
                <a:solidFill>
                  <a:srgbClr val="FFFF00"/>
                </a:solidFill>
              </a:rPr>
              <a:t>对表中的数据进行整理，修复那</a:t>
            </a:r>
            <a:r>
              <a:rPr lang="zh-CN" altLang="en-US" sz="3200" dirty="0" smtClean="0">
                <a:solidFill>
                  <a:srgbClr val="FFFF00"/>
                </a:solidFill>
              </a:rPr>
              <a:t>些错误的</a:t>
            </a:r>
            <a:r>
              <a:rPr lang="zh-CN" altLang="en-US" sz="3200" dirty="0">
                <a:solidFill>
                  <a:srgbClr val="FFFF00"/>
                </a:solidFill>
              </a:rPr>
              <a:t>数据：</a:t>
            </a:r>
          </a:p>
          <a:p>
            <a:pPr eaLnBrk="1" hangingPunct="1"/>
            <a:r>
              <a:rPr lang="zh-CN" altLang="en-US" sz="3200" dirty="0">
                <a:solidFill>
                  <a:srgbClr val="FFFF00"/>
                </a:solidFill>
              </a:rPr>
              <a:t>年龄为空值的根据出生日期设置学生年龄（截止到</a:t>
            </a:r>
            <a:r>
              <a:rPr lang="en-US" altLang="zh-CN" sz="3200" dirty="0">
                <a:solidFill>
                  <a:srgbClr val="FFFF00"/>
                </a:solidFill>
              </a:rPr>
              <a:t>2012</a:t>
            </a:r>
            <a:r>
              <a:rPr lang="zh-CN" altLang="en-US" sz="3200" dirty="0">
                <a:solidFill>
                  <a:srgbClr val="FFFF00"/>
                </a:solidFill>
              </a:rPr>
              <a:t>年的年龄，即年龄</a:t>
            </a:r>
            <a:r>
              <a:rPr lang="en-US" altLang="zh-CN" sz="3200" dirty="0">
                <a:solidFill>
                  <a:srgbClr val="FFFF00"/>
                </a:solidFill>
              </a:rPr>
              <a:t>=2012-</a:t>
            </a:r>
            <a:r>
              <a:rPr lang="zh-CN" altLang="en-US" sz="3200" dirty="0">
                <a:solidFill>
                  <a:srgbClr val="FFFF00"/>
                </a:solidFill>
              </a:rPr>
              <a:t>出生年份），年龄不为空值的不要改变。</a:t>
            </a:r>
          </a:p>
          <a:p>
            <a:pPr eaLnBrk="1" hangingPunct="1"/>
            <a:endParaRPr lang="en-US" altLang="zh-CN" sz="320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706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15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数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据</a:t>
            </a:r>
            <a:r>
              <a:rPr lang="zh-CN" altLang="en-US">
                <a:solidFill>
                  <a:srgbClr val="FFFF00"/>
                </a:solidFill>
                <a:cs typeface="隶书"/>
              </a:rPr>
              <a:t>替换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update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 dirty="0" smtClean="0">
                <a:solidFill>
                  <a:srgbClr val="FFFF00"/>
                </a:solidFill>
              </a:rPr>
              <a:t>Create table test4_09 as select * from pub.student_42;</a:t>
            </a:r>
          </a:p>
          <a:p>
            <a:pPr eaLnBrk="1" hangingPunct="1"/>
            <a:r>
              <a:rPr lang="en-US" altLang="zh-CN" sz="3200" dirty="0" smtClean="0">
                <a:solidFill>
                  <a:srgbClr val="FFFF00"/>
                </a:solidFill>
              </a:rPr>
              <a:t>Select * from test4_09;</a:t>
            </a:r>
          </a:p>
          <a:p>
            <a:pPr eaLnBrk="1" hangingPunct="1"/>
            <a:endParaRPr lang="en-US" altLang="zh-CN" sz="320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640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16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数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据</a:t>
            </a:r>
            <a:r>
              <a:rPr lang="zh-CN" altLang="en-US">
                <a:solidFill>
                  <a:srgbClr val="FFFF00"/>
                </a:solidFill>
                <a:cs typeface="隶书"/>
              </a:rPr>
              <a:t>替换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update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 dirty="0" smtClean="0">
                <a:solidFill>
                  <a:srgbClr val="FFFF00"/>
                </a:solidFill>
              </a:rPr>
              <a:t>Select *</a:t>
            </a:r>
            <a:r>
              <a:rPr lang="zh-CN" altLang="en-US" sz="3200" dirty="0">
                <a:solidFill>
                  <a:srgbClr val="FFFF00"/>
                </a:solidFill>
              </a:rPr>
              <a:t> </a:t>
            </a:r>
            <a:r>
              <a:rPr lang="en-US" altLang="zh-CN" sz="3200" dirty="0" smtClean="0">
                <a:solidFill>
                  <a:srgbClr val="FFFF00"/>
                </a:solidFill>
              </a:rPr>
              <a:t>from test4_09 where age is null;</a:t>
            </a:r>
          </a:p>
          <a:p>
            <a:pPr eaLnBrk="1" hangingPunct="1"/>
            <a:r>
              <a:rPr lang="en-US" altLang="zh-CN" sz="3200" dirty="0">
                <a:solidFill>
                  <a:srgbClr val="FFFF00"/>
                </a:solidFill>
              </a:rPr>
              <a:t>Select </a:t>
            </a:r>
            <a:r>
              <a:rPr lang="en-US" altLang="zh-CN" sz="3200" dirty="0" err="1">
                <a:solidFill>
                  <a:srgbClr val="FFFF00"/>
                </a:solidFill>
              </a:rPr>
              <a:t>sid,age,birthday</a:t>
            </a:r>
            <a:r>
              <a:rPr lang="en-US" altLang="zh-CN" sz="3200" dirty="0" smtClean="0">
                <a:solidFill>
                  <a:srgbClr val="FFFF00"/>
                </a:solidFill>
              </a:rPr>
              <a:t>,</a:t>
            </a:r>
            <a:r>
              <a:rPr lang="en-US" altLang="zh-CN" sz="3200" dirty="0"/>
              <a:t> </a:t>
            </a:r>
            <a:r>
              <a:rPr lang="en-US" altLang="zh-CN" sz="3200" dirty="0" smtClean="0"/>
              <a:t>2012-extract(year </a:t>
            </a:r>
            <a:r>
              <a:rPr lang="en-US" altLang="zh-CN" sz="3200" dirty="0"/>
              <a:t>from birthday)</a:t>
            </a:r>
            <a:r>
              <a:rPr lang="en-US" altLang="zh-CN" sz="3200" dirty="0" smtClean="0">
                <a:solidFill>
                  <a:srgbClr val="FFFF00"/>
                </a:solidFill>
              </a:rPr>
              <a:t> </a:t>
            </a:r>
            <a:r>
              <a:rPr lang="en-US" altLang="zh-CN" sz="3200" dirty="0">
                <a:solidFill>
                  <a:srgbClr val="FFFF00"/>
                </a:solidFill>
              </a:rPr>
              <a:t>from test4_09</a:t>
            </a:r>
            <a:r>
              <a:rPr lang="en-US" altLang="zh-CN" sz="3200" dirty="0" smtClean="0">
                <a:solidFill>
                  <a:srgbClr val="FFFF00"/>
                </a:solidFill>
              </a:rPr>
              <a:t> </a:t>
            </a:r>
            <a:r>
              <a:rPr lang="en-US" altLang="zh-CN" sz="3200" dirty="0">
                <a:solidFill>
                  <a:srgbClr val="FFFF00"/>
                </a:solidFill>
              </a:rPr>
              <a:t>where age is null;</a:t>
            </a:r>
          </a:p>
          <a:p>
            <a:pPr eaLnBrk="1" hangingPunct="1"/>
            <a:endParaRPr lang="en-US" altLang="zh-CN" sz="320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052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17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数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据</a:t>
            </a:r>
            <a:r>
              <a:rPr lang="zh-CN" altLang="en-US">
                <a:solidFill>
                  <a:srgbClr val="FFFF00"/>
                </a:solidFill>
                <a:cs typeface="隶书"/>
              </a:rPr>
              <a:t>替换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update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 dirty="0" smtClean="0">
                <a:solidFill>
                  <a:srgbClr val="FFFF00"/>
                </a:solidFill>
              </a:rPr>
              <a:t>Select </a:t>
            </a:r>
            <a:r>
              <a:rPr lang="en-US" altLang="zh-CN" sz="3200" dirty="0" err="1">
                <a:solidFill>
                  <a:srgbClr val="FFFF00"/>
                </a:solidFill>
              </a:rPr>
              <a:t>sid,age,birthday</a:t>
            </a:r>
            <a:r>
              <a:rPr lang="en-US" altLang="zh-CN" sz="3200" dirty="0" smtClean="0">
                <a:solidFill>
                  <a:srgbClr val="FFFF00"/>
                </a:solidFill>
              </a:rPr>
              <a:t>,</a:t>
            </a:r>
            <a:r>
              <a:rPr lang="en-US" altLang="zh-CN" sz="3200" dirty="0"/>
              <a:t> </a:t>
            </a:r>
            <a:r>
              <a:rPr lang="en-US" altLang="zh-CN" sz="3200" dirty="0" smtClean="0"/>
              <a:t>2012-extract(year </a:t>
            </a:r>
            <a:r>
              <a:rPr lang="en-US" altLang="zh-CN" sz="3200" dirty="0"/>
              <a:t>from birthday)</a:t>
            </a:r>
            <a:r>
              <a:rPr lang="en-US" altLang="zh-CN" sz="3200" dirty="0" smtClean="0">
                <a:solidFill>
                  <a:srgbClr val="FFFF00"/>
                </a:solidFill>
              </a:rPr>
              <a:t> </a:t>
            </a:r>
            <a:r>
              <a:rPr lang="en-US" altLang="zh-CN" sz="3200" dirty="0">
                <a:solidFill>
                  <a:srgbClr val="FFFF00"/>
                </a:solidFill>
              </a:rPr>
              <a:t>from test4_09</a:t>
            </a:r>
            <a:r>
              <a:rPr lang="en-US" altLang="zh-CN" sz="3200" dirty="0" smtClean="0">
                <a:solidFill>
                  <a:srgbClr val="FFFF00"/>
                </a:solidFill>
              </a:rPr>
              <a:t> </a:t>
            </a:r>
            <a:r>
              <a:rPr lang="en-US" altLang="zh-CN" sz="3200" dirty="0">
                <a:solidFill>
                  <a:srgbClr val="FFFF00"/>
                </a:solidFill>
              </a:rPr>
              <a:t>where age is null;</a:t>
            </a:r>
          </a:p>
          <a:p>
            <a:pPr eaLnBrk="1" hangingPunct="1"/>
            <a:r>
              <a:rPr lang="en-US" altLang="zh-CN" sz="3200" dirty="0" smtClean="0">
                <a:solidFill>
                  <a:srgbClr val="FFFF00"/>
                </a:solidFill>
              </a:rPr>
              <a:t>Update test4_09 set age=</a:t>
            </a:r>
            <a:r>
              <a:rPr lang="en-US" altLang="zh-CN" sz="3200" dirty="0"/>
              <a:t> 2012-extract(year from birthday</a:t>
            </a:r>
            <a:r>
              <a:rPr lang="en-US" altLang="zh-CN" sz="3200" dirty="0" smtClean="0"/>
              <a:t>)</a:t>
            </a:r>
          </a:p>
          <a:p>
            <a:pPr eaLnBrk="1" hangingPunct="1"/>
            <a:r>
              <a:rPr lang="en-US" altLang="zh-CN" sz="3200" dirty="0">
                <a:solidFill>
                  <a:srgbClr val="FFFF00"/>
                </a:solidFill>
              </a:rPr>
              <a:t>where age is null;</a:t>
            </a:r>
          </a:p>
          <a:p>
            <a:pPr eaLnBrk="1" hangingPunct="1"/>
            <a:endParaRPr lang="en-US" altLang="zh-CN" sz="320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740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18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数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据</a:t>
            </a:r>
            <a:r>
              <a:rPr lang="zh-CN" altLang="en-US">
                <a:solidFill>
                  <a:srgbClr val="FFFF00"/>
                </a:solidFill>
                <a:cs typeface="隶书"/>
              </a:rPr>
              <a:t>替换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update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zh-CN" altLang="en-US" sz="3200" smtClean="0">
                <a:solidFill>
                  <a:srgbClr val="FFFF00"/>
                </a:solidFill>
              </a:rPr>
              <a:t>将</a:t>
            </a:r>
            <a:r>
              <a:rPr lang="en-US" altLang="zh-CN" sz="3200">
                <a:solidFill>
                  <a:srgbClr val="FFFF00"/>
                </a:solidFill>
              </a:rPr>
              <a:t>pub</a:t>
            </a:r>
            <a:r>
              <a:rPr lang="zh-CN" altLang="en-US" sz="3200">
                <a:solidFill>
                  <a:srgbClr val="FFFF00"/>
                </a:solidFill>
              </a:rPr>
              <a:t>用户下表</a:t>
            </a:r>
            <a:r>
              <a:rPr lang="en-US" altLang="zh-CN" sz="3200">
                <a:solidFill>
                  <a:srgbClr val="FFFF00"/>
                </a:solidFill>
              </a:rPr>
              <a:t>student_41</a:t>
            </a:r>
            <a:r>
              <a:rPr lang="zh-CN" altLang="en-US" sz="3200">
                <a:solidFill>
                  <a:srgbClr val="FFFF00"/>
                </a:solidFill>
              </a:rPr>
              <a:t>及数据复制到主用户的表</a:t>
            </a:r>
            <a:r>
              <a:rPr lang="en-US" altLang="zh-CN" sz="3200">
                <a:solidFill>
                  <a:srgbClr val="FFFF00"/>
                </a:solidFill>
              </a:rPr>
              <a:t>test4_01</a:t>
            </a:r>
            <a:r>
              <a:rPr lang="zh-CN" altLang="en-US" sz="3200">
                <a:solidFill>
                  <a:srgbClr val="FFFF00"/>
                </a:solidFill>
              </a:rPr>
              <a:t>中，使用</a:t>
            </a:r>
            <a:r>
              <a:rPr lang="en-US" altLang="zh-CN" sz="3200">
                <a:solidFill>
                  <a:srgbClr val="FFFF00"/>
                </a:solidFill>
              </a:rPr>
              <a:t>alter table</a:t>
            </a:r>
            <a:r>
              <a:rPr lang="zh-CN" altLang="en-US" sz="3200">
                <a:solidFill>
                  <a:srgbClr val="FFFF00"/>
                </a:solidFill>
              </a:rPr>
              <a:t>语句为表增加列：“总成绩</a:t>
            </a:r>
            <a:r>
              <a:rPr lang="en-US" altLang="zh-CN" sz="3200">
                <a:solidFill>
                  <a:srgbClr val="FFFF00"/>
                </a:solidFill>
              </a:rPr>
              <a:t>:</a:t>
            </a:r>
            <a:r>
              <a:rPr lang="en-US" altLang="zh-CN" sz="3200" smtClean="0">
                <a:solidFill>
                  <a:srgbClr val="FFFF00"/>
                </a:solidFill>
              </a:rPr>
              <a:t>sum_score number(6)”</a:t>
            </a:r>
            <a:r>
              <a:rPr lang="zh-CN" altLang="en-US" sz="3200">
                <a:solidFill>
                  <a:srgbClr val="FFFF00"/>
                </a:solidFill>
              </a:rPr>
              <a:t>。</a:t>
            </a:r>
          </a:p>
          <a:p>
            <a:pPr eaLnBrk="1" hangingPunct="1"/>
            <a:r>
              <a:rPr lang="zh-CN" altLang="en-US" sz="3200">
                <a:solidFill>
                  <a:srgbClr val="FFFF00"/>
                </a:solidFill>
              </a:rPr>
              <a:t>使用</a:t>
            </a:r>
            <a:r>
              <a:rPr lang="en-US" altLang="zh-CN" sz="3200">
                <a:solidFill>
                  <a:srgbClr val="FFFF00"/>
                </a:solidFill>
              </a:rPr>
              <a:t>update</a:t>
            </a:r>
            <a:r>
              <a:rPr lang="zh-CN" altLang="en-US" sz="3200">
                <a:solidFill>
                  <a:srgbClr val="FFFF00"/>
                </a:solidFill>
              </a:rPr>
              <a:t>语句</a:t>
            </a:r>
            <a:r>
              <a:rPr lang="en-US" altLang="zh-CN" sz="3200">
                <a:solidFill>
                  <a:srgbClr val="FFFF00"/>
                </a:solidFill>
              </a:rPr>
              <a:t>,</a:t>
            </a:r>
            <a:r>
              <a:rPr lang="zh-CN" altLang="en-US" sz="3200">
                <a:solidFill>
                  <a:srgbClr val="FFFF00"/>
                </a:solidFill>
              </a:rPr>
              <a:t>利用</a:t>
            </a:r>
            <a:r>
              <a:rPr lang="en-US" altLang="zh-CN" sz="3200">
                <a:solidFill>
                  <a:srgbClr val="FFFF00"/>
                </a:solidFill>
              </a:rPr>
              <a:t>pub.student_course</a:t>
            </a:r>
            <a:r>
              <a:rPr lang="zh-CN" altLang="en-US" sz="3200">
                <a:solidFill>
                  <a:srgbClr val="FFFF00"/>
                </a:solidFill>
              </a:rPr>
              <a:t>、</a:t>
            </a:r>
            <a:r>
              <a:rPr lang="en-US" altLang="zh-CN" sz="3200">
                <a:solidFill>
                  <a:srgbClr val="FFFF00"/>
                </a:solidFill>
              </a:rPr>
              <a:t>pub.course</a:t>
            </a:r>
            <a:r>
              <a:rPr lang="zh-CN" altLang="en-US" sz="3200">
                <a:solidFill>
                  <a:srgbClr val="FFFF00"/>
                </a:solidFill>
              </a:rPr>
              <a:t>，统计 “总成绩”；</a:t>
            </a:r>
          </a:p>
          <a:p>
            <a:pPr eaLnBrk="1" hangingPunct="1"/>
            <a:endParaRPr lang="en-US" altLang="zh-CN" sz="320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537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19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数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据</a:t>
            </a:r>
            <a:r>
              <a:rPr lang="zh-CN" altLang="en-US">
                <a:solidFill>
                  <a:srgbClr val="FFFF00"/>
                </a:solidFill>
                <a:cs typeface="隶书"/>
              </a:rPr>
              <a:t>替换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update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 dirty="0" smtClean="0">
                <a:solidFill>
                  <a:srgbClr val="FFFF00"/>
                </a:solidFill>
              </a:rPr>
              <a:t>Create table test4_01 as select * from pub.student_41;</a:t>
            </a:r>
          </a:p>
          <a:p>
            <a:pPr eaLnBrk="1" hangingPunct="1"/>
            <a:r>
              <a:rPr lang="en-US" altLang="zh-CN" sz="3200" dirty="0" smtClean="0">
                <a:solidFill>
                  <a:srgbClr val="FFFF00"/>
                </a:solidFill>
              </a:rPr>
              <a:t>alter table test4_01 add </a:t>
            </a:r>
            <a:r>
              <a:rPr lang="en-US" altLang="zh-CN" sz="3200" dirty="0" err="1" smtClean="0">
                <a:solidFill>
                  <a:srgbClr val="FFFF00"/>
                </a:solidFill>
              </a:rPr>
              <a:t>sum_score</a:t>
            </a:r>
            <a:r>
              <a:rPr lang="en-US" altLang="zh-CN" sz="3200" dirty="0" smtClean="0">
                <a:solidFill>
                  <a:srgbClr val="FFFF00"/>
                </a:solidFill>
              </a:rPr>
              <a:t> number(6);</a:t>
            </a:r>
            <a:endParaRPr lang="zh-CN" alt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422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2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建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表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-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插入数据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-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省略写法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zh-CN" sz="3200">
                <a:solidFill>
                  <a:srgbClr val="FFFF00"/>
                </a:solidFill>
              </a:rPr>
              <a:t>insert into </a:t>
            </a:r>
            <a:r>
              <a:rPr lang="en-US" altLang="zh-CN" sz="3200" smtClean="0">
                <a:solidFill>
                  <a:srgbClr val="FFFF00"/>
                </a:solidFill>
              </a:rPr>
              <a:t>test1_student</a:t>
            </a:r>
          </a:p>
          <a:p>
            <a:pPr marL="0" indent="0" eaLnBrk="1" hangingPunct="1">
              <a:buNone/>
            </a:pPr>
            <a:r>
              <a:rPr lang="en-US" altLang="zh-CN" sz="3200" smtClean="0">
                <a:solidFill>
                  <a:srgbClr val="FFFF00"/>
                </a:solidFill>
              </a:rPr>
              <a:t>values(200800020101 </a:t>
            </a:r>
            <a:r>
              <a:rPr lang="en-US" altLang="zh-CN" sz="3200">
                <a:solidFill>
                  <a:srgbClr val="FFFF00"/>
                </a:solidFill>
              </a:rPr>
              <a:t>,'</a:t>
            </a:r>
            <a:r>
              <a:rPr lang="zh-CN" altLang="en-US" sz="3200">
                <a:solidFill>
                  <a:srgbClr val="FFFF00"/>
                </a:solidFill>
              </a:rPr>
              <a:t>王欣</a:t>
            </a:r>
            <a:r>
              <a:rPr lang="en-US" altLang="zh-CN" sz="3200">
                <a:solidFill>
                  <a:srgbClr val="FFFF00"/>
                </a:solidFill>
              </a:rPr>
              <a:t>','</a:t>
            </a:r>
            <a:r>
              <a:rPr lang="zh-CN" altLang="en-US" sz="3200">
                <a:solidFill>
                  <a:srgbClr val="FFFF00"/>
                </a:solidFill>
              </a:rPr>
              <a:t>女</a:t>
            </a:r>
            <a:r>
              <a:rPr lang="en-US" altLang="zh-CN" sz="3200" smtClean="0">
                <a:solidFill>
                  <a:srgbClr val="FFFF00"/>
                </a:solidFill>
              </a:rPr>
              <a:t>', 19,  to_date</a:t>
            </a:r>
            <a:r>
              <a:rPr lang="en-US" altLang="zh-CN" sz="3200">
                <a:solidFill>
                  <a:srgbClr val="FFFF00"/>
                </a:solidFill>
              </a:rPr>
              <a:t>('19940202','yyyymmdd</a:t>
            </a:r>
            <a:r>
              <a:rPr lang="en-US" altLang="zh-CN" sz="3200" smtClean="0">
                <a:solidFill>
                  <a:srgbClr val="FFFF00"/>
                </a:solidFill>
              </a:rPr>
              <a:t>'), </a:t>
            </a:r>
          </a:p>
          <a:p>
            <a:pPr marL="0" indent="0" eaLnBrk="1" hangingPunct="1">
              <a:buNone/>
            </a:pPr>
            <a:r>
              <a:rPr lang="en-US" altLang="zh-CN" sz="3200" smtClean="0">
                <a:solidFill>
                  <a:srgbClr val="FFFF00"/>
                </a:solidFill>
              </a:rPr>
              <a:t>'</a:t>
            </a:r>
            <a:r>
              <a:rPr lang="zh-CN" altLang="en-US" sz="3200">
                <a:solidFill>
                  <a:srgbClr val="FFFF00"/>
                </a:solidFill>
              </a:rPr>
              <a:t>计算机学院</a:t>
            </a:r>
            <a:r>
              <a:rPr lang="en-US" altLang="zh-CN" sz="3200">
                <a:solidFill>
                  <a:srgbClr val="FFFF00"/>
                </a:solidFill>
              </a:rPr>
              <a:t>',2010</a:t>
            </a:r>
            <a:r>
              <a:rPr lang="en-US" altLang="zh-CN" sz="3200" smtClean="0">
                <a:solidFill>
                  <a:srgbClr val="FFFF00"/>
                </a:solidFill>
              </a:rPr>
              <a:t>);</a:t>
            </a:r>
            <a:endParaRPr lang="en-US" altLang="zh-CN" sz="320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006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20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数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据</a:t>
            </a:r>
            <a:r>
              <a:rPr lang="zh-CN" altLang="en-US">
                <a:solidFill>
                  <a:srgbClr val="FFFF00"/>
                </a:solidFill>
                <a:cs typeface="隶书"/>
              </a:rPr>
              <a:t>替换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update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 dirty="0" smtClean="0">
                <a:solidFill>
                  <a:srgbClr val="FFFF00"/>
                </a:solidFill>
              </a:rPr>
              <a:t>Select * from test4_01 ;</a:t>
            </a:r>
          </a:p>
          <a:p>
            <a:pPr eaLnBrk="1" hangingPunct="1"/>
            <a:r>
              <a:rPr lang="en-US" altLang="zh-CN" sz="3200" dirty="0" smtClean="0">
                <a:solidFill>
                  <a:srgbClr val="FFFF00"/>
                </a:solidFill>
              </a:rPr>
              <a:t>Select </a:t>
            </a:r>
            <a:r>
              <a:rPr lang="en-US" altLang="zh-CN" sz="3200" dirty="0" err="1" smtClean="0">
                <a:solidFill>
                  <a:srgbClr val="FFFF00"/>
                </a:solidFill>
              </a:rPr>
              <a:t>sid,sum_score</a:t>
            </a:r>
            <a:r>
              <a:rPr lang="en-US" altLang="zh-CN" sz="3200" dirty="0" smtClean="0">
                <a:solidFill>
                  <a:srgbClr val="FFFF00"/>
                </a:solidFill>
              </a:rPr>
              <a:t>,(select sum(score) from </a:t>
            </a:r>
            <a:r>
              <a:rPr lang="en-US" altLang="zh-CN" sz="3200" dirty="0" err="1" smtClean="0">
                <a:solidFill>
                  <a:srgbClr val="FFFF00"/>
                </a:solidFill>
              </a:rPr>
              <a:t>pub.student_course</a:t>
            </a:r>
            <a:r>
              <a:rPr lang="en-US" altLang="zh-CN" sz="3200" dirty="0" smtClean="0">
                <a:solidFill>
                  <a:srgbClr val="FFFF00"/>
                </a:solidFill>
              </a:rPr>
              <a:t> where </a:t>
            </a:r>
            <a:r>
              <a:rPr lang="en-US" altLang="zh-CN" sz="3200" dirty="0" err="1" smtClean="0">
                <a:solidFill>
                  <a:srgbClr val="FFFF00"/>
                </a:solidFill>
              </a:rPr>
              <a:t>sid</a:t>
            </a:r>
            <a:r>
              <a:rPr lang="en-US" altLang="zh-CN" sz="3200" dirty="0" smtClean="0">
                <a:solidFill>
                  <a:srgbClr val="FFFF00"/>
                </a:solidFill>
              </a:rPr>
              <a:t>=t1.sid) from test4_01;</a:t>
            </a:r>
          </a:p>
          <a:p>
            <a:pPr eaLnBrk="1" hangingPunct="1"/>
            <a:endParaRPr lang="zh-CN" altLang="en-US" sz="3200" dirty="0">
              <a:solidFill>
                <a:srgbClr val="FFFF00"/>
              </a:solidFill>
            </a:endParaRPr>
          </a:p>
          <a:p>
            <a:pPr eaLnBrk="1" hangingPunct="1"/>
            <a:endParaRPr lang="en-US" altLang="zh-CN" sz="320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422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21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数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据</a:t>
            </a:r>
            <a:r>
              <a:rPr lang="zh-CN" altLang="en-US">
                <a:solidFill>
                  <a:srgbClr val="FFFF00"/>
                </a:solidFill>
                <a:cs typeface="隶书"/>
              </a:rPr>
              <a:t>替换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update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 dirty="0" smtClean="0">
                <a:solidFill>
                  <a:srgbClr val="FFFF00"/>
                </a:solidFill>
              </a:rPr>
              <a:t>Select </a:t>
            </a:r>
            <a:r>
              <a:rPr lang="en-US" altLang="zh-CN" sz="3200" dirty="0" err="1" smtClean="0">
                <a:solidFill>
                  <a:srgbClr val="FFFF00"/>
                </a:solidFill>
              </a:rPr>
              <a:t>sid,sum_score</a:t>
            </a:r>
            <a:r>
              <a:rPr lang="en-US" altLang="zh-CN" sz="3200" dirty="0" smtClean="0">
                <a:solidFill>
                  <a:srgbClr val="FFFF00"/>
                </a:solidFill>
              </a:rPr>
              <a:t>,(select sum(score) from </a:t>
            </a:r>
            <a:r>
              <a:rPr lang="en-US" altLang="zh-CN" sz="3200" dirty="0" err="1" smtClean="0">
                <a:solidFill>
                  <a:srgbClr val="FFFF00"/>
                </a:solidFill>
              </a:rPr>
              <a:t>pub.student_course</a:t>
            </a:r>
            <a:r>
              <a:rPr lang="en-US" altLang="zh-CN" sz="3200" dirty="0" smtClean="0">
                <a:solidFill>
                  <a:srgbClr val="FFFF00"/>
                </a:solidFill>
              </a:rPr>
              <a:t> where </a:t>
            </a:r>
            <a:r>
              <a:rPr lang="en-US" altLang="zh-CN" sz="3200" dirty="0" err="1" smtClean="0">
                <a:solidFill>
                  <a:srgbClr val="FFFF00"/>
                </a:solidFill>
              </a:rPr>
              <a:t>sid</a:t>
            </a:r>
            <a:r>
              <a:rPr lang="en-US" altLang="zh-CN" sz="3200" dirty="0" smtClean="0">
                <a:solidFill>
                  <a:srgbClr val="FFFF00"/>
                </a:solidFill>
              </a:rPr>
              <a:t>=t1.sid) from test4_01 t1;</a:t>
            </a:r>
          </a:p>
          <a:p>
            <a:pPr eaLnBrk="1" hangingPunct="1"/>
            <a:r>
              <a:rPr lang="en-US" altLang="zh-CN" sz="3200" dirty="0" smtClean="0">
                <a:solidFill>
                  <a:srgbClr val="FFFF00"/>
                </a:solidFill>
              </a:rPr>
              <a:t>Update test4_01 t1</a:t>
            </a:r>
          </a:p>
          <a:p>
            <a:pPr eaLnBrk="1" hangingPunct="1"/>
            <a:r>
              <a:rPr lang="en-US" altLang="zh-CN" sz="3200" dirty="0" smtClean="0">
                <a:solidFill>
                  <a:srgbClr val="FFFF00"/>
                </a:solidFill>
              </a:rPr>
              <a:t>Set </a:t>
            </a:r>
            <a:r>
              <a:rPr lang="en-US" altLang="zh-CN" sz="3200" dirty="0" err="1" smtClean="0">
                <a:solidFill>
                  <a:srgbClr val="FFFF00"/>
                </a:solidFill>
              </a:rPr>
              <a:t>sum_score</a:t>
            </a:r>
            <a:r>
              <a:rPr lang="en-US" altLang="zh-CN" sz="3200" dirty="0" smtClean="0">
                <a:solidFill>
                  <a:srgbClr val="FFFF00"/>
                </a:solidFill>
              </a:rPr>
              <a:t>=</a:t>
            </a:r>
            <a:r>
              <a:rPr lang="en-US" altLang="zh-CN" sz="3200" dirty="0">
                <a:solidFill>
                  <a:srgbClr val="FFFF00"/>
                </a:solidFill>
              </a:rPr>
              <a:t> </a:t>
            </a:r>
            <a:r>
              <a:rPr lang="en-US" altLang="zh-CN" sz="3200" dirty="0" smtClean="0">
                <a:solidFill>
                  <a:srgbClr val="FFFF00"/>
                </a:solidFill>
              </a:rPr>
              <a:t>(</a:t>
            </a:r>
            <a:r>
              <a:rPr lang="en-US" altLang="zh-CN" sz="3200" dirty="0">
                <a:solidFill>
                  <a:srgbClr val="FFFF00"/>
                </a:solidFill>
              </a:rPr>
              <a:t>select sum(score) from </a:t>
            </a:r>
            <a:r>
              <a:rPr lang="en-US" altLang="zh-CN" sz="3200" dirty="0" err="1">
                <a:solidFill>
                  <a:srgbClr val="FFFF00"/>
                </a:solidFill>
              </a:rPr>
              <a:t>pub.student_course</a:t>
            </a:r>
            <a:r>
              <a:rPr lang="en-US" altLang="zh-CN" sz="3200" dirty="0">
                <a:solidFill>
                  <a:srgbClr val="FFFF00"/>
                </a:solidFill>
              </a:rPr>
              <a:t> where </a:t>
            </a:r>
            <a:r>
              <a:rPr lang="en-US" altLang="zh-CN" sz="3200" dirty="0" err="1">
                <a:solidFill>
                  <a:srgbClr val="FFFF00"/>
                </a:solidFill>
              </a:rPr>
              <a:t>sid</a:t>
            </a:r>
            <a:r>
              <a:rPr lang="en-US" altLang="zh-CN" sz="3200" dirty="0">
                <a:solidFill>
                  <a:srgbClr val="FFFF00"/>
                </a:solidFill>
              </a:rPr>
              <a:t>=t1.sid</a:t>
            </a:r>
            <a:r>
              <a:rPr lang="en-US" altLang="zh-CN" sz="3200" dirty="0" smtClean="0">
                <a:solidFill>
                  <a:srgbClr val="FFFF00"/>
                </a:solidFill>
              </a:rPr>
              <a:t>)</a:t>
            </a:r>
          </a:p>
          <a:p>
            <a:pPr eaLnBrk="1" hangingPunct="1"/>
            <a:endParaRPr lang="zh-CN" altLang="en-US" sz="3200" dirty="0">
              <a:solidFill>
                <a:srgbClr val="FFFF00"/>
              </a:solidFill>
            </a:endParaRPr>
          </a:p>
          <a:p>
            <a:pPr eaLnBrk="1" hangingPunct="1"/>
            <a:endParaRPr lang="en-US" altLang="zh-CN" sz="320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226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22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 smtClean="0">
                <a:solidFill>
                  <a:srgbClr val="FFFF00"/>
                </a:solidFill>
                <a:cs typeface="隶书"/>
              </a:rPr>
              <a:t>检查完成情况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 dirty="0">
                <a:solidFill>
                  <a:srgbClr val="FFFF00"/>
                </a:solidFill>
              </a:rPr>
              <a:t>update </a:t>
            </a:r>
            <a:r>
              <a:rPr lang="en-US" altLang="zh-CN" sz="3200" dirty="0" err="1">
                <a:solidFill>
                  <a:srgbClr val="FFFF00"/>
                </a:solidFill>
              </a:rPr>
              <a:t>test_score.t_student</a:t>
            </a:r>
            <a:r>
              <a:rPr lang="en-US" altLang="zh-CN" sz="3200" dirty="0">
                <a:solidFill>
                  <a:srgbClr val="FFFF00"/>
                </a:solidFill>
              </a:rPr>
              <a:t> set </a:t>
            </a:r>
            <a:r>
              <a:rPr lang="zh-CN" altLang="en-US" sz="3200" dirty="0">
                <a:solidFill>
                  <a:srgbClr val="FFFF00"/>
                </a:solidFill>
              </a:rPr>
              <a:t>实验号</a:t>
            </a:r>
            <a:r>
              <a:rPr lang="en-US" altLang="zh-CN" sz="3200" dirty="0" smtClean="0">
                <a:solidFill>
                  <a:srgbClr val="FFFF00"/>
                </a:solidFill>
              </a:rPr>
              <a:t>=4 </a:t>
            </a:r>
            <a:r>
              <a:rPr lang="en-US" altLang="zh-CN" sz="3200" dirty="0">
                <a:solidFill>
                  <a:srgbClr val="FFFF00"/>
                </a:solidFill>
              </a:rPr>
              <a:t>where </a:t>
            </a:r>
            <a:r>
              <a:rPr lang="zh-CN" altLang="en-US" sz="3200" dirty="0">
                <a:solidFill>
                  <a:srgbClr val="FFFF00"/>
                </a:solidFill>
              </a:rPr>
              <a:t>班级</a:t>
            </a:r>
            <a:r>
              <a:rPr lang="en-US" altLang="zh-CN" sz="3200" dirty="0">
                <a:solidFill>
                  <a:srgbClr val="FFFF00"/>
                </a:solidFill>
              </a:rPr>
              <a:t>='</a:t>
            </a:r>
            <a:r>
              <a:rPr lang="zh-CN" altLang="en-US" sz="3200" dirty="0">
                <a:solidFill>
                  <a:srgbClr val="FFFF00"/>
                </a:solidFill>
              </a:rPr>
              <a:t>国图</a:t>
            </a:r>
            <a:r>
              <a:rPr lang="en-US" altLang="zh-CN" sz="3200" dirty="0">
                <a:solidFill>
                  <a:srgbClr val="FFFF00"/>
                </a:solidFill>
              </a:rPr>
              <a:t>'</a:t>
            </a:r>
          </a:p>
          <a:p>
            <a:pPr eaLnBrk="1" hangingPunct="1"/>
            <a:endParaRPr lang="en-US" altLang="zh-CN" sz="3200" dirty="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 dirty="0">
                <a:solidFill>
                  <a:srgbClr val="FFFF00"/>
                </a:solidFill>
              </a:rPr>
              <a:t>select * from </a:t>
            </a:r>
            <a:r>
              <a:rPr lang="en-US" altLang="zh-CN" sz="3200" dirty="0" err="1" smtClean="0">
                <a:solidFill>
                  <a:srgbClr val="FFFF00"/>
                </a:solidFill>
              </a:rPr>
              <a:t>all_dbscore</a:t>
            </a:r>
            <a:endParaRPr lang="en-US" altLang="zh-CN" sz="3200" dirty="0" smtClean="0">
              <a:solidFill>
                <a:srgbClr val="FFFF00"/>
              </a:solidFill>
            </a:endParaRPr>
          </a:p>
          <a:p>
            <a:pPr eaLnBrk="1" hangingPunct="1"/>
            <a:endParaRPr lang="en-US" altLang="zh-CN" sz="3200" dirty="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 dirty="0">
                <a:solidFill>
                  <a:srgbClr val="FFFF00"/>
                </a:solidFill>
              </a:rPr>
              <a:t>select * from report4 </a:t>
            </a:r>
          </a:p>
          <a:p>
            <a:pPr eaLnBrk="1" hangingPunct="1"/>
            <a:r>
              <a:rPr lang="en-US" altLang="zh-CN" sz="3200" dirty="0">
                <a:solidFill>
                  <a:srgbClr val="FFFF00"/>
                </a:solidFill>
              </a:rPr>
              <a:t>where </a:t>
            </a:r>
            <a:r>
              <a:rPr lang="zh-CN" altLang="en-US" sz="3200" dirty="0">
                <a:solidFill>
                  <a:srgbClr val="FFFF00"/>
                </a:solidFill>
              </a:rPr>
              <a:t>班级</a:t>
            </a:r>
            <a:r>
              <a:rPr lang="en-US" altLang="zh-CN" sz="3200" dirty="0">
                <a:solidFill>
                  <a:srgbClr val="FFFF00"/>
                </a:solidFill>
              </a:rPr>
              <a:t>='</a:t>
            </a:r>
            <a:r>
              <a:rPr lang="zh-CN" altLang="en-US" sz="3200" dirty="0">
                <a:solidFill>
                  <a:srgbClr val="FFFF00"/>
                </a:solidFill>
              </a:rPr>
              <a:t>国图</a:t>
            </a:r>
            <a:r>
              <a:rPr lang="en-US" altLang="zh-CN" sz="3200" dirty="0">
                <a:solidFill>
                  <a:srgbClr val="FFFF00"/>
                </a:solidFill>
              </a:rPr>
              <a:t>' and </a:t>
            </a:r>
            <a:r>
              <a:rPr lang="zh-CN" altLang="en-US" sz="3200" dirty="0">
                <a:solidFill>
                  <a:srgbClr val="FFFF00"/>
                </a:solidFill>
              </a:rPr>
              <a:t>实验号</a:t>
            </a:r>
            <a:r>
              <a:rPr lang="en-US" altLang="zh-CN" sz="3200" dirty="0" smtClean="0">
                <a:solidFill>
                  <a:srgbClr val="FFFF00"/>
                </a:solidFill>
              </a:rPr>
              <a:t>=4 and </a:t>
            </a:r>
            <a:r>
              <a:rPr lang="zh-CN" altLang="en-US" sz="3200" dirty="0">
                <a:solidFill>
                  <a:srgbClr val="FFFF00"/>
                </a:solidFill>
              </a:rPr>
              <a:t>题号</a:t>
            </a:r>
            <a:r>
              <a:rPr lang="en-US" altLang="zh-CN" sz="3200" dirty="0" smtClean="0">
                <a:solidFill>
                  <a:srgbClr val="FFFF00"/>
                </a:solidFill>
              </a:rPr>
              <a:t>=1 </a:t>
            </a:r>
            <a:r>
              <a:rPr lang="en-US" altLang="zh-CN" sz="3200" dirty="0">
                <a:solidFill>
                  <a:srgbClr val="FFFF00"/>
                </a:solidFill>
              </a:rPr>
              <a:t>and </a:t>
            </a:r>
            <a:r>
              <a:rPr lang="zh-CN" altLang="en-US" sz="3200" dirty="0">
                <a:solidFill>
                  <a:srgbClr val="FFFF00"/>
                </a:solidFill>
              </a:rPr>
              <a:t>得分</a:t>
            </a:r>
            <a:r>
              <a:rPr lang="en-US" altLang="zh-CN" sz="3200" dirty="0">
                <a:solidFill>
                  <a:srgbClr val="FFFF00"/>
                </a:solidFill>
              </a:rPr>
              <a:t>&gt;0</a:t>
            </a:r>
          </a:p>
        </p:txBody>
      </p:sp>
    </p:spTree>
    <p:extLst>
      <p:ext uri="{BB962C8B-B14F-4D97-AF65-F5344CB8AC3E}">
        <p14:creationId xmlns:p14="http://schemas.microsoft.com/office/powerpoint/2010/main" xmlns="" val="209947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23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数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据</a:t>
            </a:r>
            <a:r>
              <a:rPr lang="zh-CN" altLang="en-US">
                <a:solidFill>
                  <a:srgbClr val="FFFF00"/>
                </a:solidFill>
                <a:cs typeface="隶书"/>
              </a:rPr>
              <a:t>替换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update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zh-CN" altLang="en-US" sz="3200" dirty="0" smtClean="0">
                <a:solidFill>
                  <a:srgbClr val="FFFF00"/>
                </a:solidFill>
              </a:rPr>
              <a:t>将</a:t>
            </a:r>
            <a:r>
              <a:rPr lang="en-US" altLang="zh-CN" sz="3200" dirty="0">
                <a:solidFill>
                  <a:srgbClr val="FFFF00"/>
                </a:solidFill>
              </a:rPr>
              <a:t>pub</a:t>
            </a:r>
            <a:r>
              <a:rPr lang="zh-CN" altLang="en-US" sz="3200" dirty="0">
                <a:solidFill>
                  <a:srgbClr val="FFFF00"/>
                </a:solidFill>
              </a:rPr>
              <a:t>用户下表</a:t>
            </a:r>
            <a:r>
              <a:rPr lang="en-US" altLang="zh-CN" sz="3200" dirty="0">
                <a:solidFill>
                  <a:srgbClr val="FFFF00"/>
                </a:solidFill>
              </a:rPr>
              <a:t>student_41</a:t>
            </a:r>
            <a:r>
              <a:rPr lang="zh-CN" altLang="en-US" sz="3200" dirty="0">
                <a:solidFill>
                  <a:srgbClr val="FFFF00"/>
                </a:solidFill>
              </a:rPr>
              <a:t>及数据复制到主用户的表</a:t>
            </a:r>
            <a:r>
              <a:rPr lang="en-US" altLang="zh-CN" sz="3200" dirty="0">
                <a:solidFill>
                  <a:srgbClr val="FFFF00"/>
                </a:solidFill>
              </a:rPr>
              <a:t>test4_04</a:t>
            </a:r>
            <a:r>
              <a:rPr lang="zh-CN" altLang="en-US" sz="3200" dirty="0">
                <a:solidFill>
                  <a:srgbClr val="FFFF00"/>
                </a:solidFill>
              </a:rPr>
              <a:t>中。</a:t>
            </a:r>
          </a:p>
          <a:p>
            <a:pPr eaLnBrk="1" hangingPunct="1"/>
            <a:r>
              <a:rPr lang="zh-CN" altLang="en-US" sz="3200" dirty="0">
                <a:solidFill>
                  <a:srgbClr val="FFFF00"/>
                </a:solidFill>
              </a:rPr>
              <a:t>根据列院系名称</a:t>
            </a:r>
            <a:r>
              <a:rPr lang="en-US" altLang="zh-CN" sz="3200" dirty="0" err="1">
                <a:solidFill>
                  <a:srgbClr val="FFFF00"/>
                </a:solidFill>
              </a:rPr>
              <a:t>dname</a:t>
            </a:r>
            <a:r>
              <a:rPr lang="zh-CN" altLang="en-US" sz="3200" dirty="0">
                <a:solidFill>
                  <a:srgbClr val="FFFF00"/>
                </a:solidFill>
              </a:rPr>
              <a:t>到</a:t>
            </a:r>
            <a:r>
              <a:rPr lang="en-US" altLang="zh-CN" sz="3200" dirty="0" err="1">
                <a:solidFill>
                  <a:srgbClr val="FFFF00"/>
                </a:solidFill>
              </a:rPr>
              <a:t>pub.department</a:t>
            </a:r>
            <a:r>
              <a:rPr lang="zh-CN" altLang="en-US" sz="3200" dirty="0">
                <a:solidFill>
                  <a:srgbClr val="FFFF00"/>
                </a:solidFill>
              </a:rPr>
              <a:t>找到对应院系编号</a:t>
            </a:r>
            <a:r>
              <a:rPr lang="en-US" altLang="zh-CN" sz="3200" dirty="0">
                <a:solidFill>
                  <a:srgbClr val="FFFF00"/>
                </a:solidFill>
              </a:rPr>
              <a:t>did</a:t>
            </a:r>
            <a:r>
              <a:rPr lang="zh-CN" altLang="en-US" sz="3200" dirty="0">
                <a:solidFill>
                  <a:srgbClr val="FFFF00"/>
                </a:solidFill>
              </a:rPr>
              <a:t>，将对应的院系编号回填到院系名称列</a:t>
            </a:r>
            <a:r>
              <a:rPr lang="en-US" altLang="zh-CN" sz="3200" dirty="0" err="1">
                <a:solidFill>
                  <a:srgbClr val="FFFF00"/>
                </a:solidFill>
              </a:rPr>
              <a:t>dname</a:t>
            </a:r>
            <a:r>
              <a:rPr lang="zh-CN" altLang="en-US" sz="3200" dirty="0">
                <a:solidFill>
                  <a:srgbClr val="FFFF00"/>
                </a:solidFill>
              </a:rPr>
              <a:t>中，如果表中没有对应的院系名称，则列</a:t>
            </a:r>
            <a:r>
              <a:rPr lang="en-US" altLang="zh-CN" sz="3200" dirty="0" err="1">
                <a:solidFill>
                  <a:srgbClr val="FFFF00"/>
                </a:solidFill>
              </a:rPr>
              <a:t>dname</a:t>
            </a:r>
            <a:r>
              <a:rPr lang="zh-CN" altLang="en-US" sz="3200" dirty="0">
                <a:solidFill>
                  <a:srgbClr val="FFFF00"/>
                </a:solidFill>
              </a:rPr>
              <a:t>中内容不变仍然是原来的内容。</a:t>
            </a:r>
          </a:p>
          <a:p>
            <a:pPr eaLnBrk="1" hangingPunct="1"/>
            <a:endParaRPr lang="en-US" altLang="zh-CN" sz="320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3973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24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数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据</a:t>
            </a:r>
            <a:r>
              <a:rPr lang="zh-CN" altLang="en-US">
                <a:solidFill>
                  <a:srgbClr val="FFFF00"/>
                </a:solidFill>
                <a:cs typeface="隶书"/>
              </a:rPr>
              <a:t>替换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update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 dirty="0" smtClean="0">
                <a:solidFill>
                  <a:srgbClr val="FFFF00"/>
                </a:solidFill>
              </a:rPr>
              <a:t>Create table test4_04 as select * from pub.student_41;</a:t>
            </a:r>
          </a:p>
        </p:txBody>
      </p:sp>
    </p:spTree>
    <p:extLst>
      <p:ext uri="{BB962C8B-B14F-4D97-AF65-F5344CB8AC3E}">
        <p14:creationId xmlns:p14="http://schemas.microsoft.com/office/powerpoint/2010/main" xmlns="" val="403668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25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数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据</a:t>
            </a:r>
            <a:r>
              <a:rPr lang="zh-CN" altLang="en-US">
                <a:solidFill>
                  <a:srgbClr val="FFFF00"/>
                </a:solidFill>
                <a:cs typeface="隶书"/>
              </a:rPr>
              <a:t>替换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update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 smtClean="0">
                <a:solidFill>
                  <a:srgbClr val="FFFF00"/>
                </a:solidFill>
              </a:rPr>
              <a:t>Select sid,dname,(select did from pub.department where dname=t1.dname) from test4_04;</a:t>
            </a:r>
          </a:p>
          <a:p>
            <a:pPr eaLnBrk="1" hangingPunct="1"/>
            <a:endParaRPr lang="zh-CN" altLang="en-US" sz="3200">
              <a:solidFill>
                <a:srgbClr val="FFFF00"/>
              </a:solidFill>
            </a:endParaRPr>
          </a:p>
          <a:p>
            <a:pPr eaLnBrk="1" hangingPunct="1"/>
            <a:endParaRPr lang="en-US" altLang="zh-CN" sz="320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750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26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数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据</a:t>
            </a:r>
            <a:r>
              <a:rPr lang="zh-CN" altLang="en-US">
                <a:solidFill>
                  <a:srgbClr val="FFFF00"/>
                </a:solidFill>
                <a:cs typeface="隶书"/>
              </a:rPr>
              <a:t>替换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update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 dirty="0">
                <a:solidFill>
                  <a:srgbClr val="FFFF00"/>
                </a:solidFill>
              </a:rPr>
              <a:t>Select </a:t>
            </a:r>
            <a:r>
              <a:rPr lang="en-US" altLang="zh-CN" sz="3200" dirty="0" err="1">
                <a:solidFill>
                  <a:srgbClr val="FFFF00"/>
                </a:solidFill>
              </a:rPr>
              <a:t>sid,dname</a:t>
            </a:r>
            <a:r>
              <a:rPr lang="en-US" altLang="zh-CN" sz="3200" dirty="0">
                <a:solidFill>
                  <a:srgbClr val="FFFF00"/>
                </a:solidFill>
              </a:rPr>
              <a:t>,(select did from </a:t>
            </a:r>
            <a:r>
              <a:rPr lang="en-US" altLang="zh-CN" sz="3200" dirty="0" err="1">
                <a:solidFill>
                  <a:srgbClr val="FFFF00"/>
                </a:solidFill>
              </a:rPr>
              <a:t>pub.department</a:t>
            </a:r>
            <a:r>
              <a:rPr lang="en-US" altLang="zh-CN" sz="3200" dirty="0">
                <a:solidFill>
                  <a:srgbClr val="FFFF00"/>
                </a:solidFill>
              </a:rPr>
              <a:t> where </a:t>
            </a:r>
            <a:r>
              <a:rPr lang="en-US" altLang="zh-CN" sz="3200" dirty="0" err="1">
                <a:solidFill>
                  <a:srgbClr val="FFFF00"/>
                </a:solidFill>
              </a:rPr>
              <a:t>dname</a:t>
            </a:r>
            <a:r>
              <a:rPr lang="en-US" altLang="zh-CN" sz="3200" dirty="0">
                <a:solidFill>
                  <a:srgbClr val="FFFF00"/>
                </a:solidFill>
              </a:rPr>
              <a:t>=t1.dname) from test4_04;</a:t>
            </a:r>
          </a:p>
          <a:p>
            <a:pPr eaLnBrk="1" hangingPunct="1"/>
            <a:r>
              <a:rPr lang="en-US" altLang="zh-CN" sz="3200" dirty="0" smtClean="0">
                <a:solidFill>
                  <a:srgbClr val="FFFF00"/>
                </a:solidFill>
              </a:rPr>
              <a:t>Update test4_04 t1</a:t>
            </a:r>
          </a:p>
          <a:p>
            <a:pPr eaLnBrk="1" hangingPunct="1"/>
            <a:r>
              <a:rPr lang="en-US" altLang="zh-CN" sz="3200" dirty="0" smtClean="0">
                <a:solidFill>
                  <a:srgbClr val="FFFF00"/>
                </a:solidFill>
              </a:rPr>
              <a:t>Set </a:t>
            </a:r>
            <a:r>
              <a:rPr lang="en-US" altLang="zh-CN" sz="3200" dirty="0" err="1" smtClean="0">
                <a:solidFill>
                  <a:srgbClr val="FFFF00"/>
                </a:solidFill>
              </a:rPr>
              <a:t>dname</a:t>
            </a:r>
            <a:r>
              <a:rPr lang="en-US" altLang="zh-CN" sz="3200" dirty="0" smtClean="0">
                <a:solidFill>
                  <a:srgbClr val="FFFF00"/>
                </a:solidFill>
              </a:rPr>
              <a:t>= (</a:t>
            </a:r>
            <a:r>
              <a:rPr lang="en-US" altLang="zh-CN" sz="3200" dirty="0">
                <a:solidFill>
                  <a:srgbClr val="FFFF00"/>
                </a:solidFill>
              </a:rPr>
              <a:t>select did from </a:t>
            </a:r>
            <a:r>
              <a:rPr lang="en-US" altLang="zh-CN" sz="3200" dirty="0" err="1">
                <a:solidFill>
                  <a:srgbClr val="FFFF00"/>
                </a:solidFill>
              </a:rPr>
              <a:t>pub.department</a:t>
            </a:r>
            <a:r>
              <a:rPr lang="en-US" altLang="zh-CN" sz="3200" dirty="0">
                <a:solidFill>
                  <a:srgbClr val="FFFF00"/>
                </a:solidFill>
              </a:rPr>
              <a:t> where </a:t>
            </a:r>
            <a:r>
              <a:rPr lang="en-US" altLang="zh-CN" sz="3200" dirty="0" err="1">
                <a:solidFill>
                  <a:srgbClr val="FFFF00"/>
                </a:solidFill>
              </a:rPr>
              <a:t>dname</a:t>
            </a:r>
            <a:r>
              <a:rPr lang="en-US" altLang="zh-CN" sz="3200" dirty="0">
                <a:solidFill>
                  <a:srgbClr val="FFFF00"/>
                </a:solidFill>
              </a:rPr>
              <a:t>=t1.dname) </a:t>
            </a:r>
            <a:endParaRPr lang="zh-CN" altLang="en-US" sz="3200" dirty="0">
              <a:solidFill>
                <a:srgbClr val="FFFF00"/>
              </a:solidFill>
            </a:endParaRPr>
          </a:p>
          <a:p>
            <a:pPr eaLnBrk="1" hangingPunct="1"/>
            <a:endParaRPr lang="en-US" altLang="zh-CN" sz="320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791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27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 smtClean="0">
                <a:solidFill>
                  <a:srgbClr val="FFFF00"/>
                </a:solidFill>
                <a:cs typeface="隶书"/>
              </a:rPr>
              <a:t>检查完成情况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update test_score.t_student set </a:t>
            </a:r>
            <a:r>
              <a:rPr lang="zh-CN" altLang="en-US" sz="3200">
                <a:solidFill>
                  <a:srgbClr val="FFFF00"/>
                </a:solidFill>
              </a:rPr>
              <a:t>实验号</a:t>
            </a:r>
            <a:r>
              <a:rPr lang="en-US" altLang="zh-CN" sz="3200" smtClean="0">
                <a:solidFill>
                  <a:srgbClr val="FFFF00"/>
                </a:solidFill>
              </a:rPr>
              <a:t>=4 </a:t>
            </a:r>
            <a:r>
              <a:rPr lang="en-US" altLang="zh-CN" sz="3200">
                <a:solidFill>
                  <a:srgbClr val="FFFF00"/>
                </a:solidFill>
              </a:rPr>
              <a:t>where </a:t>
            </a:r>
            <a:r>
              <a:rPr lang="zh-CN" altLang="en-US" sz="3200">
                <a:solidFill>
                  <a:srgbClr val="FFFF00"/>
                </a:solidFill>
              </a:rPr>
              <a:t>班级</a:t>
            </a:r>
            <a:r>
              <a:rPr lang="en-US" altLang="zh-CN" sz="3200">
                <a:solidFill>
                  <a:srgbClr val="FFFF00"/>
                </a:solidFill>
              </a:rPr>
              <a:t>='</a:t>
            </a:r>
            <a:r>
              <a:rPr lang="zh-CN" altLang="en-US" sz="3200">
                <a:solidFill>
                  <a:srgbClr val="FFFF00"/>
                </a:solidFill>
              </a:rPr>
              <a:t>国图</a:t>
            </a:r>
            <a:r>
              <a:rPr lang="en-US" altLang="zh-CN" sz="3200">
                <a:solidFill>
                  <a:srgbClr val="FFFF00"/>
                </a:solidFill>
              </a:rPr>
              <a:t>'</a:t>
            </a:r>
          </a:p>
          <a:p>
            <a:pPr eaLnBrk="1" hangingPunct="1"/>
            <a:endParaRPr lang="en-US" altLang="zh-CN" sz="320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select * from </a:t>
            </a:r>
            <a:r>
              <a:rPr lang="en-US" altLang="zh-CN" sz="3200" smtClean="0">
                <a:solidFill>
                  <a:srgbClr val="FFFF00"/>
                </a:solidFill>
              </a:rPr>
              <a:t>all_dbscore</a:t>
            </a:r>
          </a:p>
          <a:p>
            <a:pPr eaLnBrk="1" hangingPunct="1"/>
            <a:endParaRPr lang="en-US" altLang="zh-CN" sz="320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select * from report4 </a:t>
            </a:r>
          </a:p>
          <a:p>
            <a:pPr eaLnBrk="1" hangingPunct="1"/>
            <a:r>
              <a:rPr lang="en-US" altLang="zh-CN" sz="3200">
                <a:solidFill>
                  <a:srgbClr val="FFFF00"/>
                </a:solidFill>
              </a:rPr>
              <a:t>where </a:t>
            </a:r>
            <a:r>
              <a:rPr lang="zh-CN" altLang="en-US" sz="3200">
                <a:solidFill>
                  <a:srgbClr val="FFFF00"/>
                </a:solidFill>
              </a:rPr>
              <a:t>班级</a:t>
            </a:r>
            <a:r>
              <a:rPr lang="en-US" altLang="zh-CN" sz="3200">
                <a:solidFill>
                  <a:srgbClr val="FFFF00"/>
                </a:solidFill>
              </a:rPr>
              <a:t>='</a:t>
            </a:r>
            <a:r>
              <a:rPr lang="zh-CN" altLang="en-US" sz="3200">
                <a:solidFill>
                  <a:srgbClr val="FFFF00"/>
                </a:solidFill>
              </a:rPr>
              <a:t>国图</a:t>
            </a:r>
            <a:r>
              <a:rPr lang="en-US" altLang="zh-CN" sz="3200">
                <a:solidFill>
                  <a:srgbClr val="FFFF00"/>
                </a:solidFill>
              </a:rPr>
              <a:t>' and </a:t>
            </a:r>
            <a:r>
              <a:rPr lang="zh-CN" altLang="en-US" sz="3200">
                <a:solidFill>
                  <a:srgbClr val="FFFF00"/>
                </a:solidFill>
              </a:rPr>
              <a:t>实验号</a:t>
            </a:r>
            <a:r>
              <a:rPr lang="en-US" altLang="zh-CN" sz="3200" smtClean="0">
                <a:solidFill>
                  <a:srgbClr val="FFFF00"/>
                </a:solidFill>
              </a:rPr>
              <a:t>=4 and </a:t>
            </a:r>
            <a:r>
              <a:rPr lang="zh-CN" altLang="en-US" sz="3200">
                <a:solidFill>
                  <a:srgbClr val="FFFF00"/>
                </a:solidFill>
              </a:rPr>
              <a:t>题号</a:t>
            </a:r>
            <a:r>
              <a:rPr lang="en-US" altLang="zh-CN" sz="3200" smtClean="0">
                <a:solidFill>
                  <a:srgbClr val="FFFF00"/>
                </a:solidFill>
              </a:rPr>
              <a:t>=4 </a:t>
            </a:r>
            <a:r>
              <a:rPr lang="en-US" altLang="zh-CN" sz="3200">
                <a:solidFill>
                  <a:srgbClr val="FFFF00"/>
                </a:solidFill>
              </a:rPr>
              <a:t>and </a:t>
            </a:r>
            <a:r>
              <a:rPr lang="zh-CN" altLang="en-US" sz="3200">
                <a:solidFill>
                  <a:srgbClr val="FFFF00"/>
                </a:solidFill>
              </a:rPr>
              <a:t>得分</a:t>
            </a:r>
            <a:r>
              <a:rPr lang="en-US" altLang="zh-CN" sz="3200">
                <a:solidFill>
                  <a:srgbClr val="FFFF00"/>
                </a:solidFill>
              </a:rPr>
              <a:t>&gt;0</a:t>
            </a:r>
          </a:p>
        </p:txBody>
      </p:sp>
    </p:spTree>
    <p:extLst>
      <p:ext uri="{BB962C8B-B14F-4D97-AF65-F5344CB8AC3E}">
        <p14:creationId xmlns:p14="http://schemas.microsoft.com/office/powerpoint/2010/main" xmlns="" val="66478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28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提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交回退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zh-CN" altLang="en-US" sz="3200" dirty="0" smtClean="0">
                <a:solidFill>
                  <a:srgbClr val="FFFF00"/>
                </a:solidFill>
              </a:rPr>
              <a:t>提</a:t>
            </a:r>
            <a:r>
              <a:rPr lang="zh-CN" altLang="en-US" sz="3200" dirty="0">
                <a:solidFill>
                  <a:srgbClr val="FFFF00"/>
                </a:solidFill>
              </a:rPr>
              <a:t>交生效</a:t>
            </a:r>
            <a:r>
              <a:rPr lang="en-US" altLang="zh-CN" sz="3200" dirty="0">
                <a:solidFill>
                  <a:srgbClr val="FFFF00"/>
                </a:solidFill>
              </a:rPr>
              <a:t>commit;</a:t>
            </a:r>
          </a:p>
          <a:p>
            <a:pPr eaLnBrk="1" hangingPunct="1"/>
            <a:r>
              <a:rPr lang="zh-CN" altLang="en-US" sz="3200" dirty="0" smtClean="0">
                <a:solidFill>
                  <a:srgbClr val="FFFF00"/>
                </a:solidFill>
              </a:rPr>
              <a:t>将上次提交或者回退之后进行的所有修改（</a:t>
            </a:r>
            <a:r>
              <a:rPr lang="zh-CN" altLang="en-US" sz="3200" dirty="0">
                <a:solidFill>
                  <a:srgbClr val="FFFF00"/>
                </a:solidFill>
              </a:rPr>
              <a:t>包</a:t>
            </a:r>
            <a:r>
              <a:rPr lang="zh-CN" altLang="en-US" sz="3200" dirty="0" smtClean="0">
                <a:solidFill>
                  <a:srgbClr val="FFFF00"/>
                </a:solidFill>
              </a:rPr>
              <a:t>含删除或者替换）写入数据库。</a:t>
            </a:r>
            <a:endParaRPr lang="en-US" altLang="zh-CN" sz="3200" dirty="0">
              <a:solidFill>
                <a:srgbClr val="FFFF00"/>
              </a:solidFill>
            </a:endParaRPr>
          </a:p>
          <a:p>
            <a:pPr eaLnBrk="1" hangingPunct="1"/>
            <a:endParaRPr lang="en-US" altLang="zh-CN" sz="3200" dirty="0">
              <a:solidFill>
                <a:srgbClr val="FFFF00"/>
              </a:solidFill>
            </a:endParaRPr>
          </a:p>
          <a:p>
            <a:pPr eaLnBrk="1" hangingPunct="1"/>
            <a:r>
              <a:rPr lang="zh-CN" altLang="en-US" sz="3200" dirty="0">
                <a:solidFill>
                  <a:srgbClr val="FFFF00"/>
                </a:solidFill>
              </a:rPr>
              <a:t>回退</a:t>
            </a:r>
            <a:r>
              <a:rPr lang="en-US" altLang="zh-CN" sz="3200" dirty="0" smtClean="0">
                <a:solidFill>
                  <a:srgbClr val="FFFF00"/>
                </a:solidFill>
              </a:rPr>
              <a:t>rollback</a:t>
            </a:r>
            <a:r>
              <a:rPr lang="en-US" altLang="zh-CN" sz="3200" dirty="0">
                <a:solidFill>
                  <a:srgbClr val="FFFF00"/>
                </a:solidFill>
              </a:rPr>
              <a:t>;</a:t>
            </a:r>
          </a:p>
          <a:p>
            <a:pPr eaLnBrk="1" hangingPunct="1"/>
            <a:r>
              <a:rPr lang="zh-CN" altLang="en-US" sz="3200" dirty="0">
                <a:solidFill>
                  <a:srgbClr val="FFFF00"/>
                </a:solidFill>
              </a:rPr>
              <a:t>将上次提交或者回退之后进行的所有修改（包含删除或者替换</a:t>
            </a:r>
            <a:r>
              <a:rPr lang="zh-CN" altLang="en-US" sz="3200" dirty="0" smtClean="0">
                <a:solidFill>
                  <a:srgbClr val="FFFF00"/>
                </a:solidFill>
              </a:rPr>
              <a:t>）作废。</a:t>
            </a:r>
            <a:endParaRPr lang="en-US" altLang="zh-CN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32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29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提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交回退目的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zh-CN" altLang="en-US" sz="2800" dirty="0" smtClean="0">
                <a:solidFill>
                  <a:srgbClr val="FFFF00"/>
                </a:solidFill>
              </a:rPr>
              <a:t>保证数据的完整性</a:t>
            </a:r>
            <a:endParaRPr lang="en-US" altLang="zh-CN" sz="2800" dirty="0" smtClean="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2800" dirty="0" smtClean="0">
                <a:solidFill>
                  <a:srgbClr val="FFFF00"/>
                </a:solidFill>
              </a:rPr>
              <a:t>Update student set </a:t>
            </a:r>
            <a:r>
              <a:rPr lang="en-US" altLang="zh-CN" sz="2800" dirty="0" err="1" smtClean="0">
                <a:solidFill>
                  <a:srgbClr val="FFFF00"/>
                </a:solidFill>
              </a:rPr>
              <a:t>sid</a:t>
            </a:r>
            <a:r>
              <a:rPr lang="en-US" altLang="zh-CN" sz="2800" dirty="0" smtClean="0">
                <a:solidFill>
                  <a:srgbClr val="FFFF00"/>
                </a:solidFill>
              </a:rPr>
              <a:t>=201220122012 where </a:t>
            </a:r>
            <a:r>
              <a:rPr lang="en-US" altLang="zh-CN" sz="2800" dirty="0" err="1" smtClean="0">
                <a:solidFill>
                  <a:srgbClr val="FFFF00"/>
                </a:solidFill>
              </a:rPr>
              <a:t>sid</a:t>
            </a:r>
            <a:r>
              <a:rPr lang="en-US" altLang="zh-CN" sz="2800" dirty="0" smtClean="0">
                <a:solidFill>
                  <a:srgbClr val="FFFF00"/>
                </a:solidFill>
              </a:rPr>
              <a:t>=200020002000;</a:t>
            </a:r>
          </a:p>
          <a:p>
            <a:pPr eaLnBrk="1" hangingPunct="1"/>
            <a:r>
              <a:rPr lang="en-US" altLang="zh-CN" sz="2800" dirty="0">
                <a:solidFill>
                  <a:srgbClr val="FFFF00"/>
                </a:solidFill>
              </a:rPr>
              <a:t>Update </a:t>
            </a:r>
            <a:r>
              <a:rPr lang="en-US" altLang="zh-CN" sz="2800" dirty="0" err="1" smtClean="0">
                <a:solidFill>
                  <a:srgbClr val="FFFF00"/>
                </a:solidFill>
              </a:rPr>
              <a:t>student_course</a:t>
            </a:r>
            <a:r>
              <a:rPr lang="en-US" altLang="zh-CN" sz="2800" dirty="0" smtClean="0">
                <a:solidFill>
                  <a:srgbClr val="FFFF00"/>
                </a:solidFill>
              </a:rPr>
              <a:t> </a:t>
            </a:r>
            <a:r>
              <a:rPr lang="en-US" altLang="zh-CN" sz="2800" dirty="0">
                <a:solidFill>
                  <a:srgbClr val="FFFF00"/>
                </a:solidFill>
              </a:rPr>
              <a:t>set </a:t>
            </a:r>
            <a:r>
              <a:rPr lang="en-US" altLang="zh-CN" sz="2800" dirty="0" err="1">
                <a:solidFill>
                  <a:srgbClr val="FFFF00"/>
                </a:solidFill>
              </a:rPr>
              <a:t>sid</a:t>
            </a:r>
            <a:r>
              <a:rPr lang="en-US" altLang="zh-CN" sz="2800" dirty="0">
                <a:solidFill>
                  <a:srgbClr val="FFFF00"/>
                </a:solidFill>
              </a:rPr>
              <a:t>=201220122012 where </a:t>
            </a:r>
            <a:r>
              <a:rPr lang="en-US" altLang="zh-CN" sz="2800" dirty="0" err="1">
                <a:solidFill>
                  <a:srgbClr val="FFFF00"/>
                </a:solidFill>
              </a:rPr>
              <a:t>sid</a:t>
            </a:r>
            <a:r>
              <a:rPr lang="en-US" altLang="zh-CN" sz="2800" dirty="0">
                <a:solidFill>
                  <a:srgbClr val="FFFF00"/>
                </a:solidFill>
              </a:rPr>
              <a:t>=200020002000;</a:t>
            </a:r>
          </a:p>
          <a:p>
            <a:pPr eaLnBrk="1" hangingPunct="1"/>
            <a:r>
              <a:rPr lang="en-US" altLang="zh-CN" sz="2800" dirty="0" smtClean="0">
                <a:solidFill>
                  <a:srgbClr val="FFFF00"/>
                </a:solidFill>
              </a:rPr>
              <a:t>If </a:t>
            </a:r>
            <a:r>
              <a:rPr lang="zh-CN" altLang="en-US" sz="2800" dirty="0" smtClean="0">
                <a:solidFill>
                  <a:srgbClr val="FFFF00"/>
                </a:solidFill>
              </a:rPr>
              <a:t>两句话全部成功 </a:t>
            </a:r>
            <a:r>
              <a:rPr lang="en-US" altLang="zh-CN" sz="2800" dirty="0" smtClean="0">
                <a:solidFill>
                  <a:srgbClr val="FFFF00"/>
                </a:solidFill>
              </a:rPr>
              <a:t>then </a:t>
            </a:r>
          </a:p>
          <a:p>
            <a:pPr eaLnBrk="1" hangingPunct="1"/>
            <a:r>
              <a:rPr lang="en-US" altLang="zh-CN" sz="2800" dirty="0" smtClean="0">
                <a:solidFill>
                  <a:srgbClr val="FFFF00"/>
                </a:solidFill>
              </a:rPr>
              <a:t>Commit;</a:t>
            </a:r>
          </a:p>
          <a:p>
            <a:pPr eaLnBrk="1" hangingPunct="1"/>
            <a:r>
              <a:rPr lang="en-US" altLang="zh-CN" sz="2800" dirty="0" smtClean="0">
                <a:solidFill>
                  <a:srgbClr val="FFFF00"/>
                </a:solidFill>
              </a:rPr>
              <a:t>Else</a:t>
            </a:r>
          </a:p>
          <a:p>
            <a:pPr eaLnBrk="1" hangingPunct="1"/>
            <a:r>
              <a:rPr lang="en-US" altLang="zh-CN" sz="2800" dirty="0" smtClean="0">
                <a:solidFill>
                  <a:srgbClr val="FFFF00"/>
                </a:solidFill>
              </a:rPr>
              <a:t>Rollback;</a:t>
            </a:r>
          </a:p>
          <a:p>
            <a:pPr eaLnBrk="1" hangingPunct="1"/>
            <a:r>
              <a:rPr lang="zh-CN" altLang="en-US" sz="2800" dirty="0">
                <a:solidFill>
                  <a:srgbClr val="FFFF00"/>
                </a:solidFill>
              </a:rPr>
              <a:t>返回错</a:t>
            </a:r>
            <a:r>
              <a:rPr lang="zh-CN" altLang="en-US" sz="2800" dirty="0" smtClean="0">
                <a:solidFill>
                  <a:srgbClr val="FFFF00"/>
                </a:solidFill>
              </a:rPr>
              <a:t>误给操作员</a:t>
            </a:r>
            <a:endParaRPr lang="en-US" altLang="zh-CN" sz="2800" dirty="0" smtClean="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2800" dirty="0" smtClean="0">
                <a:solidFill>
                  <a:srgbClr val="FFFF00"/>
                </a:solidFill>
              </a:rPr>
              <a:t>End if</a:t>
            </a:r>
          </a:p>
          <a:p>
            <a:pPr eaLnBrk="1" hangingPunct="1"/>
            <a:endParaRPr lang="en-US" altLang="zh-CN" sz="2800" dirty="0" smtClean="0">
              <a:solidFill>
                <a:srgbClr val="FFFF00"/>
              </a:solidFill>
            </a:endParaRPr>
          </a:p>
          <a:p>
            <a:pPr eaLnBrk="1" hangingPunct="1"/>
            <a:endParaRPr lang="en-US" altLang="zh-CN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158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3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建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表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-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删除数据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zh-CN" sz="3200" dirty="0" smtClean="0">
                <a:solidFill>
                  <a:srgbClr val="FFFF00"/>
                </a:solidFill>
              </a:rPr>
              <a:t>Delete from </a:t>
            </a:r>
            <a:r>
              <a:rPr lang="en-US" altLang="zh-CN" sz="3200" dirty="0" err="1" smtClean="0">
                <a:solidFill>
                  <a:srgbClr val="FFFF00"/>
                </a:solidFill>
              </a:rPr>
              <a:t>tablename</a:t>
            </a:r>
            <a:r>
              <a:rPr lang="en-US" altLang="zh-CN" sz="3200" dirty="0" smtClean="0">
                <a:solidFill>
                  <a:srgbClr val="FFFF00"/>
                </a:solidFill>
              </a:rPr>
              <a:t> ;</a:t>
            </a:r>
          </a:p>
          <a:p>
            <a:pPr marL="0" indent="0" eaLnBrk="1" hangingPunct="1">
              <a:buNone/>
            </a:pPr>
            <a:r>
              <a:rPr lang="en-US" altLang="zh-CN" sz="3200" dirty="0" smtClean="0">
                <a:solidFill>
                  <a:srgbClr val="FFFF00"/>
                </a:solidFill>
              </a:rPr>
              <a:t>Delete from </a:t>
            </a:r>
            <a:r>
              <a:rPr lang="en-US" altLang="zh-CN" sz="3200" dirty="0" err="1" smtClean="0">
                <a:solidFill>
                  <a:srgbClr val="FFFF00"/>
                </a:solidFill>
              </a:rPr>
              <a:t>tablename</a:t>
            </a:r>
            <a:r>
              <a:rPr lang="en-US" altLang="zh-CN" sz="3200" dirty="0" smtClean="0">
                <a:solidFill>
                  <a:srgbClr val="FFFF00"/>
                </a:solidFill>
              </a:rPr>
              <a:t> where </a:t>
            </a:r>
            <a:r>
              <a:rPr lang="zh-CN" altLang="en-US" sz="3200" dirty="0" smtClean="0">
                <a:solidFill>
                  <a:srgbClr val="FFFF00"/>
                </a:solidFill>
              </a:rPr>
              <a:t>条件</a:t>
            </a:r>
            <a:r>
              <a:rPr lang="en-US" altLang="zh-CN" sz="3200" dirty="0" smtClean="0">
                <a:solidFill>
                  <a:srgbClr val="FFFF00"/>
                </a:solidFill>
              </a:rPr>
              <a:t>;</a:t>
            </a:r>
          </a:p>
          <a:p>
            <a:pPr marL="0" indent="0" eaLnBrk="1" hangingPunct="1">
              <a:buNone/>
            </a:pPr>
            <a:endParaRPr lang="en-US" altLang="zh-CN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352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30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提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交回退目的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zh-CN" altLang="en-US" sz="2800" dirty="0" smtClean="0">
                <a:solidFill>
                  <a:srgbClr val="FFFF00"/>
                </a:solidFill>
              </a:rPr>
              <a:t>保证数据的完整性</a:t>
            </a:r>
            <a:endParaRPr lang="en-US" altLang="zh-CN" sz="2800" dirty="0" smtClean="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2800" dirty="0" smtClean="0">
                <a:solidFill>
                  <a:srgbClr val="FFFF00"/>
                </a:solidFill>
              </a:rPr>
              <a:t>Update ticket set  state=‘pay’ where </a:t>
            </a:r>
            <a:r>
              <a:rPr lang="en-US" altLang="zh-CN" sz="2800" dirty="0" err="1" smtClean="0">
                <a:solidFill>
                  <a:srgbClr val="FFFF00"/>
                </a:solidFill>
              </a:rPr>
              <a:t>tid</a:t>
            </a:r>
            <a:r>
              <a:rPr lang="en-US" altLang="zh-CN" sz="2800" dirty="0" smtClean="0">
                <a:solidFill>
                  <a:srgbClr val="FFFF00"/>
                </a:solidFill>
              </a:rPr>
              <a:t> =1;</a:t>
            </a:r>
          </a:p>
          <a:p>
            <a:pPr eaLnBrk="1" hangingPunct="1"/>
            <a:r>
              <a:rPr lang="zh-CN" altLang="en-US" sz="2800" dirty="0">
                <a:solidFill>
                  <a:srgbClr val="FFFF00"/>
                </a:solidFill>
              </a:rPr>
              <a:t>避</a:t>
            </a:r>
            <a:r>
              <a:rPr lang="zh-CN" altLang="en-US" sz="2800" dirty="0" smtClean="0">
                <a:solidFill>
                  <a:srgbClr val="FFFF00"/>
                </a:solidFill>
              </a:rPr>
              <a:t>免在两句话中间其他用户修改数据，买</a:t>
            </a:r>
            <a:r>
              <a:rPr lang="en-US" altLang="zh-CN" sz="2800" dirty="0" smtClean="0">
                <a:solidFill>
                  <a:srgbClr val="FFFF00"/>
                </a:solidFill>
              </a:rPr>
              <a:t>4</a:t>
            </a:r>
            <a:r>
              <a:rPr lang="zh-CN" altLang="en-US" sz="2800" dirty="0" smtClean="0">
                <a:solidFill>
                  <a:srgbClr val="FFFF00"/>
                </a:solidFill>
              </a:rPr>
              <a:t>号票</a:t>
            </a:r>
            <a:endParaRPr lang="en-US" altLang="zh-CN" sz="2800" dirty="0" smtClean="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2800" dirty="0">
                <a:solidFill>
                  <a:srgbClr val="FFFF00"/>
                </a:solidFill>
              </a:rPr>
              <a:t>Update ticket set  state=‘pay’ where </a:t>
            </a:r>
            <a:r>
              <a:rPr lang="en-US" altLang="zh-CN" sz="2800" dirty="0" err="1">
                <a:solidFill>
                  <a:srgbClr val="FFFF00"/>
                </a:solidFill>
              </a:rPr>
              <a:t>tid</a:t>
            </a:r>
            <a:r>
              <a:rPr lang="en-US" altLang="zh-CN" sz="2800" dirty="0">
                <a:solidFill>
                  <a:srgbClr val="FFFF00"/>
                </a:solidFill>
              </a:rPr>
              <a:t> </a:t>
            </a:r>
            <a:r>
              <a:rPr lang="en-US" altLang="zh-CN" sz="2800" dirty="0" smtClean="0">
                <a:solidFill>
                  <a:srgbClr val="FFFF00"/>
                </a:solidFill>
              </a:rPr>
              <a:t>=2;</a:t>
            </a:r>
            <a:endParaRPr lang="en-US" altLang="zh-CN" sz="2800" dirty="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2800" dirty="0">
                <a:solidFill>
                  <a:srgbClr val="FFFF00"/>
                </a:solidFill>
              </a:rPr>
              <a:t>Update ticket set  state=‘pay’ where </a:t>
            </a:r>
            <a:r>
              <a:rPr lang="en-US" altLang="zh-CN" sz="2800" dirty="0" err="1">
                <a:solidFill>
                  <a:srgbClr val="FFFF00"/>
                </a:solidFill>
              </a:rPr>
              <a:t>tid</a:t>
            </a:r>
            <a:r>
              <a:rPr lang="en-US" altLang="zh-CN" sz="2800" dirty="0">
                <a:solidFill>
                  <a:srgbClr val="FFFF00"/>
                </a:solidFill>
              </a:rPr>
              <a:t> </a:t>
            </a:r>
            <a:r>
              <a:rPr lang="en-US" altLang="zh-CN" sz="2800" dirty="0" smtClean="0">
                <a:solidFill>
                  <a:srgbClr val="FFFF00"/>
                </a:solidFill>
              </a:rPr>
              <a:t>=3;</a:t>
            </a:r>
            <a:endParaRPr lang="en-US" altLang="zh-CN" sz="2800" dirty="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2800" dirty="0">
                <a:solidFill>
                  <a:srgbClr val="FFFF00"/>
                </a:solidFill>
              </a:rPr>
              <a:t>Update ticket set  state=‘pay’ where </a:t>
            </a:r>
            <a:r>
              <a:rPr lang="en-US" altLang="zh-CN" sz="2800" dirty="0" err="1">
                <a:solidFill>
                  <a:srgbClr val="FFFF00"/>
                </a:solidFill>
              </a:rPr>
              <a:t>tid</a:t>
            </a:r>
            <a:r>
              <a:rPr lang="en-US" altLang="zh-CN" sz="2800" dirty="0">
                <a:solidFill>
                  <a:srgbClr val="FFFF00"/>
                </a:solidFill>
              </a:rPr>
              <a:t> </a:t>
            </a:r>
            <a:r>
              <a:rPr lang="en-US" altLang="zh-CN" sz="2800" dirty="0" smtClean="0">
                <a:solidFill>
                  <a:srgbClr val="FFFF00"/>
                </a:solidFill>
              </a:rPr>
              <a:t>=4;</a:t>
            </a:r>
            <a:endParaRPr lang="en-US" altLang="zh-CN" sz="2800" dirty="0">
              <a:solidFill>
                <a:srgbClr val="FFFF00"/>
              </a:solidFill>
            </a:endParaRPr>
          </a:p>
          <a:p>
            <a:pPr eaLnBrk="1" hangingPunct="1"/>
            <a:endParaRPr lang="en-US" altLang="zh-CN" sz="2800" dirty="0" smtClean="0">
              <a:solidFill>
                <a:srgbClr val="FFFF00"/>
              </a:solidFill>
            </a:endParaRPr>
          </a:p>
          <a:p>
            <a:pPr eaLnBrk="1" hangingPunct="1"/>
            <a:endParaRPr lang="en-US" altLang="zh-CN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833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31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 smtClean="0">
                <a:solidFill>
                  <a:srgbClr val="FFFF00"/>
                </a:solidFill>
                <a:cs typeface="隶书"/>
              </a:rPr>
              <a:t>用户创建、删除、授权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2800" dirty="0" smtClean="0">
                <a:solidFill>
                  <a:srgbClr val="FFFF00"/>
                </a:solidFill>
                <a:latin typeface="+mn-ea"/>
              </a:rPr>
              <a:t>create </a:t>
            </a:r>
            <a:r>
              <a:rPr lang="en-US" altLang="zh-CN" sz="2800" dirty="0">
                <a:solidFill>
                  <a:srgbClr val="FFFF00"/>
                </a:solidFill>
                <a:latin typeface="+mn-ea"/>
              </a:rPr>
              <a:t>user </a:t>
            </a:r>
            <a:r>
              <a:rPr lang="en-US" altLang="zh-CN" sz="2800" dirty="0" smtClean="0">
                <a:solidFill>
                  <a:srgbClr val="FFFF00"/>
                </a:solidFill>
                <a:latin typeface="+mn-ea"/>
              </a:rPr>
              <a:t>user201220120338  </a:t>
            </a:r>
            <a:r>
              <a:rPr lang="en-US" altLang="zh-CN" sz="2800" dirty="0">
                <a:solidFill>
                  <a:srgbClr val="FFFF00"/>
                </a:solidFill>
                <a:latin typeface="+mn-ea"/>
              </a:rPr>
              <a:t>identified by 123 </a:t>
            </a:r>
          </a:p>
          <a:p>
            <a:pPr eaLnBrk="1" hangingPunct="1"/>
            <a:r>
              <a:rPr lang="en-US" altLang="zh-CN" sz="2800" dirty="0">
                <a:solidFill>
                  <a:srgbClr val="FFFF00"/>
                </a:solidFill>
                <a:latin typeface="+mn-ea"/>
              </a:rPr>
              <a:t>default </a:t>
            </a:r>
            <a:r>
              <a:rPr lang="en-US" altLang="zh-CN" sz="2800" dirty="0" err="1">
                <a:solidFill>
                  <a:srgbClr val="FFFF00"/>
                </a:solidFill>
                <a:latin typeface="+mn-ea"/>
              </a:rPr>
              <a:t>tablespace</a:t>
            </a:r>
            <a:r>
              <a:rPr lang="en-US" altLang="zh-CN" sz="2800" dirty="0">
                <a:solidFill>
                  <a:srgbClr val="FFFF00"/>
                </a:solidFill>
                <a:latin typeface="+mn-ea"/>
              </a:rPr>
              <a:t> users </a:t>
            </a:r>
            <a:r>
              <a:rPr lang="en-US" altLang="zh-CN" sz="2800" dirty="0" smtClean="0">
                <a:solidFill>
                  <a:srgbClr val="FFFF00"/>
                </a:solidFill>
                <a:latin typeface="+mn-ea"/>
              </a:rPr>
              <a:t>quota </a:t>
            </a:r>
            <a:r>
              <a:rPr lang="en-US" altLang="zh-CN" sz="2800" dirty="0">
                <a:solidFill>
                  <a:srgbClr val="FFFF00"/>
                </a:solidFill>
                <a:latin typeface="+mn-ea"/>
              </a:rPr>
              <a:t>200m on users</a:t>
            </a:r>
            <a:r>
              <a:rPr lang="en-US" altLang="zh-CN" sz="2800" dirty="0" smtClean="0">
                <a:solidFill>
                  <a:srgbClr val="FFFF00"/>
                </a:solidFill>
                <a:latin typeface="+mn-ea"/>
              </a:rPr>
              <a:t>;</a:t>
            </a:r>
          </a:p>
          <a:p>
            <a:pPr eaLnBrk="1" hangingPunct="1"/>
            <a:endParaRPr lang="en-US" altLang="zh-CN" sz="2800" dirty="0">
              <a:solidFill>
                <a:srgbClr val="FFFF00"/>
              </a:solidFill>
              <a:latin typeface="+mn-ea"/>
            </a:endParaRPr>
          </a:p>
          <a:p>
            <a:pPr eaLnBrk="1" hangingPunct="1"/>
            <a:r>
              <a:rPr lang="en-US" altLang="zh-CN" sz="2800" dirty="0" smtClean="0">
                <a:solidFill>
                  <a:srgbClr val="FFFF00"/>
                </a:solidFill>
                <a:latin typeface="+mn-ea"/>
              </a:rPr>
              <a:t>grant </a:t>
            </a:r>
            <a:r>
              <a:rPr lang="en-US" altLang="zh-CN" sz="2800" dirty="0" err="1">
                <a:solidFill>
                  <a:srgbClr val="FFFF00"/>
                </a:solidFill>
                <a:latin typeface="+mn-ea"/>
              </a:rPr>
              <a:t>select_catalog_role,create</a:t>
            </a:r>
            <a:r>
              <a:rPr lang="en-US" altLang="zh-CN" sz="2800" dirty="0">
                <a:solidFill>
                  <a:srgbClr val="FFFF00"/>
                </a:solidFill>
                <a:latin typeface="+mn-ea"/>
              </a:rPr>
              <a:t> session,</a:t>
            </a:r>
          </a:p>
          <a:p>
            <a:pPr eaLnBrk="1" hangingPunct="1"/>
            <a:r>
              <a:rPr lang="en-US" altLang="zh-CN" sz="2800" dirty="0">
                <a:solidFill>
                  <a:srgbClr val="FFFF00"/>
                </a:solidFill>
                <a:latin typeface="+mn-ea"/>
              </a:rPr>
              <a:t> create table, create view </a:t>
            </a:r>
            <a:r>
              <a:rPr lang="en-US" altLang="zh-CN" sz="2800" dirty="0" smtClean="0">
                <a:solidFill>
                  <a:srgbClr val="FFFF00"/>
                </a:solidFill>
                <a:latin typeface="+mn-ea"/>
              </a:rPr>
              <a:t>,</a:t>
            </a:r>
            <a:r>
              <a:rPr lang="en-US" altLang="zh-CN" sz="2800" dirty="0" smtClean="0">
                <a:solidFill>
                  <a:srgbClr val="FFFF00"/>
                </a:solidFill>
                <a:latin typeface="+mn-ea"/>
              </a:rPr>
              <a:t>create </a:t>
            </a:r>
            <a:r>
              <a:rPr lang="en-US" altLang="zh-CN" sz="2800" dirty="0">
                <a:solidFill>
                  <a:srgbClr val="FFFF00"/>
                </a:solidFill>
                <a:latin typeface="+mn-ea"/>
              </a:rPr>
              <a:t>procedure,</a:t>
            </a:r>
          </a:p>
          <a:p>
            <a:pPr eaLnBrk="1" hangingPunct="1"/>
            <a:r>
              <a:rPr lang="en-US" altLang="zh-CN" sz="2800" dirty="0">
                <a:solidFill>
                  <a:srgbClr val="FFFF00"/>
                </a:solidFill>
                <a:latin typeface="+mn-ea"/>
              </a:rPr>
              <a:t>create trigger to user201220120338</a:t>
            </a:r>
          </a:p>
          <a:p>
            <a:pPr eaLnBrk="1" hangingPunct="1"/>
            <a:r>
              <a:rPr lang="en-US" altLang="zh-CN" sz="2800" dirty="0" smtClean="0">
                <a:solidFill>
                  <a:srgbClr val="FFFF00"/>
                </a:solidFill>
                <a:latin typeface="+mn-ea"/>
              </a:rPr>
              <a:t>grant </a:t>
            </a:r>
            <a:r>
              <a:rPr lang="en-US" altLang="zh-CN" sz="2800" dirty="0" err="1">
                <a:solidFill>
                  <a:srgbClr val="FFFF00"/>
                </a:solidFill>
                <a:latin typeface="+mn-ea"/>
              </a:rPr>
              <a:t>dba</a:t>
            </a:r>
            <a:r>
              <a:rPr lang="en-US" altLang="zh-CN" sz="2800" dirty="0">
                <a:solidFill>
                  <a:srgbClr val="FFFF00"/>
                </a:solidFill>
                <a:latin typeface="+mn-ea"/>
              </a:rPr>
              <a:t> to user201220120338</a:t>
            </a:r>
          </a:p>
          <a:p>
            <a:pPr eaLnBrk="1" hangingPunct="1"/>
            <a:r>
              <a:rPr lang="en-US" altLang="zh-CN" sz="2800" dirty="0" smtClean="0">
                <a:solidFill>
                  <a:srgbClr val="FFFF00"/>
                </a:solidFill>
                <a:latin typeface="+mn-ea"/>
              </a:rPr>
              <a:t>revoke </a:t>
            </a:r>
            <a:r>
              <a:rPr lang="en-US" altLang="zh-CN" sz="2800" dirty="0" err="1">
                <a:solidFill>
                  <a:srgbClr val="FFFF00"/>
                </a:solidFill>
                <a:latin typeface="+mn-ea"/>
              </a:rPr>
              <a:t>dba</a:t>
            </a:r>
            <a:r>
              <a:rPr lang="en-US" altLang="zh-CN" sz="2800" dirty="0">
                <a:solidFill>
                  <a:srgbClr val="FFFF00"/>
                </a:solidFill>
                <a:latin typeface="+mn-ea"/>
              </a:rPr>
              <a:t> from user201220120338</a:t>
            </a:r>
          </a:p>
          <a:p>
            <a:pPr eaLnBrk="1" hangingPunct="1"/>
            <a:r>
              <a:rPr lang="en-US" altLang="zh-CN" sz="2800" dirty="0" smtClean="0">
                <a:solidFill>
                  <a:srgbClr val="FFFF00"/>
                </a:solidFill>
                <a:latin typeface="+mn-ea"/>
              </a:rPr>
              <a:t>drop </a:t>
            </a:r>
            <a:r>
              <a:rPr lang="en-US" altLang="zh-CN" sz="2800" dirty="0">
                <a:solidFill>
                  <a:srgbClr val="FFFF00"/>
                </a:solidFill>
                <a:latin typeface="+mn-ea"/>
              </a:rPr>
              <a:t>user user201220120338 cascade;</a:t>
            </a:r>
          </a:p>
          <a:p>
            <a:pPr eaLnBrk="1" hangingPunct="1"/>
            <a:endParaRPr lang="en-US" altLang="zh-CN" sz="2800" dirty="0">
              <a:solidFill>
                <a:srgbClr val="FFFF00"/>
              </a:solidFill>
            </a:endParaRPr>
          </a:p>
          <a:p>
            <a:pPr eaLnBrk="1" hangingPunct="1"/>
            <a:endParaRPr lang="en-US" altLang="zh-CN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135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32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 smtClean="0">
                <a:solidFill>
                  <a:srgbClr val="FFFF00"/>
                </a:solidFill>
                <a:cs typeface="隶书"/>
              </a:rPr>
              <a:t>用户创建、删除、授权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2800" dirty="0" smtClean="0">
                <a:solidFill>
                  <a:srgbClr val="FFFF00"/>
                </a:solidFill>
              </a:rPr>
              <a:t>Create table test1_student as select *</a:t>
            </a:r>
            <a:r>
              <a:rPr lang="zh-CN" altLang="en-US" sz="2800" dirty="0">
                <a:solidFill>
                  <a:srgbClr val="FFFF00"/>
                </a:solidFill>
              </a:rPr>
              <a:t> </a:t>
            </a:r>
            <a:r>
              <a:rPr lang="en-US" altLang="zh-CN" sz="2800" dirty="0" smtClean="0">
                <a:solidFill>
                  <a:srgbClr val="FFFF00"/>
                </a:solidFill>
              </a:rPr>
              <a:t>from tab;</a:t>
            </a:r>
          </a:p>
          <a:p>
            <a:pPr eaLnBrk="1" hangingPunct="1"/>
            <a:endParaRPr lang="en-US" altLang="zh-CN" sz="2800" dirty="0" smtClean="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2800" dirty="0" smtClean="0">
                <a:solidFill>
                  <a:srgbClr val="FFFF00"/>
                </a:solidFill>
              </a:rPr>
              <a:t>Grant  </a:t>
            </a:r>
            <a:r>
              <a:rPr lang="en-US" altLang="zh-CN" sz="2800" dirty="0">
                <a:solidFill>
                  <a:srgbClr val="FFFF00"/>
                </a:solidFill>
              </a:rPr>
              <a:t>select on test1_student to user200120012001;</a:t>
            </a:r>
          </a:p>
          <a:p>
            <a:pPr eaLnBrk="1" hangingPunct="1"/>
            <a:r>
              <a:rPr lang="en-US" altLang="zh-CN" sz="2800" dirty="0">
                <a:solidFill>
                  <a:srgbClr val="FFFF00"/>
                </a:solidFill>
              </a:rPr>
              <a:t>Grant update on test1_student to user200120012001;</a:t>
            </a:r>
          </a:p>
          <a:p>
            <a:pPr eaLnBrk="1" hangingPunct="1"/>
            <a:r>
              <a:rPr lang="en-US" altLang="zh-CN" sz="2800" dirty="0">
                <a:solidFill>
                  <a:srgbClr val="FFFF00"/>
                </a:solidFill>
              </a:rPr>
              <a:t>Grant delete on test1_student  to user200120012001;</a:t>
            </a:r>
          </a:p>
          <a:p>
            <a:pPr eaLnBrk="1" hangingPunct="1"/>
            <a:r>
              <a:rPr lang="en-US" altLang="zh-CN" sz="2800" dirty="0">
                <a:solidFill>
                  <a:srgbClr val="FFFF00"/>
                </a:solidFill>
              </a:rPr>
              <a:t>Grant insert on test1_student  to user200120012001;</a:t>
            </a:r>
          </a:p>
          <a:p>
            <a:pPr eaLnBrk="1" hangingPunct="1"/>
            <a:endParaRPr lang="en-US" altLang="zh-CN" sz="2800" dirty="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2800" dirty="0">
                <a:solidFill>
                  <a:srgbClr val="FFFF00"/>
                </a:solidFill>
              </a:rPr>
              <a:t>revoke select on test1_student from user200120012001;</a:t>
            </a:r>
          </a:p>
          <a:p>
            <a:pPr eaLnBrk="1" hangingPunct="1"/>
            <a:r>
              <a:rPr lang="en-US" altLang="zh-CN" sz="2800" dirty="0">
                <a:solidFill>
                  <a:srgbClr val="FFFF00"/>
                </a:solidFill>
              </a:rPr>
              <a:t>revoke update on test1_student from user200120012001;</a:t>
            </a:r>
          </a:p>
          <a:p>
            <a:pPr eaLnBrk="1" hangingPunct="1"/>
            <a:r>
              <a:rPr lang="en-US" altLang="zh-CN" sz="2800" dirty="0">
                <a:solidFill>
                  <a:srgbClr val="FFFF00"/>
                </a:solidFill>
              </a:rPr>
              <a:t>revoke delete on test1_student from user200120012001;</a:t>
            </a:r>
          </a:p>
          <a:p>
            <a:pPr eaLnBrk="1" hangingPunct="1"/>
            <a:r>
              <a:rPr lang="en-US" altLang="zh-CN" sz="2800" dirty="0">
                <a:solidFill>
                  <a:srgbClr val="FFFF00"/>
                </a:solidFill>
              </a:rPr>
              <a:t>revoke insert on test1_student from user200120012001;</a:t>
            </a:r>
          </a:p>
        </p:txBody>
      </p:sp>
    </p:spTree>
    <p:extLst>
      <p:ext uri="{BB962C8B-B14F-4D97-AF65-F5344CB8AC3E}">
        <p14:creationId xmlns:p14="http://schemas.microsoft.com/office/powerpoint/2010/main" xmlns="" val="72355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33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 smtClean="0">
                <a:solidFill>
                  <a:srgbClr val="FFFF00"/>
                </a:solidFill>
                <a:cs typeface="隶书"/>
              </a:rPr>
              <a:t>用户创建、删除、授权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eaLnBrk="1" hangingPunct="1"/>
            <a:r>
              <a:rPr lang="en-US" altLang="zh-CN" sz="2800" dirty="0" smtClean="0">
                <a:solidFill>
                  <a:srgbClr val="FFFF00"/>
                </a:solidFill>
              </a:rPr>
              <a:t>Grant  </a:t>
            </a:r>
            <a:r>
              <a:rPr lang="en-US" altLang="zh-CN" sz="2800" dirty="0">
                <a:solidFill>
                  <a:srgbClr val="FFFF00"/>
                </a:solidFill>
              </a:rPr>
              <a:t>select on </a:t>
            </a:r>
            <a:r>
              <a:rPr lang="en-US" altLang="zh-CN" sz="2800" dirty="0" smtClean="0">
                <a:solidFill>
                  <a:srgbClr val="FFFF00"/>
                </a:solidFill>
              </a:rPr>
              <a:t>test1_student </a:t>
            </a:r>
            <a:r>
              <a:rPr lang="en-US" altLang="zh-CN" sz="2800" dirty="0">
                <a:solidFill>
                  <a:srgbClr val="FFFF00"/>
                </a:solidFill>
              </a:rPr>
              <a:t>to </a:t>
            </a:r>
            <a:r>
              <a:rPr lang="en-US" altLang="zh-CN" sz="2800" dirty="0" smtClean="0">
                <a:solidFill>
                  <a:srgbClr val="FFFF00"/>
                </a:solidFill>
              </a:rPr>
              <a:t>public;</a:t>
            </a:r>
            <a:endParaRPr lang="en-US" altLang="zh-CN" sz="2800" dirty="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2800" dirty="0">
                <a:solidFill>
                  <a:srgbClr val="FFFF00"/>
                </a:solidFill>
              </a:rPr>
              <a:t>Grant update on test1_student to </a:t>
            </a:r>
            <a:r>
              <a:rPr lang="en-US" altLang="zh-CN" sz="2800" dirty="0" smtClean="0">
                <a:solidFill>
                  <a:srgbClr val="FFFF00"/>
                </a:solidFill>
              </a:rPr>
              <a:t>public;</a:t>
            </a:r>
            <a:endParaRPr lang="en-US" altLang="zh-CN" sz="2800" dirty="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2800" dirty="0">
                <a:solidFill>
                  <a:srgbClr val="FFFF00"/>
                </a:solidFill>
              </a:rPr>
              <a:t>Grant delete on test1_student  to </a:t>
            </a:r>
            <a:r>
              <a:rPr lang="en-US" altLang="zh-CN" sz="2800" dirty="0" smtClean="0">
                <a:solidFill>
                  <a:srgbClr val="FFFF00"/>
                </a:solidFill>
              </a:rPr>
              <a:t>public;</a:t>
            </a:r>
            <a:endParaRPr lang="en-US" altLang="zh-CN" sz="2800" dirty="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2800" dirty="0">
                <a:solidFill>
                  <a:srgbClr val="FFFF00"/>
                </a:solidFill>
              </a:rPr>
              <a:t>Grant insert on test1_student  to </a:t>
            </a:r>
            <a:r>
              <a:rPr lang="en-US" altLang="zh-CN" sz="2800" dirty="0" smtClean="0">
                <a:solidFill>
                  <a:srgbClr val="FFFF00"/>
                </a:solidFill>
              </a:rPr>
              <a:t>public;</a:t>
            </a:r>
            <a:endParaRPr lang="en-US" altLang="zh-CN" sz="2800" dirty="0">
              <a:solidFill>
                <a:srgbClr val="FFFF00"/>
              </a:solidFill>
            </a:endParaRPr>
          </a:p>
          <a:p>
            <a:pPr eaLnBrk="1" hangingPunct="1"/>
            <a:endParaRPr lang="en-US" altLang="zh-CN" sz="2800" dirty="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2800" dirty="0">
                <a:solidFill>
                  <a:srgbClr val="FFFF00"/>
                </a:solidFill>
              </a:rPr>
              <a:t>revoke select on test1_student from </a:t>
            </a:r>
            <a:r>
              <a:rPr lang="en-US" altLang="zh-CN" sz="2800" dirty="0" smtClean="0">
                <a:solidFill>
                  <a:srgbClr val="FFFF00"/>
                </a:solidFill>
              </a:rPr>
              <a:t>public;</a:t>
            </a:r>
            <a:endParaRPr lang="en-US" altLang="zh-CN" sz="2800" dirty="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2800" dirty="0">
                <a:solidFill>
                  <a:srgbClr val="FFFF00"/>
                </a:solidFill>
              </a:rPr>
              <a:t>revoke update on test1_student from </a:t>
            </a:r>
            <a:r>
              <a:rPr lang="en-US" altLang="zh-CN" sz="2800" dirty="0" smtClean="0">
                <a:solidFill>
                  <a:srgbClr val="FFFF00"/>
                </a:solidFill>
              </a:rPr>
              <a:t>public;</a:t>
            </a:r>
            <a:endParaRPr lang="en-US" altLang="zh-CN" sz="2800" dirty="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2800" dirty="0">
                <a:solidFill>
                  <a:srgbClr val="FFFF00"/>
                </a:solidFill>
              </a:rPr>
              <a:t>revoke delete on test1_student from </a:t>
            </a:r>
            <a:r>
              <a:rPr lang="en-US" altLang="zh-CN" sz="2800" dirty="0" smtClean="0">
                <a:solidFill>
                  <a:srgbClr val="FFFF00"/>
                </a:solidFill>
              </a:rPr>
              <a:t>public;</a:t>
            </a:r>
            <a:endParaRPr lang="en-US" altLang="zh-CN" sz="2800" dirty="0">
              <a:solidFill>
                <a:srgbClr val="FFFF00"/>
              </a:solidFill>
            </a:endParaRPr>
          </a:p>
          <a:p>
            <a:pPr eaLnBrk="1" hangingPunct="1"/>
            <a:r>
              <a:rPr lang="en-US" altLang="zh-CN" sz="2800" dirty="0">
                <a:solidFill>
                  <a:srgbClr val="FFFF00"/>
                </a:solidFill>
              </a:rPr>
              <a:t>revoke insert on test1_student from </a:t>
            </a:r>
            <a:r>
              <a:rPr lang="en-US" altLang="zh-CN" sz="2800" dirty="0" smtClean="0">
                <a:solidFill>
                  <a:srgbClr val="FFFF00"/>
                </a:solidFill>
              </a:rPr>
              <a:t>public;</a:t>
            </a:r>
            <a:endParaRPr lang="en-US" altLang="zh-CN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11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4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建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表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-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删除数据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sz="3200" smtClean="0">
                <a:solidFill>
                  <a:srgbClr val="FFFF00"/>
                </a:solidFill>
              </a:rPr>
              <a:t>将</a:t>
            </a:r>
            <a:r>
              <a:rPr lang="en-US" altLang="zh-CN" sz="3200">
                <a:solidFill>
                  <a:srgbClr val="FFFF00"/>
                </a:solidFill>
              </a:rPr>
              <a:t>pub</a:t>
            </a:r>
            <a:r>
              <a:rPr lang="zh-CN" altLang="en-US" sz="3200">
                <a:solidFill>
                  <a:srgbClr val="FFFF00"/>
                </a:solidFill>
              </a:rPr>
              <a:t>用户下的</a:t>
            </a:r>
            <a:r>
              <a:rPr lang="en-US" altLang="zh-CN" sz="3200">
                <a:solidFill>
                  <a:srgbClr val="FFFF00"/>
                </a:solidFill>
              </a:rPr>
              <a:t>Student_31</a:t>
            </a:r>
            <a:r>
              <a:rPr lang="zh-CN" altLang="en-US" sz="3200">
                <a:solidFill>
                  <a:srgbClr val="FFFF00"/>
                </a:solidFill>
              </a:rPr>
              <a:t>及数据复制</a:t>
            </a:r>
            <a:r>
              <a:rPr lang="zh-CN" altLang="en-US" sz="3200" smtClean="0">
                <a:solidFill>
                  <a:srgbClr val="FFFF00"/>
                </a:solidFill>
              </a:rPr>
              <a:t>到表</a:t>
            </a:r>
            <a:r>
              <a:rPr lang="en-US" altLang="zh-CN" sz="3200" smtClean="0">
                <a:solidFill>
                  <a:srgbClr val="FFFF00"/>
                </a:solidFill>
              </a:rPr>
              <a:t>test3_01</a:t>
            </a:r>
          </a:p>
          <a:p>
            <a:pPr marL="0" indent="0" eaLnBrk="1" hangingPunct="1">
              <a:buNone/>
            </a:pPr>
            <a:r>
              <a:rPr lang="zh-CN" altLang="en-US" sz="3200" smtClean="0">
                <a:solidFill>
                  <a:srgbClr val="FFFF00"/>
                </a:solidFill>
              </a:rPr>
              <a:t>删</a:t>
            </a:r>
            <a:r>
              <a:rPr lang="zh-CN" altLang="en-US" sz="3200">
                <a:solidFill>
                  <a:srgbClr val="FFFF00"/>
                </a:solidFill>
              </a:rPr>
              <a:t>除表中的学号不全是数字的那些错误数</a:t>
            </a:r>
            <a:r>
              <a:rPr lang="zh-CN" altLang="en-US" sz="3200" smtClean="0">
                <a:solidFill>
                  <a:srgbClr val="FFFF00"/>
                </a:solidFill>
              </a:rPr>
              <a:t>据</a:t>
            </a:r>
            <a:endParaRPr lang="en-US" altLang="zh-CN" sz="3200" smtClean="0">
              <a:solidFill>
                <a:srgbClr val="FFFF00"/>
              </a:solidFill>
            </a:endParaRPr>
          </a:p>
          <a:p>
            <a:pPr marL="0" indent="0" eaLnBrk="1" hangingPunct="1">
              <a:buNone/>
            </a:pPr>
            <a:r>
              <a:rPr lang="zh-CN" altLang="en-US" sz="3200" smtClean="0">
                <a:solidFill>
                  <a:srgbClr val="FFFF00"/>
                </a:solidFill>
              </a:rPr>
              <a:t>学</a:t>
            </a:r>
            <a:r>
              <a:rPr lang="zh-CN" altLang="en-US" sz="3200">
                <a:solidFill>
                  <a:srgbClr val="FFFF00"/>
                </a:solidFill>
              </a:rPr>
              <a:t>号应该是数字组成，不能够包含字母空格等非数字字符。</a:t>
            </a:r>
          </a:p>
          <a:p>
            <a:pPr marL="0" indent="0" eaLnBrk="1" hangingPunct="1">
              <a:buNone/>
            </a:pPr>
            <a:endParaRPr lang="en-US" altLang="zh-CN" sz="3200">
              <a:solidFill>
                <a:srgbClr val="FFFF0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655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5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建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表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-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删除数据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sz="3200" dirty="0" smtClean="0">
                <a:solidFill>
                  <a:srgbClr val="FFFF00"/>
                </a:solidFill>
              </a:rPr>
              <a:t>将</a:t>
            </a:r>
            <a:r>
              <a:rPr lang="en-US" altLang="zh-CN" sz="3200" dirty="0">
                <a:solidFill>
                  <a:srgbClr val="FFFF00"/>
                </a:solidFill>
              </a:rPr>
              <a:t>pub</a:t>
            </a:r>
            <a:r>
              <a:rPr lang="zh-CN" altLang="en-US" sz="3200" dirty="0">
                <a:solidFill>
                  <a:srgbClr val="FFFF00"/>
                </a:solidFill>
              </a:rPr>
              <a:t>用户下的</a:t>
            </a:r>
            <a:r>
              <a:rPr lang="en-US" altLang="zh-CN" sz="3200" dirty="0">
                <a:solidFill>
                  <a:srgbClr val="FFFF00"/>
                </a:solidFill>
              </a:rPr>
              <a:t>Student_31</a:t>
            </a:r>
            <a:r>
              <a:rPr lang="zh-CN" altLang="en-US" sz="3200" dirty="0">
                <a:solidFill>
                  <a:srgbClr val="FFFF00"/>
                </a:solidFill>
              </a:rPr>
              <a:t>及数据复制</a:t>
            </a:r>
            <a:r>
              <a:rPr lang="zh-CN" altLang="en-US" sz="3200" dirty="0" smtClean="0">
                <a:solidFill>
                  <a:srgbClr val="FFFF00"/>
                </a:solidFill>
              </a:rPr>
              <a:t>到表</a:t>
            </a:r>
            <a:r>
              <a:rPr lang="en-US" altLang="zh-CN" sz="3200" dirty="0" smtClean="0">
                <a:solidFill>
                  <a:srgbClr val="FFFF00"/>
                </a:solidFill>
              </a:rPr>
              <a:t>test3_01</a:t>
            </a:r>
          </a:p>
          <a:p>
            <a:pPr marL="0" indent="0" eaLnBrk="1" hangingPunct="1">
              <a:buNone/>
            </a:pPr>
            <a:endParaRPr lang="en-US" altLang="zh-CN" sz="3200" dirty="0">
              <a:solidFill>
                <a:srgbClr val="FFFF00"/>
              </a:solidFill>
            </a:endParaRPr>
          </a:p>
          <a:p>
            <a:pPr marL="0" indent="0" eaLnBrk="1" hangingPunct="1">
              <a:buNone/>
            </a:pPr>
            <a:r>
              <a:rPr lang="en-US" altLang="zh-CN" sz="3200" dirty="0">
                <a:solidFill>
                  <a:srgbClr val="FFFF00"/>
                </a:solidFill>
                <a:latin typeface="+mn-ea"/>
              </a:rPr>
              <a:t>create table test3_01 as select * from pub.student_31 </a:t>
            </a:r>
          </a:p>
        </p:txBody>
      </p:sp>
    </p:spTree>
    <p:extLst>
      <p:ext uri="{BB962C8B-B14F-4D97-AF65-F5344CB8AC3E}">
        <p14:creationId xmlns:p14="http://schemas.microsoft.com/office/powerpoint/2010/main" xmlns="" val="190026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6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建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表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-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删除数据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在</a:t>
            </a: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test3_01</a:t>
            </a: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中查询出所有符合条件的语句</a:t>
            </a:r>
            <a:endParaRPr lang="en-US" altLang="zh-CN" sz="3200" smtClean="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第</a:t>
            </a: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1</a:t>
            </a: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位不是</a:t>
            </a: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0-9 or</a:t>
            </a: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第</a:t>
            </a: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2</a:t>
            </a: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位</a:t>
            </a:r>
            <a:r>
              <a:rPr lang="zh-CN" altLang="en-US" sz="3200">
                <a:solidFill>
                  <a:srgbClr val="FFFF00"/>
                </a:solidFill>
                <a:latin typeface="+mn-ea"/>
              </a:rPr>
              <a:t>不是</a:t>
            </a: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0-9 or </a:t>
            </a: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第</a:t>
            </a: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3</a:t>
            </a: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位</a:t>
            </a:r>
            <a:r>
              <a:rPr lang="zh-CN" altLang="en-US" sz="3200">
                <a:solidFill>
                  <a:srgbClr val="FFFF00"/>
                </a:solidFill>
                <a:latin typeface="+mn-ea"/>
              </a:rPr>
              <a:t>不是</a:t>
            </a:r>
            <a:r>
              <a:rPr lang="en-US" altLang="zh-CN" sz="3200">
                <a:solidFill>
                  <a:srgbClr val="FFFF00"/>
                </a:solidFill>
                <a:latin typeface="+mn-ea"/>
              </a:rPr>
              <a:t>0-9 </a:t>
            </a: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……</a:t>
            </a:r>
          </a:p>
          <a:p>
            <a:pPr marL="0" indent="0" eaLnBrk="1" hangingPunct="1">
              <a:buNone/>
            </a:pPr>
            <a:r>
              <a:rPr lang="zh-CN" altLang="en-US" sz="3200">
                <a:solidFill>
                  <a:srgbClr val="FFFF00"/>
                </a:solidFill>
                <a:latin typeface="+mn-ea"/>
              </a:rPr>
              <a:t>第</a:t>
            </a:r>
            <a:r>
              <a:rPr lang="en-US" altLang="zh-CN" sz="3200">
                <a:solidFill>
                  <a:srgbClr val="FFFF00"/>
                </a:solidFill>
                <a:latin typeface="+mn-ea"/>
              </a:rPr>
              <a:t>1</a:t>
            </a: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位</a:t>
            </a: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&lt;0 or </a:t>
            </a: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第</a:t>
            </a: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1</a:t>
            </a:r>
            <a:r>
              <a:rPr lang="zh-CN" altLang="en-US" sz="3200" smtClean="0">
                <a:solidFill>
                  <a:srgbClr val="FFFF00"/>
                </a:solidFill>
                <a:latin typeface="+mn-ea"/>
              </a:rPr>
              <a:t>位</a:t>
            </a:r>
            <a:r>
              <a:rPr lang="en-US" altLang="zh-CN" sz="3200" smtClean="0">
                <a:solidFill>
                  <a:srgbClr val="FFFF00"/>
                </a:solidFill>
                <a:latin typeface="+mn-ea"/>
              </a:rPr>
              <a:t>&gt;9</a:t>
            </a:r>
          </a:p>
        </p:txBody>
      </p:sp>
    </p:spTree>
    <p:extLst>
      <p:ext uri="{BB962C8B-B14F-4D97-AF65-F5344CB8AC3E}">
        <p14:creationId xmlns:p14="http://schemas.microsoft.com/office/powerpoint/2010/main" xmlns="" val="4051035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7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建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表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-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查询要删除数据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zh-CN" sz="2400" dirty="0" smtClean="0">
                <a:solidFill>
                  <a:srgbClr val="FFFF00"/>
                </a:solidFill>
                <a:latin typeface="+mn-ea"/>
              </a:rPr>
              <a:t>Select 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* </a:t>
            </a:r>
            <a:r>
              <a:rPr lang="en-US" altLang="zh-CN" sz="2400" dirty="0" smtClean="0">
                <a:solidFill>
                  <a:srgbClr val="FFFF00"/>
                </a:solidFill>
                <a:latin typeface="+mn-ea"/>
              </a:rPr>
              <a:t>from 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test3_01 where  </a:t>
            </a:r>
          </a:p>
          <a:p>
            <a:pPr marL="0" indent="0" eaLnBrk="1" hangingPunct="1">
              <a:buNone/>
            </a:pP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(sid,1,1)&gt;'9' or </a:t>
            </a: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(sid,1,1)&lt;'0' or</a:t>
            </a:r>
          </a:p>
          <a:p>
            <a:pPr marL="0" indent="0" eaLnBrk="1" hangingPunct="1">
              <a:buNone/>
            </a:pP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(sid,2,1)&gt;'9' or </a:t>
            </a: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(sid,2,1)&lt;'0' or</a:t>
            </a:r>
          </a:p>
          <a:p>
            <a:pPr marL="0" indent="0" eaLnBrk="1" hangingPunct="1">
              <a:buNone/>
            </a:pP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(sid,3,1)&gt;'9' or </a:t>
            </a: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(sid,3,1)&lt;'0' or</a:t>
            </a:r>
          </a:p>
          <a:p>
            <a:pPr marL="0" indent="0" eaLnBrk="1" hangingPunct="1">
              <a:buNone/>
            </a:pP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(sid,4,1)&gt;'9' or </a:t>
            </a: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(sid,4,1)&lt;'0' or</a:t>
            </a:r>
          </a:p>
          <a:p>
            <a:pPr marL="0" indent="0" eaLnBrk="1" hangingPunct="1">
              <a:buNone/>
            </a:pP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(sid,5,1)&gt;'9' or </a:t>
            </a: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(sid,5,1)&lt;'0' or</a:t>
            </a:r>
          </a:p>
          <a:p>
            <a:pPr marL="0" indent="0" eaLnBrk="1" hangingPunct="1">
              <a:buNone/>
            </a:pP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(sid,6,1)&gt;'9' or </a:t>
            </a: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(sid,6,1)&lt;'0' or</a:t>
            </a:r>
          </a:p>
          <a:p>
            <a:pPr marL="0" indent="0" eaLnBrk="1" hangingPunct="1">
              <a:buNone/>
            </a:pP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(sid,7,1)&gt;'9' or </a:t>
            </a: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(sid,7,1)&lt;'0' or</a:t>
            </a:r>
          </a:p>
          <a:p>
            <a:pPr marL="0" indent="0" eaLnBrk="1" hangingPunct="1">
              <a:buNone/>
            </a:pP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(sid,8,1)&gt;'9' or </a:t>
            </a: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(sid,8,1)&lt;'0' or</a:t>
            </a:r>
          </a:p>
          <a:p>
            <a:pPr marL="0" indent="0" eaLnBrk="1" hangingPunct="1">
              <a:buNone/>
            </a:pP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(sid,9,1)&gt;'9' or </a:t>
            </a: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(sid,9,1)&lt;'0' or</a:t>
            </a:r>
          </a:p>
          <a:p>
            <a:pPr marL="0" indent="0" eaLnBrk="1" hangingPunct="1">
              <a:buNone/>
            </a:pP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(sid,10,1)&gt;'9' or </a:t>
            </a: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(sid,10,1)&lt;'0' or</a:t>
            </a:r>
          </a:p>
          <a:p>
            <a:pPr marL="0" indent="0" eaLnBrk="1" hangingPunct="1">
              <a:buNone/>
            </a:pP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(sid,11,1)&gt;'9' or </a:t>
            </a: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(sid,11,1)&lt;'0' or</a:t>
            </a:r>
          </a:p>
          <a:p>
            <a:pPr marL="0" indent="0" eaLnBrk="1" hangingPunct="1">
              <a:buNone/>
            </a:pP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(sid,12,1)&gt;'9' or </a:t>
            </a: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(sid,12,1)&lt;'0';</a:t>
            </a:r>
          </a:p>
        </p:txBody>
      </p:sp>
    </p:spTree>
    <p:extLst>
      <p:ext uri="{BB962C8B-B14F-4D97-AF65-F5344CB8AC3E}">
        <p14:creationId xmlns:p14="http://schemas.microsoft.com/office/powerpoint/2010/main" xmlns="" val="161583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8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建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表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-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查询要删除数据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sz="2400">
                <a:solidFill>
                  <a:srgbClr val="FFFF00"/>
                </a:solidFill>
                <a:latin typeface="+mn-ea"/>
              </a:rPr>
              <a:t>认</a:t>
            </a:r>
            <a:r>
              <a:rPr lang="zh-CN" altLang="en-US" sz="2400" smtClean="0">
                <a:solidFill>
                  <a:srgbClr val="FFFF00"/>
                </a:solidFill>
                <a:latin typeface="+mn-ea"/>
              </a:rPr>
              <a:t>真核对没有不应该删除的数据</a:t>
            </a:r>
            <a:endParaRPr lang="en-US" altLang="zh-CN" sz="2400" smtClean="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r>
              <a:rPr lang="zh-CN" altLang="en-US" sz="2400">
                <a:solidFill>
                  <a:srgbClr val="FFFF00"/>
                </a:solidFill>
                <a:latin typeface="+mn-ea"/>
              </a:rPr>
              <a:t>确</a:t>
            </a:r>
            <a:r>
              <a:rPr lang="zh-CN" altLang="en-US" sz="2400" smtClean="0">
                <a:solidFill>
                  <a:srgbClr val="FFFF00"/>
                </a:solidFill>
                <a:latin typeface="+mn-ea"/>
              </a:rPr>
              <a:t>认以后再进行删除</a:t>
            </a:r>
            <a:endParaRPr lang="en-US" altLang="zh-CN" sz="2400" smtClean="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r>
              <a:rPr lang="zh-CN" altLang="en-US" sz="2400">
                <a:solidFill>
                  <a:srgbClr val="FFFF00"/>
                </a:solidFill>
                <a:latin typeface="+mn-ea"/>
              </a:rPr>
              <a:t>如</a:t>
            </a:r>
            <a:r>
              <a:rPr lang="zh-CN" altLang="en-US" sz="2400" smtClean="0">
                <a:solidFill>
                  <a:srgbClr val="FFFF00"/>
                </a:solidFill>
                <a:latin typeface="+mn-ea"/>
              </a:rPr>
              <a:t>果是真实的数据，一定要复制备份一份</a:t>
            </a:r>
            <a:endParaRPr lang="en-US" altLang="zh-CN" sz="2400" smtClean="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r>
              <a:rPr lang="en-US" altLang="zh-CN" sz="2400" smtClean="0">
                <a:solidFill>
                  <a:srgbClr val="FFFF00"/>
                </a:solidFill>
                <a:latin typeface="+mn-ea"/>
              </a:rPr>
              <a:t>Create table test3_01_20140528 as select * from test3_01</a:t>
            </a:r>
          </a:p>
          <a:p>
            <a:pPr marL="0" indent="0" eaLnBrk="1" hangingPunct="1">
              <a:buNone/>
            </a:pPr>
            <a:endParaRPr lang="en-US" altLang="zh-CN" sz="2400" smtClean="0">
              <a:solidFill>
                <a:srgbClr val="FFFF00"/>
              </a:solidFill>
              <a:latin typeface="+mn-ea"/>
            </a:endParaRPr>
          </a:p>
          <a:p>
            <a:pPr marL="0" indent="0" eaLnBrk="1" hangingPunct="1">
              <a:buNone/>
            </a:pPr>
            <a:endParaRPr lang="en-US" altLang="zh-CN" sz="2400">
              <a:solidFill>
                <a:srgbClr val="FFFF0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706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00F33-9F02-400A-90D6-BAE68A7E7814}" type="slidenum">
              <a:rPr lang="zh-CN" altLang="en-US"/>
              <a:pPr>
                <a:defRPr/>
              </a:pPr>
              <a:t>9</a:t>
            </a:fld>
            <a:endParaRPr lang="en-US" altLang="zh-CN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0"/>
            <a:ext cx="9137650" cy="114300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FF00"/>
                </a:solidFill>
                <a:cs typeface="隶书"/>
              </a:rPr>
              <a:t>建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表</a:t>
            </a:r>
            <a:r>
              <a:rPr lang="en-US" altLang="zh-CN" smtClean="0">
                <a:solidFill>
                  <a:srgbClr val="FFFF00"/>
                </a:solidFill>
                <a:cs typeface="隶书"/>
              </a:rPr>
              <a:t>-</a:t>
            </a:r>
            <a:r>
              <a:rPr lang="zh-CN" altLang="en-US" smtClean="0">
                <a:solidFill>
                  <a:srgbClr val="FFFF00"/>
                </a:solidFill>
                <a:cs typeface="隶书"/>
              </a:rPr>
              <a:t>查询要删除数据</a:t>
            </a:r>
            <a:endParaRPr lang="zh-CN" altLang="en-US" dirty="0" smtClean="0">
              <a:solidFill>
                <a:srgbClr val="FFFF00"/>
              </a:solidFill>
              <a:cs typeface="隶书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8" y="1125538"/>
            <a:ext cx="9117012" cy="573246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zh-CN" sz="2400" dirty="0" smtClean="0">
                <a:solidFill>
                  <a:srgbClr val="FFFF00"/>
                </a:solidFill>
                <a:latin typeface="+mn-ea"/>
              </a:rPr>
              <a:t>Delete from 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test3_01 where  </a:t>
            </a:r>
          </a:p>
          <a:p>
            <a:pPr marL="0" indent="0" eaLnBrk="1" hangingPunct="1">
              <a:buNone/>
            </a:pP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(sid,1,1)&gt;'9' or </a:t>
            </a: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(sid,1,1)&lt;'0' or</a:t>
            </a:r>
          </a:p>
          <a:p>
            <a:pPr marL="0" indent="0" eaLnBrk="1" hangingPunct="1">
              <a:buNone/>
            </a:pP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(sid,2,1)&gt;'9' or </a:t>
            </a: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(sid,2,1)&lt;'0' or</a:t>
            </a:r>
          </a:p>
          <a:p>
            <a:pPr marL="0" indent="0" eaLnBrk="1" hangingPunct="1">
              <a:buNone/>
            </a:pP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(sid,3,1)&gt;'9' or </a:t>
            </a: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(sid,3,1)&lt;'0' or</a:t>
            </a:r>
          </a:p>
          <a:p>
            <a:pPr marL="0" indent="0" eaLnBrk="1" hangingPunct="1">
              <a:buNone/>
            </a:pP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(sid,4,1)&gt;'9' or </a:t>
            </a: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(sid,4,1)&lt;'0' or</a:t>
            </a:r>
          </a:p>
          <a:p>
            <a:pPr marL="0" indent="0" eaLnBrk="1" hangingPunct="1">
              <a:buNone/>
            </a:pP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(sid,5,1)&gt;'9' or </a:t>
            </a: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(sid,5,1)&lt;'0' or</a:t>
            </a:r>
          </a:p>
          <a:p>
            <a:pPr marL="0" indent="0" eaLnBrk="1" hangingPunct="1">
              <a:buNone/>
            </a:pP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(sid,6,1)&gt;'9' or </a:t>
            </a: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(sid,6,1)&lt;'0' or</a:t>
            </a:r>
          </a:p>
          <a:p>
            <a:pPr marL="0" indent="0" eaLnBrk="1" hangingPunct="1">
              <a:buNone/>
            </a:pP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(sid,7,1)&gt;'9' or </a:t>
            </a: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(sid,7,1)&lt;'0' or</a:t>
            </a:r>
          </a:p>
          <a:p>
            <a:pPr marL="0" indent="0" eaLnBrk="1" hangingPunct="1">
              <a:buNone/>
            </a:pP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(sid,8,1)&gt;'9' or </a:t>
            </a: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(sid,8,1)&lt;'0' or</a:t>
            </a:r>
          </a:p>
          <a:p>
            <a:pPr marL="0" indent="0" eaLnBrk="1" hangingPunct="1">
              <a:buNone/>
            </a:pP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(sid,9,1)&gt;'9' or </a:t>
            </a: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(sid,9,1)&lt;'0' or</a:t>
            </a:r>
          </a:p>
          <a:p>
            <a:pPr marL="0" indent="0" eaLnBrk="1" hangingPunct="1">
              <a:buNone/>
            </a:pP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(sid,10,1)&gt;'9' or </a:t>
            </a: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(sid,10,1)&lt;'0' or</a:t>
            </a:r>
          </a:p>
          <a:p>
            <a:pPr marL="0" indent="0" eaLnBrk="1" hangingPunct="1">
              <a:buNone/>
            </a:pP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(sid,11,1)&gt;'9' or </a:t>
            </a: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(sid,11,1)&lt;'0' or</a:t>
            </a:r>
          </a:p>
          <a:p>
            <a:pPr marL="0" indent="0" eaLnBrk="1" hangingPunct="1">
              <a:buNone/>
            </a:pP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(sid,12,1)&gt;'9' or </a:t>
            </a:r>
            <a:r>
              <a:rPr lang="en-US" altLang="zh-CN" sz="2400" dirty="0" err="1">
                <a:solidFill>
                  <a:srgbClr val="FFFF00"/>
                </a:solidFill>
                <a:latin typeface="+mn-ea"/>
              </a:rPr>
              <a:t>substr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(sid,12,1)&lt;'0';</a:t>
            </a:r>
          </a:p>
        </p:txBody>
      </p:sp>
    </p:spTree>
    <p:extLst>
      <p:ext uri="{BB962C8B-B14F-4D97-AF65-F5344CB8AC3E}">
        <p14:creationId xmlns:p14="http://schemas.microsoft.com/office/powerpoint/2010/main" xmlns="" val="228367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流畅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流畅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3135</TotalTime>
  <Words>1538</Words>
  <Application>Microsoft Office PowerPoint</Application>
  <PresentationFormat>全屏显示(4:3)</PresentationFormat>
  <Paragraphs>252</Paragraphs>
  <Slides>33</Slides>
  <Notes>32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34" baseType="lpstr">
      <vt:lpstr>流畅</vt:lpstr>
      <vt:lpstr>培训内容</vt:lpstr>
      <vt:lpstr>建表-插入数据-省略写法</vt:lpstr>
      <vt:lpstr>建表-删除数据</vt:lpstr>
      <vt:lpstr>建表-删除数据</vt:lpstr>
      <vt:lpstr>建表-删除数据</vt:lpstr>
      <vt:lpstr>建表-删除数据</vt:lpstr>
      <vt:lpstr>建表-查询要删除数据</vt:lpstr>
      <vt:lpstr>建表-查询要删除数据</vt:lpstr>
      <vt:lpstr>建表-查询要删除数据</vt:lpstr>
      <vt:lpstr>检查完成情况</vt:lpstr>
      <vt:lpstr>检查完成情况</vt:lpstr>
      <vt:lpstr>检查完成情况</vt:lpstr>
      <vt:lpstr>数据替换update</vt:lpstr>
      <vt:lpstr>数据替换update</vt:lpstr>
      <vt:lpstr>数据替换update</vt:lpstr>
      <vt:lpstr>数据替换update</vt:lpstr>
      <vt:lpstr>数据替换update</vt:lpstr>
      <vt:lpstr>数据替换update</vt:lpstr>
      <vt:lpstr>数据替换update</vt:lpstr>
      <vt:lpstr>数据替换update</vt:lpstr>
      <vt:lpstr>数据替换update</vt:lpstr>
      <vt:lpstr>检查完成情况</vt:lpstr>
      <vt:lpstr>数据替换update</vt:lpstr>
      <vt:lpstr>数据替换update</vt:lpstr>
      <vt:lpstr>数据替换update</vt:lpstr>
      <vt:lpstr>数据替换update</vt:lpstr>
      <vt:lpstr>检查完成情况</vt:lpstr>
      <vt:lpstr>提交回退</vt:lpstr>
      <vt:lpstr>提交回退目的</vt:lpstr>
      <vt:lpstr>提交回退目的</vt:lpstr>
      <vt:lpstr>用户创建、删除、授权</vt:lpstr>
      <vt:lpstr>用户创建、删除、授权</vt:lpstr>
      <vt:lpstr>用户创建、删除、授权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sony</dc:creator>
  <cp:lastModifiedBy>User</cp:lastModifiedBy>
  <cp:revision>478</cp:revision>
  <dcterms:created xsi:type="dcterms:W3CDTF">1601-01-01T00:00:00Z</dcterms:created>
  <dcterms:modified xsi:type="dcterms:W3CDTF">2014-05-28T07:40:31Z</dcterms:modified>
</cp:coreProperties>
</file>