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27"/>
  </p:notesMasterIdLst>
  <p:sldIdLst>
    <p:sldId id="411" r:id="rId2"/>
    <p:sldId id="408" r:id="rId3"/>
    <p:sldId id="409" r:id="rId4"/>
    <p:sldId id="410" r:id="rId5"/>
    <p:sldId id="412" r:id="rId6"/>
    <p:sldId id="413" r:id="rId7"/>
    <p:sldId id="414" r:id="rId8"/>
    <p:sldId id="415" r:id="rId9"/>
    <p:sldId id="407" r:id="rId10"/>
    <p:sldId id="391" r:id="rId11"/>
    <p:sldId id="398" r:id="rId12"/>
    <p:sldId id="396" r:id="rId13"/>
    <p:sldId id="401" r:id="rId14"/>
    <p:sldId id="392" r:id="rId15"/>
    <p:sldId id="402" r:id="rId16"/>
    <p:sldId id="393" r:id="rId17"/>
    <p:sldId id="403" r:id="rId18"/>
    <p:sldId id="394" r:id="rId19"/>
    <p:sldId id="404" r:id="rId20"/>
    <p:sldId id="395" r:id="rId21"/>
    <p:sldId id="399" r:id="rId22"/>
    <p:sldId id="405" r:id="rId23"/>
    <p:sldId id="406" r:id="rId24"/>
    <p:sldId id="400" r:id="rId25"/>
    <p:sldId id="389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86059" autoAdjust="0"/>
  </p:normalViewPr>
  <p:slideViewPr>
    <p:cSldViewPr>
      <p:cViewPr varScale="1">
        <p:scale>
          <a:sx n="69" d="100"/>
          <a:sy n="69" d="100"/>
        </p:scale>
        <p:origin x="120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0B3DC15D-A0B8-4AA2-AE66-5F56E079E62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5058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5885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2430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7262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439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D2D7E-AB34-46F1-A540-C11974235636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50101-09ED-42D3-9EEA-485AE3A7BB90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D43BF-CF1A-47A7-A780-6DA78E34C05E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EF93C-2DB9-410B-971A-0D1DCE37EC03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30F1-55C3-4615-8BE7-26E79942689E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57118-0C27-4935-BD52-E9235DF3FF9C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32515-0A68-4183-800C-452F4878946F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46E6D-99C8-4361-BF2A-4D8A4828742F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4826EC-1FFB-4CBA-9333-3E9C700B129D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668C9-8054-48D6-9DF1-C3D05BD32B59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613AA9F-656F-4B70-9385-6AA817E521B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34E5BB7-F1A9-43AD-B729-7BC0697EE7EA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视图创建、删除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一个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select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就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可以创建成一个视图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访问视图就像访问表一样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区别就是这仅仅保留一句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sql</a:t>
            </a: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不想创建表一个浪费空间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zh-CN" altLang="en-US" sz="32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、删除当前用户所有表或者表数据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Drop table user01.table1;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Drop table user02.table2;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Delete from user01.table1;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Delete from user02.table2;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endParaRPr lang="zh-CN" altLang="en-US" sz="32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10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487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11" y="0"/>
            <a:ext cx="8229600" cy="1143000"/>
          </a:xfrm>
        </p:spPr>
        <p:txBody>
          <a:bodyPr/>
          <a:lstStyle/>
          <a:p>
            <a:r>
              <a:rPr lang="zh-CN" altLang="en-US">
                <a:solidFill>
                  <a:srgbClr val="FFFF00"/>
                </a:solidFill>
              </a:rPr>
              <a:t>利</a:t>
            </a:r>
            <a:r>
              <a:rPr lang="zh-CN" altLang="en-US" smtClean="0">
                <a:solidFill>
                  <a:srgbClr val="FFFF00"/>
                </a:solidFill>
              </a:rPr>
              <a:t>用</a:t>
            </a:r>
            <a:r>
              <a:rPr lang="en-US" altLang="zh-CN" smtClean="0">
                <a:solidFill>
                  <a:srgbClr val="FFFF00"/>
                </a:solidFill>
              </a:rPr>
              <a:t>excel</a:t>
            </a:r>
            <a:r>
              <a:rPr lang="zh-CN" altLang="en-US">
                <a:solidFill>
                  <a:srgbClr val="FFFF00"/>
                </a:solidFill>
              </a:rPr>
              <a:t>解</a:t>
            </a:r>
            <a:r>
              <a:rPr lang="zh-CN" altLang="en-US" smtClean="0">
                <a:solidFill>
                  <a:srgbClr val="FFFF00"/>
                </a:solidFill>
              </a:rPr>
              <a:t>决了？</a:t>
            </a:r>
            <a:endParaRPr lang="zh-CN" altLang="en-US">
              <a:solidFill>
                <a:srgbClr val="FFFF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EF93C-2DB9-410B-971A-0D1DCE37EC03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1" y="1844823"/>
            <a:ext cx="7075269" cy="5000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67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技巧</a:t>
            </a:r>
            <a:r>
              <a:rPr lang="zh-CN" altLang="en-US" dirty="0" smtClean="0">
                <a:solidFill>
                  <a:srgbClr val="FFFF00"/>
                </a:solidFill>
              </a:rPr>
              <a:t>谈</a:t>
            </a:r>
            <a:r>
              <a:rPr lang="en-US" altLang="zh-CN" dirty="0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´DELETE FROM ´|| table_name ||´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;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´ </a:t>
            </a:r>
          </a:p>
          <a:p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from sys.all_tables</a:t>
            </a:r>
          </a:p>
          <a:p>
            <a:pPr eaLnBrk="1" hangingPunct="1"/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600" dirty="0" smtClean="0">
                <a:solidFill>
                  <a:srgbClr val="FF0000"/>
                </a:solidFill>
                <a:latin typeface="+mn-ea"/>
              </a:rPr>
              <a:t>order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by table_name</a:t>
            </a:r>
            <a:endParaRPr lang="en-US" altLang="zh-CN" sz="3600" dirty="0" smtClean="0">
              <a:solidFill>
                <a:srgbClr val="FF0000"/>
              </a:solidFill>
              <a:latin typeface="+mn-ea"/>
            </a:endParaRPr>
          </a:p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12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2" y="20200"/>
            <a:ext cx="9683900" cy="683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36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技巧</a:t>
            </a:r>
            <a:r>
              <a:rPr lang="zh-CN" altLang="en-US" dirty="0" smtClean="0">
                <a:solidFill>
                  <a:srgbClr val="FFFF00"/>
                </a:solidFill>
              </a:rPr>
              <a:t>谈</a:t>
            </a:r>
            <a:r>
              <a:rPr lang="en-US" altLang="zh-CN" dirty="0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´drop table ´|| </a:t>
            </a:r>
            <a:r>
              <a:rPr lang="en-US" altLang="zh-CN" sz="3600" err="1" smtClean="0">
                <a:solidFill>
                  <a:srgbClr val="FFFF00"/>
                </a:solidFill>
                <a:latin typeface="+mn-ea"/>
              </a:rPr>
              <a:t>tname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||´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;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´ from sys.all_tables</a:t>
            </a:r>
          </a:p>
          <a:p>
            <a:pPr eaLnBrk="1" hangingPunct="1"/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600" dirty="0" smtClean="0">
                <a:solidFill>
                  <a:srgbClr val="FF0000"/>
                </a:solidFill>
                <a:latin typeface="+mn-ea"/>
              </a:rPr>
              <a:t>order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by table_name</a:t>
            </a:r>
            <a:endParaRPr lang="en-US" altLang="zh-CN" sz="3600" dirty="0" smtClean="0">
              <a:solidFill>
                <a:srgbClr val="FF0000"/>
              </a:solidFill>
              <a:latin typeface="+mn-ea"/>
            </a:endParaRP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  </a:t>
            </a: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13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17" y="-1"/>
            <a:ext cx="9177217" cy="695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8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2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、删除所有用户的表名包含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STUDENT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的表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user01.table1_STUDENT;</a:t>
            </a: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user01.table2_STUDENT_COURSE;</a:t>
            </a: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user02.table3_STUDENT;</a:t>
            </a: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user02.table4_STUDENT_COURSE;</a:t>
            </a: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14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1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2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、删除所有用户的表名包含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tmp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的表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user01.table1_tmp_name;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user01.table2_tmp_emp;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user02.table3_tmp_name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;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Drop table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user02.table4_tmp_emp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;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15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48" y="273794"/>
            <a:ext cx="9197525" cy="658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3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3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、删除所有用户的表中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name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列中有空格的数据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Delete from user01.table1 where name like ´% %´;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user01.table2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user02.table1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user02.table2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2800" smtClean="0">
                <a:solidFill>
                  <a:srgbClr val="FF0000"/>
                </a:solidFill>
                <a:latin typeface="+mn-ea"/>
              </a:rPr>
              <a:t>错误忽略</a:t>
            </a:r>
            <a:endParaRPr lang="en-US" altLang="zh-CN" sz="2800" smtClean="0">
              <a:solidFill>
                <a:srgbClr val="FF00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280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16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1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3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、删除所有用户的表中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name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列中有空格的数据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Delete from user01.table1 where name like ´% %´;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user01.table2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user02.table1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user02.table2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2800" smtClean="0">
                <a:solidFill>
                  <a:srgbClr val="FF0000"/>
                </a:solidFill>
                <a:latin typeface="+mn-ea"/>
              </a:rPr>
              <a:t>错误忽略</a:t>
            </a:r>
            <a:endParaRPr lang="en-US" altLang="zh-CN" sz="2800" smtClean="0">
              <a:solidFill>
                <a:srgbClr val="FF00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280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17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714"/>
            <a:ext cx="9127410" cy="624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9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4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、剔除所有用户的所有表中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name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列中的空格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Update user01.table1 set name=trim(name)</a:t>
            </a:r>
          </a:p>
          <a:p>
            <a:pPr marL="0" indent="0" eaLnBrk="1" hangingPunct="1">
              <a:buNone/>
            </a:pP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Where name like ´% %´;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Update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user01.table2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set name=trim(name)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Update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user01.table3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set name=trim(name)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Update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user01.table4 </a:t>
            </a:r>
            <a:r>
              <a:rPr lang="en-US" altLang="zh-CN" sz="2800">
                <a:solidFill>
                  <a:srgbClr val="FFFF00"/>
                </a:solidFill>
                <a:latin typeface="+mn-ea"/>
              </a:rPr>
              <a:t>set name=trim(name)</a:t>
            </a:r>
          </a:p>
          <a:p>
            <a:pPr marL="0" indent="0">
              <a:buNone/>
            </a:pPr>
            <a:r>
              <a:rPr lang="en-US" altLang="zh-CN" sz="2800">
                <a:solidFill>
                  <a:srgbClr val="FFFF00"/>
                </a:solidFill>
                <a:latin typeface="+mn-ea"/>
              </a:rPr>
              <a:t>Where name like </a:t>
            </a:r>
            <a:r>
              <a:rPr lang="en-US" altLang="zh-CN" sz="2800" smtClean="0">
                <a:solidFill>
                  <a:srgbClr val="FFFF00"/>
                </a:solidFill>
                <a:latin typeface="+mn-ea"/>
              </a:rPr>
              <a:t>´% %´;</a:t>
            </a:r>
            <a:endParaRPr lang="en-US" altLang="zh-CN" sz="28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……</a:t>
            </a: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18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1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EF93C-2DB9-410B-971A-0D1DCE37EC03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7736"/>
            <a:ext cx="9039618" cy="500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208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视图创建、删除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如果我们经常使用如下查询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查询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法学院的学生的学号、姓名、选课号、课程名、成绩，按成绩排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倒序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t1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.sid,t1.name,t2.cid,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t3.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name,t2.score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From pub.student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t1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,pub.student_course t2,pub.course t3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t1.sid=t2.sid 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and t2.cid=t3.cid and t1.dname='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法学院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'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Order by score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desc</a:t>
            </a:r>
          </a:p>
          <a:p>
            <a:pPr marL="0" indent="0">
              <a:buNone/>
            </a:pP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zh-CN" altLang="en-US" sz="32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2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03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5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、统计所有用户所有表的数据行数</a:t>
            </a:r>
            <a:r>
              <a:rPr lang="zh-CN" altLang="en-US" sz="3200" smtClean="0">
                <a:solidFill>
                  <a:srgbClr val="FF0000"/>
                </a:solidFill>
                <a:latin typeface="+mn-ea"/>
              </a:rPr>
              <a:t>（测试情况）</a:t>
            </a:r>
            <a:endParaRPr lang="en-US" altLang="zh-CN" sz="3200" smtClean="0">
              <a:solidFill>
                <a:srgbClr val="FF00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6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、统计所有用户所有表的总行数</a:t>
            </a:r>
          </a:p>
          <a:p>
            <a:pPr marL="0" indent="0" eaLnBrk="1" hangingPunct="1">
              <a:buNone/>
            </a:pPr>
            <a:endParaRPr lang="en-US" altLang="zh-CN" sz="320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20</a:t>
            </a:fld>
            <a:endParaRPr lang="en-GB" altLang="zh-CN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9337"/>
            <a:ext cx="7236296" cy="511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11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技巧</a:t>
            </a:r>
            <a:r>
              <a:rPr lang="zh-CN" altLang="en-US" dirty="0" smtClean="0">
                <a:solidFill>
                  <a:srgbClr val="FFFF00"/>
                </a:solidFill>
              </a:rPr>
              <a:t>谈</a:t>
            </a:r>
            <a:r>
              <a:rPr lang="en-US" altLang="zh-CN" dirty="0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r>
              <a:rPr lang="en-US" altLang="zh-CN" sz="3200">
                <a:solidFill>
                  <a:srgbClr val="FFFF00"/>
                </a:solidFill>
                <a:latin typeface="+mn-ea"/>
              </a:rPr>
              <a:t>5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、统计所有用户所有表的数据行数</a:t>
            </a:r>
            <a:r>
              <a:rPr lang="zh-CN" altLang="en-US" sz="3200">
                <a:solidFill>
                  <a:srgbClr val="FF0000"/>
                </a:solidFill>
                <a:latin typeface="+mn-ea"/>
              </a:rPr>
              <a:t>（测试情况）</a:t>
            </a:r>
            <a:endParaRPr lang="en-US" altLang="zh-CN" sz="320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select ´USER01 UN´,´TABLE1 TN´,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count(*)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RC from 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USER01.TABLE1 UNION</a:t>
            </a:r>
          </a:p>
          <a:p>
            <a:r>
              <a:rPr lang="en-US" altLang="zh-CN" sz="320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´USER01 UN´,´TABLE2 TN´,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count(*)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RC from USER01.TABLE2 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UNION</a:t>
            </a:r>
          </a:p>
          <a:p>
            <a:r>
              <a:rPr lang="en-US" altLang="zh-CN" sz="320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´USER02 UN´,´TABLE3 TN´,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count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(*) RC 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from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USER01.TABLE3;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21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2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EF93C-2DB9-410B-971A-0D1DCE37EC03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5984"/>
            <a:ext cx="9144000" cy="639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3566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EF93C-2DB9-410B-971A-0D1DCE37EC03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1447"/>
            <a:ext cx="9210461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932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6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、统计所有用户所有表的总行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数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:</a:t>
            </a:r>
            <a:r>
              <a:rPr lang="zh-CN" altLang="en-US" sz="3200" smtClean="0">
                <a:solidFill>
                  <a:srgbClr val="FF0000"/>
                </a:solidFill>
                <a:latin typeface="+mn-ea"/>
              </a:rPr>
              <a:t>派生表</a:t>
            </a:r>
            <a:endParaRPr lang="en-US" altLang="zh-CN" sz="3200" smtClean="0">
              <a:solidFill>
                <a:srgbClr val="FF00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Select username,sum(rowcount) from </a:t>
            </a: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( …… ) group by username;</a:t>
            </a:r>
          </a:p>
          <a:p>
            <a:r>
              <a:rPr lang="en-US" altLang="zh-CN" sz="3200">
                <a:solidFill>
                  <a:srgbClr val="FFFF00"/>
                </a:solidFill>
                <a:latin typeface="+mn-ea"/>
              </a:rPr>
              <a:t>select ´USER01 UN´,´TABLE1 TN´,count(*) RC from USER01.TABLE1 UNION</a:t>
            </a:r>
          </a:p>
          <a:p>
            <a:r>
              <a:rPr lang="en-US" altLang="zh-CN" sz="3200">
                <a:solidFill>
                  <a:srgbClr val="FFFF00"/>
                </a:solidFill>
                <a:latin typeface="+mn-ea"/>
              </a:rPr>
              <a:t>select ´USER01 UN´,´TABLE2 TN´,count(*) RC from USER01.TABLE2 UNION</a:t>
            </a:r>
          </a:p>
          <a:p>
            <a:r>
              <a:rPr lang="en-US" altLang="zh-CN" sz="3200">
                <a:solidFill>
                  <a:srgbClr val="FFFF00"/>
                </a:solidFill>
                <a:latin typeface="+mn-ea"/>
              </a:rPr>
              <a:t>select ´USER02 UN´,´TABLE3 TN´,count(*) RC from USER01.TABLE3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;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24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</a:rPr>
              <a:t>Oracle</a:t>
            </a:r>
            <a:r>
              <a:rPr lang="zh-CN" altLang="en-US" smtClean="0">
                <a:solidFill>
                  <a:srgbClr val="FFFF00"/>
                </a:solidFill>
              </a:rPr>
              <a:t>数据库常用系统表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SYS.ALL_TABLES(OWNER,TABLE_NAME,)</a:t>
            </a:r>
          </a:p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SYS.ALL_TAB_COLUMNS(OWNER,TABLE_NAME,COLUMN_NAME,DATA_TYPE,DATE_LENGTH)</a:t>
            </a:r>
          </a:p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SYS.ALL_INDEXES</a:t>
            </a:r>
          </a:p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TAB(TNAME,TABTYPE)</a:t>
            </a:r>
          </a:p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  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zh-CN" altLang="en-US" sz="36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25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43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视图创建、删除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我们可以创建一个视图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Create or replace view test_student_score as</a:t>
            </a: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t1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.sid,t1.name,t2.cid,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t3.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name,t2.score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From pub.student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t1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,pub.student_course t2,pub.course t3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t1.sid=t2.sid 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and t2.cid=t3.cid and t1.dname='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法学院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'</a:t>
            </a:r>
          </a:p>
          <a:p>
            <a:pPr marL="0" indent="0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Order by score </a:t>
            </a:r>
            <a:r>
              <a:rPr lang="en-US" altLang="zh-CN" sz="3200">
                <a:solidFill>
                  <a:srgbClr val="FF0000"/>
                </a:solidFill>
                <a:latin typeface="+mn-ea"/>
              </a:rPr>
              <a:t>desc</a:t>
            </a:r>
          </a:p>
          <a:p>
            <a:pPr marL="0" indent="0">
              <a:buNone/>
            </a:pP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zh-CN" altLang="en-US" sz="32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3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18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</a:rPr>
              <a:t>视图创建、删除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Select * from test_student_score;</a:t>
            </a:r>
          </a:p>
          <a:p>
            <a:pPr marL="0" indent="0">
              <a:buNone/>
            </a:pP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Select * from test_student_score</a:t>
            </a:r>
          </a:p>
          <a:p>
            <a:pPr marL="0" indent="0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Where score&gt;=60</a:t>
            </a:r>
          </a:p>
          <a:p>
            <a:pPr marL="0" indent="0">
              <a:buNone/>
            </a:pPr>
            <a:endParaRPr lang="en-US" altLang="zh-CN" sz="32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zh-CN" altLang="en-US" sz="32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4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41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派生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变成视图更加直观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每个人</a:t>
            </a:r>
            <a:r>
              <a:rPr lang="zh-CN" altLang="en-US" sz="3200">
                <a:solidFill>
                  <a:srgbClr val="FFFF00"/>
                </a:solidFill>
              </a:rPr>
              <a:t>的学号、</a:t>
            </a:r>
            <a:r>
              <a:rPr lang="zh-CN" altLang="en-US" sz="3200" smtClean="0">
                <a:solidFill>
                  <a:srgbClr val="FFFF00"/>
                </a:solidFill>
              </a:rPr>
              <a:t>总成绩建成视图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</a:t>
            </a:r>
            <a:r>
              <a:rPr lang="zh-CN" altLang="en-US" sz="3200" smtClean="0">
                <a:solidFill>
                  <a:srgbClr val="FFFF00"/>
                </a:solidFill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</a:rPr>
              <a:t>or replace view test_student_sum_score as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sid,sum(score) sum_score from pub.student_course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Group by sid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1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派生表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查询最好成绩是多少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max(sum_score) from 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Test_student_sum_score</a:t>
            </a:r>
          </a:p>
        </p:txBody>
      </p:sp>
    </p:spTree>
    <p:extLst>
      <p:ext uri="{BB962C8B-B14F-4D97-AF65-F5344CB8AC3E}">
        <p14:creationId xmlns:p14="http://schemas.microsoft.com/office/powerpoint/2010/main" val="32626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派生表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查询成绩最好的学生的学号、姓名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sid,name from pub.student</a:t>
            </a:r>
          </a:p>
          <a:p>
            <a:r>
              <a:rPr lang="en-US" altLang="zh-CN" sz="3200" smtClean="0">
                <a:solidFill>
                  <a:srgbClr val="FFFF00"/>
                </a:solidFill>
              </a:rPr>
              <a:t>Where sid </a:t>
            </a:r>
            <a:r>
              <a:rPr lang="en-US" altLang="zh-CN" sz="3200" smtClean="0">
                <a:solidFill>
                  <a:srgbClr val="FF0000"/>
                </a:solidFill>
              </a:rPr>
              <a:t>in</a:t>
            </a:r>
            <a:r>
              <a:rPr lang="en-US" altLang="zh-CN" sz="3200" smtClean="0">
                <a:solidFill>
                  <a:srgbClr val="FFFF00"/>
                </a:solidFill>
              </a:rPr>
              <a:t> </a:t>
            </a:r>
          </a:p>
          <a:p>
            <a:r>
              <a:rPr lang="en-US" altLang="zh-CN" sz="3200">
                <a:solidFill>
                  <a:srgbClr val="FFFF00"/>
                </a:solidFill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</a:rPr>
              <a:t> (select sid from Test_student_sum_score</a:t>
            </a:r>
          </a:p>
          <a:p>
            <a:r>
              <a:rPr lang="en-US" altLang="zh-CN" sz="3200">
                <a:solidFill>
                  <a:srgbClr val="FFFF00"/>
                </a:solidFill>
              </a:rPr>
              <a:t> </a:t>
            </a:r>
            <a:r>
              <a:rPr lang="en-US" altLang="zh-CN" sz="3200" smtClean="0">
                <a:solidFill>
                  <a:srgbClr val="FFFF00"/>
                </a:solidFill>
              </a:rPr>
              <a:t>     where sum_score </a:t>
            </a:r>
            <a:r>
              <a:rPr lang="en-US" altLang="zh-CN" sz="3200" smtClean="0">
                <a:solidFill>
                  <a:srgbClr val="FF0000"/>
                </a:solidFill>
              </a:rPr>
              <a:t>=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     (Select max(sum_score)</a:t>
            </a:r>
          </a:p>
          <a:p>
            <a:r>
              <a:rPr lang="en-US" altLang="zh-CN" sz="3200" smtClean="0">
                <a:solidFill>
                  <a:srgbClr val="FFFF00"/>
                </a:solidFill>
              </a:rPr>
              <a:t>     From </a:t>
            </a:r>
            <a:r>
              <a:rPr lang="en-US" altLang="zh-CN" sz="3200">
                <a:solidFill>
                  <a:srgbClr val="FFFF00"/>
                </a:solidFill>
              </a:rPr>
              <a:t>Test_student_sum_score</a:t>
            </a:r>
            <a:r>
              <a:rPr lang="en-US" altLang="zh-CN" sz="320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1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数据库实验大纲全部题目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上面这个地址可以登入验证你的作业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实验内容就是</a:t>
            </a:r>
            <a:r>
              <a:rPr lang="en-US" altLang="zh-CN" sz="3200" smtClean="0">
                <a:solidFill>
                  <a:srgbClr val="FFFF00"/>
                </a:solidFill>
              </a:rPr>
              <a:t>《</a:t>
            </a:r>
            <a:r>
              <a:rPr lang="zh-CN" altLang="en-US" sz="3200" smtClean="0">
                <a:solidFill>
                  <a:srgbClr val="FFFF00"/>
                </a:solidFill>
              </a:rPr>
              <a:t>数据库系统实验大纲</a:t>
            </a:r>
            <a:r>
              <a:rPr lang="en-US" altLang="zh-CN" sz="3200" smtClean="0">
                <a:solidFill>
                  <a:srgbClr val="FFFF00"/>
                </a:solidFill>
              </a:rPr>
              <a:t>》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这些题都是我总结的非常经典的</a:t>
            </a:r>
            <a:r>
              <a:rPr lang="en-US" altLang="zh-CN" sz="3200" smtClean="0">
                <a:solidFill>
                  <a:srgbClr val="FFFF00"/>
                </a:solidFill>
              </a:rPr>
              <a:t>sql</a:t>
            </a: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这个账号我可以为每个人提供一个月的使用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你可以通过这个提高自己复杂</a:t>
            </a:r>
            <a:r>
              <a:rPr lang="en-US" altLang="zh-CN" sz="3200" smtClean="0">
                <a:solidFill>
                  <a:srgbClr val="FFFF00"/>
                </a:solidFill>
              </a:rPr>
              <a:t>sql</a:t>
            </a:r>
            <a:r>
              <a:rPr lang="zh-CN" altLang="en-US" sz="3200" smtClean="0">
                <a:solidFill>
                  <a:srgbClr val="FFFF00"/>
                </a:solidFill>
              </a:rPr>
              <a:t>能力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有问题可以</a:t>
            </a:r>
            <a:r>
              <a:rPr lang="en-US" altLang="zh-CN" sz="3200" smtClean="0">
                <a:solidFill>
                  <a:srgbClr val="FFFF00"/>
                </a:solidFill>
              </a:rPr>
              <a:t>qq</a:t>
            </a:r>
            <a:r>
              <a:rPr lang="zh-CN" altLang="en-US" sz="3200" smtClean="0">
                <a:solidFill>
                  <a:srgbClr val="FFFF00"/>
                </a:solidFill>
              </a:rPr>
              <a:t>给我留言，我会帮你解答问题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技</a:t>
            </a:r>
            <a:r>
              <a:rPr lang="zh-CN" altLang="en-US">
                <a:solidFill>
                  <a:srgbClr val="FFFF00"/>
                </a:solidFill>
              </a:rPr>
              <a:t>巧</a:t>
            </a:r>
            <a:r>
              <a:rPr lang="zh-CN" altLang="en-US" smtClean="0">
                <a:solidFill>
                  <a:srgbClr val="FFFF00"/>
                </a:solidFill>
              </a:rPr>
              <a:t>谈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zh-CN" altLang="en-US" smtClean="0">
                <a:solidFill>
                  <a:srgbClr val="FFFF00"/>
                </a:solidFill>
              </a:rPr>
              <a:t>批量数据操作</a:t>
            </a:r>
            <a:r>
              <a:rPr lang="en-US" altLang="zh-CN" smtClean="0">
                <a:solidFill>
                  <a:srgbClr val="FFFF00"/>
                </a:solidFill>
              </a:rPr>
              <a:t>-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r>
              <a:rPr lang="zh-CN" altLang="en-US" dirty="0">
                <a:solidFill>
                  <a:srgbClr val="FFFF00"/>
                </a:solidFill>
              </a:rPr>
              <a:t>生</a:t>
            </a:r>
            <a:r>
              <a:rPr lang="zh-CN" altLang="en-US" dirty="0" smtClean="0">
                <a:solidFill>
                  <a:srgbClr val="FFFF00"/>
                </a:solidFill>
              </a:rPr>
              <a:t>成</a:t>
            </a:r>
            <a:r>
              <a:rPr lang="en-US" altLang="zh-CN" dirty="0" err="1" smtClean="0">
                <a:solidFill>
                  <a:srgbClr val="FFFF00"/>
                </a:solidFill>
              </a:rPr>
              <a:t>sql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zh-CN" altLang="en-US" sz="3600">
                <a:solidFill>
                  <a:srgbClr val="FFFF00"/>
                </a:solidFill>
                <a:latin typeface="+mn-ea"/>
              </a:rPr>
              <a:t>批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量对数据进行操作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2011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级学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生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用户所有表或者表数据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2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、删除所有学生用户的表名包含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student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的表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3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、删除所有用户的表中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name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列中有空格的数据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4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、剔除所有用户的所有表中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name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列中的空格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5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、统计所有用户所有表的数据行数</a:t>
            </a:r>
            <a:r>
              <a:rPr lang="zh-CN" altLang="en-US" sz="3200" smtClean="0">
                <a:solidFill>
                  <a:srgbClr val="FF0000"/>
                </a:solidFill>
                <a:latin typeface="+mn-ea"/>
              </a:rPr>
              <a:t>（测试情况）</a:t>
            </a:r>
            <a:endParaRPr lang="en-US" altLang="zh-CN" sz="3200" smtClean="0">
              <a:solidFill>
                <a:srgbClr val="FF00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  <a:latin typeface="+mn-ea"/>
              </a:rPr>
              <a:t>6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、统计所有用户所有表的总行数</a:t>
            </a:r>
            <a:endParaRPr lang="zh-CN" altLang="en-US" sz="3200" dirty="0" smtClean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灯片编号占位符 5"/>
          <p:cNvSpPr txBox="1">
            <a:spLocks/>
          </p:cNvSpPr>
          <p:nvPr/>
        </p:nvSpPr>
        <p:spPr>
          <a:xfrm>
            <a:off x="7042150" y="6243638"/>
            <a:ext cx="1905000" cy="45720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b="1" kern="1200">
                <a:solidFill>
                  <a:schemeClr val="tx2">
                    <a:shade val="90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984A9C30-8BFE-49A4-AC47-A184B2A8528B}" type="slidenum">
              <a:rPr lang="zh-CN" altLang="en-GB" smtClean="0">
                <a:solidFill>
                  <a:srgbClr val="FFFF00"/>
                </a:solidFill>
              </a:rPr>
              <a:pPr>
                <a:defRPr/>
              </a:pPr>
              <a:t>9</a:t>
            </a:fld>
            <a:endParaRPr lang="en-GB" altLang="zh-CN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38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2553</TotalTime>
  <Words>947</Words>
  <Application>Microsoft Office PowerPoint</Application>
  <PresentationFormat>全屏显示(4:3)</PresentationFormat>
  <Paragraphs>180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隶书</vt:lpstr>
      <vt:lpstr>宋体</vt:lpstr>
      <vt:lpstr>Calibri</vt:lpstr>
      <vt:lpstr>Constantia</vt:lpstr>
      <vt:lpstr>Tahoma</vt:lpstr>
      <vt:lpstr>Times New Roman</vt:lpstr>
      <vt:lpstr>Wingdings 2</vt:lpstr>
      <vt:lpstr>流畅</vt:lpstr>
      <vt:lpstr>视图创建、删除</vt:lpstr>
      <vt:lpstr>视图创建、删除</vt:lpstr>
      <vt:lpstr>视图创建、删除</vt:lpstr>
      <vt:lpstr>视图创建、删除</vt:lpstr>
      <vt:lpstr>派生表-变成视图更加直观</vt:lpstr>
      <vt:lpstr>派生表</vt:lpstr>
      <vt:lpstr>派生表</vt:lpstr>
      <vt:lpstr>数据库实验大纲全部题目</vt:lpstr>
      <vt:lpstr>技巧谈-批量数据操作-sql生成sql</vt:lpstr>
      <vt:lpstr>技巧谈-批量数据操作-sql生成sql</vt:lpstr>
      <vt:lpstr>利用excel解决了？</vt:lpstr>
      <vt:lpstr>技巧谈-sql生成sql</vt:lpstr>
      <vt:lpstr>技巧谈-sql生成sql</vt:lpstr>
      <vt:lpstr>技巧谈-批量数据操作-sql生成sql</vt:lpstr>
      <vt:lpstr>技巧谈-批量数据操作-sql生成sql</vt:lpstr>
      <vt:lpstr>技巧谈-批量数据操作-sql生成sql</vt:lpstr>
      <vt:lpstr>技巧谈-批量数据操作-sql生成sql</vt:lpstr>
      <vt:lpstr>技巧谈-批量数据操作-sql生成sql</vt:lpstr>
      <vt:lpstr>PowerPoint 演示文稿</vt:lpstr>
      <vt:lpstr>技巧谈-批量数据操作-sql生成sql</vt:lpstr>
      <vt:lpstr>技巧谈-sql生成sql</vt:lpstr>
      <vt:lpstr>PowerPoint 演示文稿</vt:lpstr>
      <vt:lpstr>PowerPoint 演示文稿</vt:lpstr>
      <vt:lpstr>技巧谈-批量数据操作-sql生成sql</vt:lpstr>
      <vt:lpstr>Oracle数据库常用系统表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Administrator</cp:lastModifiedBy>
  <cp:revision>393</cp:revision>
  <dcterms:created xsi:type="dcterms:W3CDTF">1601-01-01T00:00:00Z</dcterms:created>
  <dcterms:modified xsi:type="dcterms:W3CDTF">2014-05-27T09:31:52Z</dcterms:modified>
</cp:coreProperties>
</file>