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4"/>
  </p:notesMasterIdLst>
  <p:sldIdLst>
    <p:sldId id="414" r:id="rId2"/>
    <p:sldId id="524" r:id="rId3"/>
    <p:sldId id="531" r:id="rId4"/>
    <p:sldId id="532" r:id="rId5"/>
    <p:sldId id="534" r:id="rId6"/>
    <p:sldId id="535" r:id="rId7"/>
    <p:sldId id="536" r:id="rId8"/>
    <p:sldId id="537" r:id="rId9"/>
    <p:sldId id="538" r:id="rId10"/>
    <p:sldId id="539" r:id="rId11"/>
    <p:sldId id="541" r:id="rId12"/>
    <p:sldId id="54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85983" autoAdjust="0"/>
  </p:normalViewPr>
  <p:slideViewPr>
    <p:cSldViewPr>
      <p:cViewPr varScale="1">
        <p:scale>
          <a:sx n="69" d="100"/>
          <a:sy n="69" d="100"/>
        </p:scale>
        <p:origin x="115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3B81C8C-7E2F-469A-B45D-F80155814C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0019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6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60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60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60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9601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1641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815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167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957B-1A9A-4B0B-A5C5-96342178DD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2F74-5FE7-4394-96D8-EF93BB94C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3812-4F1F-4646-9B11-72CB5DD344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00AE-982D-4F52-B4A4-109B5C845A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5911-2A08-4207-9A3A-4EEAC8B87D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EABC-12B0-4660-898A-670314C54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DCD-8DB4-49FA-80A0-4E1D95C34B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93A2-0D8C-46D4-8CA2-17789F93C4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5ABE-BDED-4885-B157-7C3D3D84BD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A1BAF-D378-47E5-B9CF-A92F64D11A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直角三角形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20E5-A8B3-4696-82C1-B7FFA7F236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664C21E-66CA-442F-86E8-9A7B910A1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子查询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查询年龄最大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最小的学生的学号姓名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查询最高分的学生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查询有选课的学生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查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询没有选课的学生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240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一个</a:t>
            </a:r>
            <a:r>
              <a:rPr lang="en-US" altLang="zh-CN" sz="3200" smtClean="0">
                <a:solidFill>
                  <a:srgbClr val="FFFF00"/>
                </a:solidFill>
              </a:rPr>
              <a:t>select </a:t>
            </a:r>
            <a:r>
              <a:rPr lang="zh-CN" altLang="en-US" sz="3200" smtClean="0">
                <a:solidFill>
                  <a:srgbClr val="FFFF00"/>
                </a:solidFill>
              </a:rPr>
              <a:t>不仅仅可以用在</a:t>
            </a:r>
            <a:r>
              <a:rPr lang="en-US" altLang="zh-CN" sz="3200" smtClean="0">
                <a:solidFill>
                  <a:srgbClr val="FFFF00"/>
                </a:solidFill>
              </a:rPr>
              <a:t>in</a:t>
            </a:r>
            <a:r>
              <a:rPr lang="zh-CN" altLang="en-US" sz="3200" smtClean="0">
                <a:solidFill>
                  <a:srgbClr val="FFFF00"/>
                </a:solidFill>
              </a:rPr>
              <a:t>的作为集合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还</a:t>
            </a:r>
            <a:r>
              <a:rPr lang="zh-CN" altLang="en-US" sz="3200" smtClean="0">
                <a:solidFill>
                  <a:srgbClr val="FFFF00"/>
                </a:solidFill>
              </a:rPr>
              <a:t>可以用来作为一个表一样来访问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查询每个人的学号、总成绩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sid,sum(score) sum_score from pub.student_course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Group by sid</a:t>
            </a:r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这个结果可以作为一个表使用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查询最好成绩是多少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max(sum_score) from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(</a:t>
            </a:r>
            <a:r>
              <a:rPr lang="en-US" altLang="zh-CN" sz="3200" smtClean="0">
                <a:solidFill>
                  <a:srgbClr val="FFFF00"/>
                </a:solidFill>
              </a:rPr>
              <a:t>select sid,sum(score) sum_score from pub.student_course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Group by sid</a:t>
            </a:r>
            <a:r>
              <a:rPr lang="en-US" altLang="zh-CN" sz="3200">
                <a:solidFill>
                  <a:srgbClr val="FFFF00"/>
                </a:solidFill>
              </a:rPr>
              <a:t>)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45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派生表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查询成绩最好的学生的学号、姓名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sid,name from pub.student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Where sid in (select sid from </a:t>
            </a:r>
            <a:r>
              <a:rPr lang="en-US" altLang="zh-CN" sz="3200">
                <a:solidFill>
                  <a:srgbClr val="FFFF00"/>
                </a:solidFill>
              </a:rPr>
              <a:t>(select sid,sum(score) sum_score from pub.student_course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Group by sid</a:t>
            </a:r>
            <a:r>
              <a:rPr lang="en-US" altLang="zh-CN" sz="3200" smtClean="0">
                <a:solidFill>
                  <a:srgbClr val="FFFF00"/>
                </a:solidFill>
              </a:rPr>
              <a:t>) where sum_score =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(Select max(sum_score)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From </a:t>
            </a:r>
            <a:r>
              <a:rPr lang="en-US" altLang="zh-CN" sz="3200" smtClean="0">
                <a:solidFill>
                  <a:srgbClr val="FFFF00"/>
                </a:solidFill>
              </a:rPr>
              <a:t>(select </a:t>
            </a:r>
            <a:r>
              <a:rPr lang="en-US" altLang="zh-CN" sz="3200">
                <a:solidFill>
                  <a:srgbClr val="FFFF00"/>
                </a:solidFill>
              </a:rPr>
              <a:t>sid,sum(score) sum_score from pub.student_course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Group by </a:t>
            </a:r>
            <a:r>
              <a:rPr lang="en-US" altLang="zh-CN" sz="3200" smtClean="0">
                <a:solidFill>
                  <a:srgbClr val="FFFF00"/>
                </a:solidFill>
              </a:rPr>
              <a:t>sid)</a:t>
            </a:r>
            <a:r>
              <a:rPr lang="en-US" altLang="zh-CN" sz="3200">
                <a:solidFill>
                  <a:srgbClr val="FFFF00"/>
                </a:solidFill>
              </a:rPr>
              <a:t>)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7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子</a:t>
            </a:r>
            <a:r>
              <a:rPr lang="zh-CN" altLang="en-US" smtClean="0">
                <a:solidFill>
                  <a:srgbClr val="FFFF00"/>
                </a:solidFill>
              </a:rPr>
              <a:t>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max(age) from pub.student;</a:t>
            </a: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* from pub.student</a:t>
            </a: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 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=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Select max(age) from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pub.student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)</a:t>
            </a:r>
          </a:p>
          <a:p>
            <a:pPr marL="0" indent="0" eaLnBrk="1" hangingPunct="1">
              <a:buNone/>
            </a:pPr>
            <a:r>
              <a:rPr lang="en-US" altLang="zh-CN" sz="3600">
                <a:solidFill>
                  <a:srgbClr val="FFFF00"/>
                </a:solidFill>
                <a:latin typeface="+mn-ea"/>
              </a:rPr>
              <a:t>Select * from pub.student</a:t>
            </a:r>
          </a:p>
          <a:p>
            <a:pPr marL="0" indent="0" eaLnBrk="1" hangingPunct="1">
              <a:buNone/>
            </a:pPr>
            <a:r>
              <a:rPr lang="en-US" altLang="zh-CN" sz="360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age</a:t>
            </a:r>
            <a:r>
              <a:rPr lang="en-US" altLang="zh-CN" sz="3600" smtClean="0">
                <a:solidFill>
                  <a:srgbClr val="FF0000"/>
                </a:solidFill>
                <a:latin typeface="+mn-ea"/>
              </a:rPr>
              <a:t> in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(Select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max(age) from pub.student)</a:t>
            </a: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0960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子</a:t>
            </a:r>
            <a:r>
              <a:rPr lang="zh-CN" altLang="en-US" smtClean="0">
                <a:solidFill>
                  <a:srgbClr val="FFFF00"/>
                </a:solidFill>
              </a:rPr>
              <a:t>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sid from pub.student_course</a:t>
            </a:r>
          </a:p>
          <a:p>
            <a:pPr marL="0" indent="0" eaLnBrk="1" hangingPunct="1">
              <a:buNone/>
            </a:pP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*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from pub.student </a:t>
            </a: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Where sid in (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Select sid from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pub.student_course)</a:t>
            </a: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7175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子</a:t>
            </a:r>
            <a:r>
              <a:rPr lang="zh-CN" altLang="en-US" smtClean="0">
                <a:solidFill>
                  <a:srgbClr val="FFFF00"/>
                </a:solidFill>
              </a:rPr>
              <a:t>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sid from pub.student_course</a:t>
            </a:r>
          </a:p>
          <a:p>
            <a:pPr marL="0" indent="0" eaLnBrk="1" hangingPunct="1">
              <a:buNone/>
            </a:pP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 *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from pub.student </a:t>
            </a:r>
          </a:p>
          <a:p>
            <a:pPr marL="0" indent="0" eaLnBrk="1" hangingPunct="1">
              <a:buNone/>
            </a:pP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Where sid not in (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Select sid from 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pub.student_course)</a:t>
            </a: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4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1359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子查询在</a:t>
            </a:r>
            <a:r>
              <a:rPr lang="en-US" altLang="zh-CN">
                <a:solidFill>
                  <a:srgbClr val="FFFF00"/>
                </a:solidFill>
              </a:rPr>
              <a:t>update</a:t>
            </a:r>
            <a:r>
              <a:rPr lang="zh-CN" altLang="en-US">
                <a:solidFill>
                  <a:srgbClr val="FFFF00"/>
                </a:solidFill>
              </a:rPr>
              <a:t>用法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将</a:t>
            </a:r>
            <a:r>
              <a:rPr lang="en-US" altLang="zh-CN" sz="3200">
                <a:solidFill>
                  <a:srgbClr val="FFFF00"/>
                </a:solidFill>
              </a:rPr>
              <a:t>pub</a:t>
            </a:r>
            <a:r>
              <a:rPr lang="zh-CN" altLang="en-US" sz="3200">
                <a:solidFill>
                  <a:srgbClr val="FFFF00"/>
                </a:solidFill>
              </a:rPr>
              <a:t>用户下表</a:t>
            </a:r>
            <a:r>
              <a:rPr lang="en-US" altLang="zh-CN" sz="3200">
                <a:solidFill>
                  <a:srgbClr val="FFFF00"/>
                </a:solidFill>
              </a:rPr>
              <a:t>student_41</a:t>
            </a:r>
            <a:r>
              <a:rPr lang="zh-CN" altLang="en-US" sz="3200">
                <a:solidFill>
                  <a:srgbClr val="FFFF00"/>
                </a:solidFill>
              </a:rPr>
              <a:t>及数据复制到主用户的表</a:t>
            </a:r>
            <a:r>
              <a:rPr lang="en-US" altLang="zh-CN" sz="3200">
                <a:solidFill>
                  <a:srgbClr val="FFFF00"/>
                </a:solidFill>
              </a:rPr>
              <a:t>test4_04</a:t>
            </a:r>
            <a:r>
              <a:rPr lang="zh-CN" altLang="en-US" sz="3200">
                <a:solidFill>
                  <a:srgbClr val="FFFF00"/>
                </a:solidFill>
              </a:rPr>
              <a:t>中。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根据列院系名称</a:t>
            </a:r>
            <a:r>
              <a:rPr lang="en-US" altLang="zh-CN" sz="3200">
                <a:solidFill>
                  <a:srgbClr val="FFFF00"/>
                </a:solidFill>
              </a:rPr>
              <a:t>dname</a:t>
            </a:r>
            <a:r>
              <a:rPr lang="zh-CN" altLang="en-US" sz="3200">
                <a:solidFill>
                  <a:srgbClr val="FFFF00"/>
                </a:solidFill>
              </a:rPr>
              <a:t>到</a:t>
            </a:r>
            <a:r>
              <a:rPr lang="en-US" altLang="zh-CN" sz="3200">
                <a:solidFill>
                  <a:srgbClr val="FFFF00"/>
                </a:solidFill>
              </a:rPr>
              <a:t>pub.department</a:t>
            </a:r>
            <a:r>
              <a:rPr lang="zh-CN" altLang="en-US" sz="3200">
                <a:solidFill>
                  <a:srgbClr val="FFFF00"/>
                </a:solidFill>
              </a:rPr>
              <a:t>找到对应院系编号</a:t>
            </a:r>
            <a:r>
              <a:rPr lang="en-US" altLang="zh-CN" sz="3200">
                <a:solidFill>
                  <a:srgbClr val="FFFF00"/>
                </a:solidFill>
              </a:rPr>
              <a:t>did</a:t>
            </a:r>
            <a:r>
              <a:rPr lang="zh-CN" altLang="en-US" sz="3200">
                <a:solidFill>
                  <a:srgbClr val="FFFF00"/>
                </a:solidFill>
              </a:rPr>
              <a:t>，将对应的院系编号回填到院系名称列</a:t>
            </a:r>
            <a:r>
              <a:rPr lang="en-US" altLang="zh-CN" sz="3200">
                <a:solidFill>
                  <a:srgbClr val="FFFF00"/>
                </a:solidFill>
              </a:rPr>
              <a:t>dname</a:t>
            </a:r>
            <a:r>
              <a:rPr lang="zh-CN" altLang="en-US" sz="3200">
                <a:solidFill>
                  <a:srgbClr val="FFFF00"/>
                </a:solidFill>
              </a:rPr>
              <a:t>中，如果表中没有对应的院系名称，则列</a:t>
            </a:r>
            <a:r>
              <a:rPr lang="en-US" altLang="zh-CN" sz="3200">
                <a:solidFill>
                  <a:srgbClr val="FFFF00"/>
                </a:solidFill>
              </a:rPr>
              <a:t>dname</a:t>
            </a:r>
            <a:r>
              <a:rPr lang="zh-CN" altLang="en-US" sz="3200">
                <a:solidFill>
                  <a:srgbClr val="FFFF00"/>
                </a:solidFill>
              </a:rPr>
              <a:t>中内容不变仍然是原来的内容。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Create table test4_04 as select * from pub.student_41;</a:t>
            </a:r>
          </a:p>
        </p:txBody>
      </p:sp>
    </p:spTree>
    <p:extLst>
      <p:ext uri="{BB962C8B-B14F-4D97-AF65-F5344CB8AC3E}">
        <p14:creationId xmlns:p14="http://schemas.microsoft.com/office/powerpoint/2010/main" val="306798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sid,dname,(select did from pub.department where dname=t1.dname) from test4_04;</a:t>
            </a:r>
          </a:p>
          <a:p>
            <a:pPr eaLnBrk="1" hangingPunct="1"/>
            <a:endParaRPr lang="zh-CN" altLang="en-US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45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sid,dname,(select did from pub.department where dname=t1.dname) from test4_04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Where dname in (select dname from pub.department);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Update test4_04 t1</a:t>
            </a:r>
          </a:p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Set dname= (</a:t>
            </a:r>
            <a:r>
              <a:rPr lang="en-US" altLang="zh-CN" sz="3200">
                <a:solidFill>
                  <a:srgbClr val="FFFF00"/>
                </a:solidFill>
              </a:rPr>
              <a:t>select did from pub.department where dname=t1.dname) 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dname in (select dname from pub.department);</a:t>
            </a:r>
            <a:endParaRPr lang="zh-CN" altLang="en-US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8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=4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</a:t>
            </a:r>
            <a:r>
              <a:rPr lang="en-US" altLang="zh-CN" sz="3200" smtClean="0">
                <a:solidFill>
                  <a:srgbClr val="FFFF00"/>
                </a:solidFill>
              </a:rPr>
              <a:t>all_dbscore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=4 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=4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val="24031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3085</TotalTime>
  <Words>439</Words>
  <Application>Microsoft Office PowerPoint</Application>
  <PresentationFormat>全屏显示(4:3)</PresentationFormat>
  <Paragraphs>82</Paragraphs>
  <Slides>12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隶书</vt:lpstr>
      <vt:lpstr>宋体</vt:lpstr>
      <vt:lpstr>Calibri</vt:lpstr>
      <vt:lpstr>Constantia</vt:lpstr>
      <vt:lpstr>Tahoma</vt:lpstr>
      <vt:lpstr>Times New Roman</vt:lpstr>
      <vt:lpstr>Wingdings 2</vt:lpstr>
      <vt:lpstr>流畅</vt:lpstr>
      <vt:lpstr>子查询</vt:lpstr>
      <vt:lpstr>子查询</vt:lpstr>
      <vt:lpstr>子查询</vt:lpstr>
      <vt:lpstr>子查询</vt:lpstr>
      <vt:lpstr>子查询在update用法</vt:lpstr>
      <vt:lpstr>数据替换update</vt:lpstr>
      <vt:lpstr>数据替换update</vt:lpstr>
      <vt:lpstr>数据替换update</vt:lpstr>
      <vt:lpstr>检查完成情况</vt:lpstr>
      <vt:lpstr>派生表</vt:lpstr>
      <vt:lpstr>派生表</vt:lpstr>
      <vt:lpstr>派生表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Administrator</cp:lastModifiedBy>
  <cp:revision>477</cp:revision>
  <dcterms:created xsi:type="dcterms:W3CDTF">1601-01-01T00:00:00Z</dcterms:created>
  <dcterms:modified xsi:type="dcterms:W3CDTF">2014-05-27T05:08:08Z</dcterms:modified>
</cp:coreProperties>
</file>