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33"/>
  </p:notesMasterIdLst>
  <p:sldIdLst>
    <p:sldId id="256" r:id="rId2"/>
    <p:sldId id="414" r:id="rId3"/>
    <p:sldId id="494" r:id="rId4"/>
    <p:sldId id="495" r:id="rId5"/>
    <p:sldId id="496" r:id="rId6"/>
    <p:sldId id="497" r:id="rId7"/>
    <p:sldId id="498" r:id="rId8"/>
    <p:sldId id="499" r:id="rId9"/>
    <p:sldId id="500" r:id="rId10"/>
    <p:sldId id="501" r:id="rId11"/>
    <p:sldId id="522" r:id="rId12"/>
    <p:sldId id="502" r:id="rId13"/>
    <p:sldId id="503" r:id="rId14"/>
    <p:sldId id="504" r:id="rId15"/>
    <p:sldId id="507" r:id="rId16"/>
    <p:sldId id="509" r:id="rId17"/>
    <p:sldId id="508" r:id="rId18"/>
    <p:sldId id="505" r:id="rId19"/>
    <p:sldId id="510" r:id="rId20"/>
    <p:sldId id="511" r:id="rId21"/>
    <p:sldId id="512" r:id="rId22"/>
    <p:sldId id="521" r:id="rId23"/>
    <p:sldId id="506" r:id="rId24"/>
    <p:sldId id="517" r:id="rId25"/>
    <p:sldId id="516" r:id="rId26"/>
    <p:sldId id="513" r:id="rId27"/>
    <p:sldId id="514" r:id="rId28"/>
    <p:sldId id="515" r:id="rId29"/>
    <p:sldId id="518" r:id="rId30"/>
    <p:sldId id="519" r:id="rId31"/>
    <p:sldId id="52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2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41" autoAdjust="0"/>
    <p:restoredTop sz="85983" autoAdjust="0"/>
  </p:normalViewPr>
  <p:slideViewPr>
    <p:cSldViewPr>
      <p:cViewPr>
        <p:scale>
          <a:sx n="60" d="100"/>
          <a:sy n="60" d="100"/>
        </p:scale>
        <p:origin x="-7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3B81C8C-7E2F-469A-B45D-F80155814C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020019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957B-1A9A-4B0B-A5C5-96342178DD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2F74-5FE7-4394-96D8-EF93BB94C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3812-4F1F-4646-9B11-72CB5DD344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00AE-982D-4F52-B4A4-109B5C845A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5911-2A08-4207-9A3A-4EEAC8B87D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EABC-12B0-4660-898A-670314C54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DCD-8DB4-49FA-80A0-4E1D95C34B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93A2-0D8C-46D4-8CA2-17789F93C4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5ABE-BDED-4885-B157-7C3D3D84BD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A1BAF-D378-47E5-B9CF-A92F64D11A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直角三角形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20E5-A8B3-4696-82C1-B7FFA7F236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664C21E-66CA-442F-86E8-9A7B910A1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bd@sdu.edu.c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9144000" cy="152584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8000" dirty="0" smtClean="0">
                <a:solidFill>
                  <a:srgbClr val="FFFF00"/>
                </a:solidFill>
              </a:rPr>
              <a:t>oracle</a:t>
            </a:r>
            <a:r>
              <a:rPr lang="zh-CN" altLang="en-US" sz="8000" dirty="0" smtClean="0">
                <a:solidFill>
                  <a:srgbClr val="FFFF00"/>
                </a:solidFill>
              </a:rPr>
              <a:t>数据库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47813" y="2492375"/>
            <a:ext cx="6629400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4000" kern="0" dirty="0">
                <a:solidFill>
                  <a:srgbClr val="FFFF00"/>
                </a:solidFill>
                <a:latin typeface="+mn-ea"/>
                <a:ea typeface="+mn-ea"/>
              </a:rPr>
              <a:t>授课教师：李保栋</a:t>
            </a:r>
            <a:endParaRPr lang="en-US" altLang="zh-CN" sz="4000" kern="0" dirty="0">
              <a:solidFill>
                <a:srgbClr val="FFFF00"/>
              </a:solidFill>
              <a:latin typeface="+mn-ea"/>
              <a:ea typeface="+mn-e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4000" kern="0" dirty="0">
                <a:solidFill>
                  <a:srgbClr val="FFFF00"/>
                </a:solidFill>
                <a:latin typeface="+mn-ea"/>
                <a:ea typeface="+mn-ea"/>
              </a:rPr>
              <a:t>邮箱：</a:t>
            </a:r>
            <a:r>
              <a:rPr lang="en-US" altLang="zh-CN" sz="4000" kern="0" dirty="0">
                <a:solidFill>
                  <a:srgbClr val="FFFF00"/>
                </a:solidFill>
                <a:latin typeface="+mn-ea"/>
                <a:ea typeface="+mn-ea"/>
                <a:hlinkClick r:id="rId2"/>
              </a:rPr>
              <a:t>lbd@sdu.edu.cn</a:t>
            </a:r>
            <a:endParaRPr lang="en-US" altLang="zh-CN" sz="4000" kern="0" dirty="0">
              <a:solidFill>
                <a:srgbClr val="FFFF00"/>
              </a:solidFill>
              <a:latin typeface="+mn-ea"/>
              <a:ea typeface="+mn-e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en-US" altLang="zh-CN" sz="2800" kern="0" dirty="0">
              <a:solidFill>
                <a:srgbClr val="FFFF00"/>
              </a:solidFill>
              <a:latin typeface="+mn-ea"/>
              <a:ea typeface="+mn-ea"/>
            </a:endParaRPr>
          </a:p>
        </p:txBody>
      </p:sp>
      <p:sp>
        <p:nvSpPr>
          <p:cNvPr id="14340" name="灯片编号占位符 5"/>
          <p:cNvSpPr txBox="1">
            <a:spLocks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E9067A1-3B79-422F-95DD-197FD86B6D33}" type="slidenum">
              <a:rPr kumimoji="0" lang="zh-CN" altLang="en-GB" sz="1200">
                <a:solidFill>
                  <a:srgbClr val="FFFF00"/>
                </a:solidFill>
              </a:rPr>
              <a:pPr algn="r"/>
              <a:t>1</a:t>
            </a:fld>
            <a:endParaRPr kumimoji="0" lang="en-GB" altLang="zh-CN" sz="1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格式</a:t>
            </a:r>
            <a:r>
              <a:rPr lang="en-US" altLang="zh-CN" sz="3200" dirty="0">
                <a:solidFill>
                  <a:srgbClr val="FFFF00"/>
                </a:solidFill>
              </a:rPr>
              <a:t>:select [</a:t>
            </a:r>
            <a:r>
              <a:rPr lang="zh-CN" altLang="en-US" sz="3200" dirty="0">
                <a:solidFill>
                  <a:srgbClr val="FFFF00"/>
                </a:solidFill>
              </a:rPr>
              <a:t>表名</a:t>
            </a:r>
            <a:r>
              <a:rPr lang="en-US" altLang="zh-CN" sz="3200" dirty="0">
                <a:solidFill>
                  <a:srgbClr val="FFFF00"/>
                </a:solidFill>
              </a:rPr>
              <a:t>.]</a:t>
            </a:r>
            <a:r>
              <a:rPr lang="zh-CN" altLang="en-US" sz="3200" dirty="0">
                <a:solidFill>
                  <a:srgbClr val="FFFF00"/>
                </a:solidFill>
              </a:rPr>
              <a:t>列名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列别名</a:t>
            </a:r>
            <a:r>
              <a:rPr lang="en-US" altLang="zh-CN" sz="3200" dirty="0">
                <a:solidFill>
                  <a:srgbClr val="FFFF00"/>
                </a:solidFill>
              </a:rPr>
              <a:t>],[</a:t>
            </a:r>
            <a:r>
              <a:rPr lang="zh-CN" altLang="en-US" sz="3200" dirty="0">
                <a:solidFill>
                  <a:srgbClr val="FFFF00"/>
                </a:solidFill>
              </a:rPr>
              <a:t>表名</a:t>
            </a:r>
            <a:r>
              <a:rPr lang="en-US" altLang="zh-CN" sz="3200" dirty="0">
                <a:solidFill>
                  <a:srgbClr val="FFFF00"/>
                </a:solidFill>
              </a:rPr>
              <a:t>.]</a:t>
            </a:r>
            <a:r>
              <a:rPr lang="zh-CN" altLang="en-US" sz="3200" dirty="0">
                <a:solidFill>
                  <a:srgbClr val="FFFF00"/>
                </a:solidFill>
              </a:rPr>
              <a:t>列名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列别名</a:t>
            </a:r>
            <a:r>
              <a:rPr lang="en-US" altLang="zh-CN" sz="3200" dirty="0">
                <a:solidFill>
                  <a:srgbClr val="FFFF00"/>
                </a:solidFill>
              </a:rPr>
              <a:t>],…… 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from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],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],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], ……;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 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],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],</a:t>
            </a:r>
            <a:r>
              <a:rPr lang="zh-CN" altLang="en-US" sz="3200" dirty="0">
                <a:solidFill>
                  <a:srgbClr val="FFFF00"/>
                </a:solidFill>
              </a:rPr>
              <a:t>表名 </a:t>
            </a:r>
            <a:r>
              <a:rPr lang="en-US" altLang="zh-CN" sz="3200" dirty="0">
                <a:solidFill>
                  <a:srgbClr val="FFFF00"/>
                </a:solidFill>
              </a:rPr>
              <a:t>[</a:t>
            </a:r>
            <a:r>
              <a:rPr lang="zh-CN" altLang="en-US" sz="3200" dirty="0">
                <a:solidFill>
                  <a:srgbClr val="FFFF00"/>
                </a:solidFill>
              </a:rPr>
              <a:t>表别名</a:t>
            </a:r>
            <a:r>
              <a:rPr lang="en-US" altLang="zh-CN" sz="3200" dirty="0">
                <a:solidFill>
                  <a:srgbClr val="FFFF00"/>
                </a:solidFill>
              </a:rPr>
              <a:t>];//*</a:t>
            </a:r>
            <a:r>
              <a:rPr lang="zh-CN" altLang="en-US" sz="3200" dirty="0">
                <a:solidFill>
                  <a:srgbClr val="FFFF00"/>
                </a:solidFill>
              </a:rPr>
              <a:t>代表所有列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例如</a:t>
            </a:r>
            <a:r>
              <a:rPr lang="en-US" altLang="zh-CN" sz="3200" dirty="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smtClean="0">
                <a:solidFill>
                  <a:srgbClr val="FFFF00"/>
                </a:solidFill>
              </a:rPr>
              <a:t>ts1.sid,ts1.name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fname</a:t>
            </a:r>
            <a:r>
              <a:rPr lang="en-US" altLang="zh-CN" sz="3200" dirty="0" smtClean="0">
                <a:solidFill>
                  <a:srgbClr val="FFFF00"/>
                </a:solidFill>
              </a:rPr>
              <a:t> , ts2.sid,ts2.name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>
                <a:solidFill>
                  <a:srgbClr val="FFFF00"/>
                </a:solidFill>
              </a:rPr>
              <a:t>from </a:t>
            </a:r>
            <a:r>
              <a:rPr lang="en-US" altLang="zh-CN" sz="3200" dirty="0" smtClean="0">
                <a:solidFill>
                  <a:srgbClr val="FFFF00"/>
                </a:solidFill>
              </a:rPr>
              <a:t>test1_student </a:t>
            </a:r>
            <a:r>
              <a:rPr lang="en-US" altLang="zh-CN" sz="3200" dirty="0" smtClean="0">
                <a:solidFill>
                  <a:srgbClr val="FFFF00"/>
                </a:solidFill>
              </a:rPr>
              <a:t>ts1,test1_student ts2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Where t1.dname=‘</a:t>
            </a:r>
            <a:r>
              <a:rPr lang="zh-CN" altLang="en-US" sz="3200" dirty="0" smtClean="0">
                <a:solidFill>
                  <a:srgbClr val="FFFF00"/>
                </a:solidFill>
              </a:rPr>
              <a:t>计算机</a:t>
            </a:r>
            <a:r>
              <a:rPr lang="en-US" altLang="zh-CN" sz="3200" dirty="0" smtClean="0">
                <a:solidFill>
                  <a:srgbClr val="FFFF00"/>
                </a:solidFill>
              </a:rPr>
              <a:t>’ and t2.dname=‘</a:t>
            </a:r>
            <a:r>
              <a:rPr lang="zh-CN" altLang="en-US" sz="3200" dirty="0" smtClean="0">
                <a:solidFill>
                  <a:srgbClr val="FFFF00"/>
                </a:solidFill>
              </a:rPr>
              <a:t>软件</a:t>
            </a:r>
            <a:r>
              <a:rPr lang="en-US" altLang="zh-CN" sz="3200" dirty="0" smtClean="0">
                <a:solidFill>
                  <a:srgbClr val="FFFF00"/>
                </a:solidFill>
              </a:rPr>
              <a:t>’;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smtClean="0">
                <a:solidFill>
                  <a:srgbClr val="FFFF00"/>
                </a:solidFill>
              </a:rPr>
              <a:t>test1_student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228153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FF00"/>
                </a:solidFill>
              </a:rPr>
              <a:t>emp</a:t>
            </a:r>
            <a:r>
              <a:rPr lang="en-US" altLang="zh-CN" dirty="0" smtClean="0">
                <a:solidFill>
                  <a:srgbClr val="FFFF00"/>
                </a:solidFill>
              </a:rPr>
              <a:t>(</a:t>
            </a:r>
            <a:r>
              <a:rPr lang="en-US" altLang="zh-CN" dirty="0" err="1" smtClean="0">
                <a:solidFill>
                  <a:srgbClr val="FFFF00"/>
                </a:solidFill>
              </a:rPr>
              <a:t>id,name,fid</a:t>
            </a:r>
            <a:r>
              <a:rPr lang="en-US" altLang="zh-CN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altLang="zh-CN" dirty="0" smtClean="0">
                <a:solidFill>
                  <a:srgbClr val="FFFF00"/>
                </a:solidFill>
              </a:rPr>
              <a:t>Select t1.id,t1.name,t2.id,t2.name from </a:t>
            </a:r>
            <a:r>
              <a:rPr lang="en-US" altLang="zh-CN" dirty="0" err="1" smtClean="0">
                <a:solidFill>
                  <a:srgbClr val="FFFF00"/>
                </a:solidFill>
              </a:rPr>
              <a:t>emp</a:t>
            </a:r>
            <a:r>
              <a:rPr lang="en-US" altLang="zh-CN" dirty="0" smtClean="0">
                <a:solidFill>
                  <a:srgbClr val="FFFF00"/>
                </a:solidFill>
              </a:rPr>
              <a:t> t1,emp t2</a:t>
            </a:r>
          </a:p>
          <a:p>
            <a:r>
              <a:rPr lang="en-US" altLang="zh-CN" dirty="0" smtClean="0">
                <a:solidFill>
                  <a:srgbClr val="FFFF00"/>
                </a:solidFill>
              </a:rPr>
              <a:t>Where t1.fid=t2.id;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600AE-982D-4F52-B4A4-109B5C845A69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5" name="矩形 4"/>
          <p:cNvSpPr/>
          <p:nvPr/>
        </p:nvSpPr>
        <p:spPr>
          <a:xfrm>
            <a:off x="1" y="785794"/>
            <a:ext cx="6038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test1_student ts1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</a:t>
            </a:r>
            <a:r>
              <a:rPr lang="zh-CN" altLang="en-US" sz="3200">
                <a:solidFill>
                  <a:srgbClr val="FFFF00"/>
                </a:solidFill>
              </a:rPr>
              <a:t>列名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列别名</a:t>
            </a:r>
            <a:r>
              <a:rPr lang="en-US" altLang="zh-CN" sz="3200">
                <a:solidFill>
                  <a:srgbClr val="FFFF00"/>
                </a:solidFill>
              </a:rPr>
              <a:t>],</a:t>
            </a:r>
            <a:r>
              <a:rPr lang="zh-CN" altLang="en-US" sz="3200">
                <a:solidFill>
                  <a:srgbClr val="FFFF00"/>
                </a:solidFill>
              </a:rPr>
              <a:t>列名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列别名</a:t>
            </a:r>
            <a:r>
              <a:rPr lang="en-US" altLang="zh-CN" sz="3200" smtClean="0">
                <a:solidFill>
                  <a:srgbClr val="FFFF00"/>
                </a:solidFill>
              </a:rPr>
              <a:t>],…… 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from</a:t>
            </a:r>
            <a:r>
              <a:rPr lang="zh-CN" altLang="en-US" sz="3200">
                <a:solidFill>
                  <a:srgbClr val="FFFF00"/>
                </a:solidFill>
              </a:rPr>
              <a:t>表名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表别名</a:t>
            </a:r>
            <a:r>
              <a:rPr lang="en-US" altLang="zh-CN" sz="3200">
                <a:solidFill>
                  <a:srgbClr val="FFFF00"/>
                </a:solidFill>
              </a:rPr>
              <a:t>],</a:t>
            </a:r>
            <a:r>
              <a:rPr lang="zh-CN" altLang="en-US" sz="3200">
                <a:solidFill>
                  <a:srgbClr val="FFFF00"/>
                </a:solidFill>
              </a:rPr>
              <a:t>表名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表别名</a:t>
            </a:r>
            <a:r>
              <a:rPr lang="en-US" altLang="zh-CN" sz="3200" smtClean="0">
                <a:solidFill>
                  <a:srgbClr val="FFFF00"/>
                </a:solidFill>
              </a:rPr>
              <a:t>]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条件表达式</a:t>
            </a:r>
            <a:r>
              <a:rPr lang="en-US" altLang="zh-CN" sz="320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例如</a:t>
            </a:r>
            <a:r>
              <a:rPr lang="en-US" altLang="zh-CN" sz="3200">
                <a:solidFill>
                  <a:srgbClr val="FFFF00"/>
                </a:solidFill>
              </a:rPr>
              <a:t>:select sno,sname,sage from student where ((sage&gt;18 or sage &lt;25)and ssex=’</a:t>
            </a:r>
            <a:r>
              <a:rPr lang="zh-CN" altLang="en-US" sz="3200">
                <a:solidFill>
                  <a:srgbClr val="FFFF00"/>
                </a:solidFill>
              </a:rPr>
              <a:t>男’</a:t>
            </a:r>
            <a:r>
              <a:rPr lang="en-US" altLang="zh-CN" sz="3200">
                <a:solidFill>
                  <a:srgbClr val="FFFF00"/>
                </a:solidFill>
              </a:rPr>
              <a:t>) or ssex=’</a:t>
            </a:r>
            <a:r>
              <a:rPr lang="zh-CN" altLang="en-US" sz="3200">
                <a:solidFill>
                  <a:srgbClr val="FFFF00"/>
                </a:solidFill>
              </a:rPr>
              <a:t>女’</a:t>
            </a:r>
            <a:r>
              <a:rPr lang="en-US" altLang="zh-CN" sz="320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选择年龄大于</a:t>
            </a:r>
            <a:r>
              <a:rPr lang="en-US" altLang="zh-CN" sz="3200">
                <a:solidFill>
                  <a:srgbClr val="FFFF00"/>
                </a:solidFill>
              </a:rPr>
              <a:t>18</a:t>
            </a:r>
            <a:r>
              <a:rPr lang="zh-CN" altLang="en-US" sz="3200">
                <a:solidFill>
                  <a:srgbClr val="FFFF00"/>
                </a:solidFill>
              </a:rPr>
              <a:t>或小于</a:t>
            </a:r>
            <a:r>
              <a:rPr lang="en-US" altLang="zh-CN" sz="3200">
                <a:solidFill>
                  <a:srgbClr val="FFFF00"/>
                </a:solidFill>
              </a:rPr>
              <a:t>25</a:t>
            </a:r>
            <a:r>
              <a:rPr lang="zh-CN" altLang="en-US" sz="3200">
                <a:solidFill>
                  <a:srgbClr val="FFFF00"/>
                </a:solidFill>
              </a:rPr>
              <a:t>的性别为男的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或者性别为女的记录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student where not ssex=’</a:t>
            </a:r>
            <a:r>
              <a:rPr lang="zh-CN" altLang="en-US" sz="3200">
                <a:solidFill>
                  <a:srgbClr val="FFFF00"/>
                </a:solidFill>
              </a:rPr>
              <a:t>女’</a:t>
            </a:r>
            <a:r>
              <a:rPr lang="en-US" altLang="zh-CN" sz="320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选择性别不是女的所有记</a:t>
            </a:r>
            <a:r>
              <a:rPr lang="zh-CN" altLang="en-US" sz="3200" smtClean="0">
                <a:solidFill>
                  <a:srgbClr val="FFFF00"/>
                </a:solidFill>
              </a:rPr>
              <a:t>录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81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Pub</a:t>
            </a:r>
            <a:r>
              <a:rPr lang="zh-CN" altLang="en-US" sz="3200" smtClean="0">
                <a:solidFill>
                  <a:srgbClr val="FFFF00"/>
                </a:solidFill>
              </a:rPr>
              <a:t>用户下的所有表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 from Pub.student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 from pub.teacher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 from pub.student_course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 from pub.course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 from pub.teacher_course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01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zh-CN" altLang="en-US" sz="3200" dirty="0" smtClean="0">
                <a:solidFill>
                  <a:srgbClr val="FFFF00"/>
                </a:solidFill>
              </a:rPr>
              <a:t>在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</a:rPr>
              <a:t>中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zh-CN" altLang="zh-CN" sz="3200" dirty="0" smtClean="0">
                <a:solidFill>
                  <a:srgbClr val="FFFF00"/>
                </a:solidFill>
              </a:rPr>
              <a:t>查</a:t>
            </a:r>
            <a:r>
              <a:rPr lang="zh-CN" altLang="zh-CN" sz="3200" dirty="0">
                <a:solidFill>
                  <a:srgbClr val="FFFF00"/>
                </a:solidFill>
              </a:rPr>
              <a:t>询所</a:t>
            </a:r>
            <a:r>
              <a:rPr lang="zh-CN" altLang="zh-CN" sz="3200" dirty="0" smtClean="0">
                <a:solidFill>
                  <a:srgbClr val="FFFF00"/>
                </a:solidFill>
              </a:rPr>
              <a:t>有姓</a:t>
            </a:r>
            <a:r>
              <a:rPr lang="zh-CN" altLang="en-US" sz="3200" dirty="0" smtClean="0">
                <a:solidFill>
                  <a:srgbClr val="FFFF00"/>
                </a:solidFill>
              </a:rPr>
              <a:t>马</a:t>
            </a:r>
            <a:r>
              <a:rPr lang="zh-CN" altLang="zh-CN" sz="3200" dirty="0" smtClean="0">
                <a:solidFill>
                  <a:srgbClr val="FFFF00"/>
                </a:solidFill>
              </a:rPr>
              <a:t>的</a:t>
            </a:r>
            <a:r>
              <a:rPr lang="zh-CN" altLang="zh-CN" sz="3200" dirty="0">
                <a:solidFill>
                  <a:srgbClr val="FFFF00"/>
                </a:solidFill>
              </a:rPr>
              <a:t>学生的学号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zh-CN" altLang="zh-CN" sz="3200" dirty="0">
                <a:solidFill>
                  <a:srgbClr val="FFFF00"/>
                </a:solidFill>
              </a:rPr>
              <a:t>、姓</a:t>
            </a:r>
            <a:r>
              <a:rPr lang="zh-CN" altLang="zh-CN" sz="3200" dirty="0" smtClean="0">
                <a:solidFill>
                  <a:srgbClr val="FFFF00"/>
                </a:solidFill>
              </a:rPr>
              <a:t>名</a:t>
            </a:r>
            <a:r>
              <a:rPr lang="en-US" altLang="zh-CN" sz="3200" dirty="0" smtClean="0">
                <a:solidFill>
                  <a:srgbClr val="FFFF00"/>
                </a:solidFill>
              </a:rPr>
              <a:t>name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sid,name</a:t>
            </a:r>
            <a:r>
              <a:rPr lang="en-US" altLang="zh-CN" sz="3200" dirty="0" smtClean="0">
                <a:solidFill>
                  <a:srgbClr val="FFFF00"/>
                </a:solidFill>
              </a:rPr>
              <a:t>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   where name like ‘</a:t>
            </a:r>
            <a:r>
              <a:rPr lang="zh-CN" altLang="en-US" sz="3200" dirty="0" smtClean="0">
                <a:solidFill>
                  <a:srgbClr val="FFFF00"/>
                </a:solidFill>
              </a:rPr>
              <a:t>马</a:t>
            </a:r>
            <a:r>
              <a:rPr lang="en-US" altLang="zh-CN" sz="3200" dirty="0" smtClean="0">
                <a:solidFill>
                  <a:srgbClr val="FFFF00"/>
                </a:solidFill>
              </a:rPr>
              <a:t>%’;</a:t>
            </a:r>
          </a:p>
          <a:p>
            <a:r>
              <a:rPr lang="zh-CN" altLang="en-US" sz="3200" dirty="0">
                <a:solidFill>
                  <a:srgbClr val="FFFF00"/>
                </a:solidFill>
              </a:rPr>
              <a:t>将查询结果创建成表</a:t>
            </a:r>
            <a:r>
              <a:rPr lang="en-US" altLang="zh-CN" sz="3200" dirty="0" smtClean="0">
                <a:solidFill>
                  <a:srgbClr val="FFFF00"/>
                </a:solidFill>
              </a:rPr>
              <a:t>test2_06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Create table test2_06 as 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</a:rPr>
              <a:t> Select </a:t>
            </a:r>
            <a:r>
              <a:rPr lang="en-US" altLang="zh-CN" sz="3200" dirty="0" err="1">
                <a:solidFill>
                  <a:srgbClr val="FFFF00"/>
                </a:solidFill>
              </a:rPr>
              <a:t>sid,name</a:t>
            </a:r>
            <a:r>
              <a:rPr lang="en-US" altLang="zh-CN" sz="3200" dirty="0">
                <a:solidFill>
                  <a:srgbClr val="FFFF00"/>
                </a:solidFill>
              </a:rPr>
              <a:t>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pub.student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lvl="0"/>
            <a:r>
              <a:rPr lang="en-US" altLang="zh-CN" sz="3200" dirty="0">
                <a:solidFill>
                  <a:srgbClr val="FFFF00"/>
                </a:solidFill>
              </a:rPr>
              <a:t>   </a:t>
            </a:r>
            <a:r>
              <a:rPr lang="en-US" altLang="zh-CN" sz="3200" dirty="0" smtClean="0">
                <a:solidFill>
                  <a:srgbClr val="FFFF00"/>
                </a:solidFill>
              </a:rPr>
              <a:t> where </a:t>
            </a:r>
            <a:r>
              <a:rPr lang="en-US" altLang="zh-CN" sz="3200" dirty="0">
                <a:solidFill>
                  <a:srgbClr val="FFFF00"/>
                </a:solidFill>
              </a:rPr>
              <a:t>name like </a:t>
            </a:r>
            <a:r>
              <a:rPr lang="en-US" altLang="zh-CN" sz="3200" dirty="0" smtClean="0">
                <a:solidFill>
                  <a:srgbClr val="FFFF00"/>
                </a:solidFill>
              </a:rPr>
              <a:t>‘</a:t>
            </a:r>
            <a:r>
              <a:rPr lang="zh-CN" altLang="en-US" sz="3200" dirty="0" smtClean="0">
                <a:solidFill>
                  <a:srgbClr val="FFFF00"/>
                </a:solidFill>
              </a:rPr>
              <a:t>马</a:t>
            </a:r>
            <a:r>
              <a:rPr lang="en-US" altLang="zh-CN" sz="3200" dirty="0" smtClean="0">
                <a:solidFill>
                  <a:srgbClr val="FFFF00"/>
                </a:solidFill>
              </a:rPr>
              <a:t>%’;</a:t>
            </a:r>
          </a:p>
          <a:p>
            <a:pPr lvl="0"/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xmlns="" val="16335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zh-CN" altLang="en-US" sz="3200" dirty="0" smtClean="0">
                <a:solidFill>
                  <a:srgbClr val="FFFF00"/>
                </a:solidFill>
              </a:rPr>
              <a:t>在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</a:rPr>
              <a:t>中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zh-CN" altLang="zh-CN" sz="3200" dirty="0" smtClean="0">
                <a:solidFill>
                  <a:srgbClr val="FFFF00"/>
                </a:solidFill>
              </a:rPr>
              <a:t>查</a:t>
            </a:r>
            <a:r>
              <a:rPr lang="zh-CN" altLang="zh-CN" sz="3200" dirty="0">
                <a:solidFill>
                  <a:srgbClr val="FFFF00"/>
                </a:solidFill>
              </a:rPr>
              <a:t>询所有不姓张、不姓李、也不姓王的学生的学号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zh-CN" altLang="zh-CN" sz="3200" dirty="0">
                <a:solidFill>
                  <a:srgbClr val="FFFF00"/>
                </a:solidFill>
              </a:rPr>
              <a:t>、姓</a:t>
            </a:r>
            <a:r>
              <a:rPr lang="zh-CN" altLang="zh-CN" sz="3200" dirty="0" smtClean="0">
                <a:solidFill>
                  <a:srgbClr val="FFFF00"/>
                </a:solidFill>
              </a:rPr>
              <a:t>名</a:t>
            </a:r>
            <a:r>
              <a:rPr lang="en-US" altLang="zh-CN" sz="3200" dirty="0" smtClean="0">
                <a:solidFill>
                  <a:srgbClr val="FFFF00"/>
                </a:solidFill>
              </a:rPr>
              <a:t>name</a:t>
            </a:r>
            <a:r>
              <a:rPr lang="zh-CN" altLang="en-US" sz="3200" dirty="0" smtClean="0">
                <a:solidFill>
                  <a:srgbClr val="FFFF00"/>
                </a:solidFill>
              </a:rPr>
              <a:t>并创建表</a:t>
            </a:r>
            <a:r>
              <a:rPr lang="en-US" altLang="zh-CN" sz="3200" dirty="0" smtClean="0">
                <a:solidFill>
                  <a:srgbClr val="FFFF00"/>
                </a:solidFill>
              </a:rPr>
              <a:t>test2_07</a:t>
            </a:r>
          </a:p>
          <a:p>
            <a:r>
              <a:rPr lang="zh-CN" altLang="en-US" sz="3200" dirty="0" smtClean="0">
                <a:solidFill>
                  <a:srgbClr val="FFFF00"/>
                </a:solidFill>
              </a:rPr>
              <a:t>如果创建错误了可以删除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r>
              <a:rPr lang="en-US" altLang="zh-CN" sz="3200" dirty="0" smtClean="0">
                <a:solidFill>
                  <a:srgbClr val="FFFF00"/>
                </a:solidFill>
              </a:rPr>
              <a:t>Drop </a:t>
            </a:r>
            <a:r>
              <a:rPr lang="en-US" altLang="zh-CN" sz="3200" dirty="0">
                <a:solidFill>
                  <a:srgbClr val="FFFF00"/>
                </a:solidFill>
              </a:rPr>
              <a:t>table </a:t>
            </a:r>
            <a:r>
              <a:rPr lang="en-US" altLang="zh-CN" sz="3200" dirty="0" smtClean="0">
                <a:solidFill>
                  <a:srgbClr val="FFFF00"/>
                </a:solidFill>
              </a:rPr>
              <a:t>test2_07;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lvl="0"/>
            <a:endParaRPr lang="en-US" altLang="zh-CN" sz="3200" dirty="0" smtClean="0"/>
          </a:p>
          <a:p>
            <a:pPr lvl="0"/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9898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=2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</a:t>
            </a:r>
            <a:r>
              <a:rPr lang="en-US" altLang="zh-CN" sz="3200" smtClean="0">
                <a:solidFill>
                  <a:srgbClr val="FFFF00"/>
                </a:solidFill>
              </a:rPr>
              <a:t>all_dbscore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=2 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=7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1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zh-CN" altLang="en-US" sz="3200" dirty="0" smtClean="0">
                <a:solidFill>
                  <a:srgbClr val="FFFF00"/>
                </a:solidFill>
              </a:rPr>
              <a:t>在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</a:rPr>
              <a:t>中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zh-CN" altLang="zh-CN" sz="3200" dirty="0" smtClean="0">
                <a:solidFill>
                  <a:srgbClr val="FFFF00"/>
                </a:solidFill>
              </a:rPr>
              <a:t>查</a:t>
            </a:r>
            <a:r>
              <a:rPr lang="zh-CN" altLang="zh-CN" sz="3200" dirty="0">
                <a:solidFill>
                  <a:srgbClr val="FFFF00"/>
                </a:solidFill>
              </a:rPr>
              <a:t>询所有不姓张、不姓李、也不姓王的学生的学号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zh-CN" altLang="zh-CN" sz="3200" dirty="0">
                <a:solidFill>
                  <a:srgbClr val="FFFF00"/>
                </a:solidFill>
              </a:rPr>
              <a:t>、姓</a:t>
            </a:r>
            <a:r>
              <a:rPr lang="zh-CN" altLang="zh-CN" sz="3200" dirty="0" smtClean="0">
                <a:solidFill>
                  <a:srgbClr val="FFFF00"/>
                </a:solidFill>
              </a:rPr>
              <a:t>名</a:t>
            </a:r>
            <a:r>
              <a:rPr lang="en-US" altLang="zh-CN" sz="3200" dirty="0" smtClean="0">
                <a:solidFill>
                  <a:srgbClr val="FFFF00"/>
                </a:solidFill>
              </a:rPr>
              <a:t>name</a:t>
            </a:r>
            <a:r>
              <a:rPr lang="zh-CN" altLang="en-US" sz="3200" dirty="0" smtClean="0">
                <a:solidFill>
                  <a:srgbClr val="FFFF00"/>
                </a:solidFill>
              </a:rPr>
              <a:t>并创建表</a:t>
            </a:r>
            <a:r>
              <a:rPr lang="en-US" altLang="zh-CN" sz="3200" dirty="0" smtClean="0">
                <a:solidFill>
                  <a:srgbClr val="FFFF00"/>
                </a:solidFill>
              </a:rPr>
              <a:t>test2_07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</a:rPr>
              <a:t>create table test2_07 as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</a:rPr>
              <a:t>	select </a:t>
            </a:r>
            <a:r>
              <a:rPr lang="en-US" altLang="zh-CN" sz="3200" dirty="0" err="1">
                <a:solidFill>
                  <a:srgbClr val="FFFF00"/>
                </a:solidFill>
              </a:rPr>
              <a:t>sid,name</a:t>
            </a:r>
            <a:r>
              <a:rPr lang="en-US" altLang="zh-CN" sz="3200" dirty="0">
                <a:solidFill>
                  <a:srgbClr val="FFFF00"/>
                </a:solidFill>
              </a:rPr>
              <a:t>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pub.student</a:t>
            </a:r>
            <a:r>
              <a:rPr lang="en-US" altLang="zh-CN" sz="3200" dirty="0">
                <a:solidFill>
                  <a:srgbClr val="FFFF00"/>
                </a:solidFill>
              </a:rPr>
              <a:t> t1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</a:rPr>
              <a:t>		where name not like '</a:t>
            </a:r>
            <a:r>
              <a:rPr lang="zh-CN" altLang="en-US" sz="3200" dirty="0">
                <a:solidFill>
                  <a:srgbClr val="FFFF00"/>
                </a:solidFill>
              </a:rPr>
              <a:t>李</a:t>
            </a:r>
            <a:r>
              <a:rPr lang="en-US" altLang="zh-CN" sz="3200" dirty="0">
                <a:solidFill>
                  <a:srgbClr val="FFFF00"/>
                </a:solidFill>
              </a:rPr>
              <a:t>%' 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       and </a:t>
            </a:r>
            <a:r>
              <a:rPr lang="en-US" altLang="zh-CN" sz="3200" dirty="0">
                <a:solidFill>
                  <a:srgbClr val="FFFF00"/>
                </a:solidFill>
              </a:rPr>
              <a:t>name not like '</a:t>
            </a:r>
            <a:r>
              <a:rPr lang="zh-CN" altLang="en-US" sz="3200" dirty="0">
                <a:solidFill>
                  <a:srgbClr val="FFFF00"/>
                </a:solidFill>
              </a:rPr>
              <a:t>张</a:t>
            </a:r>
            <a:r>
              <a:rPr lang="en-US" altLang="zh-CN" sz="3200" dirty="0">
                <a:solidFill>
                  <a:srgbClr val="FFFF00"/>
                </a:solidFill>
              </a:rPr>
              <a:t>%' 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       and </a:t>
            </a:r>
            <a:r>
              <a:rPr lang="en-US" altLang="zh-CN" sz="3200" dirty="0">
                <a:solidFill>
                  <a:srgbClr val="FFFF00"/>
                </a:solidFill>
              </a:rPr>
              <a:t>name not like '</a:t>
            </a:r>
            <a:r>
              <a:rPr lang="zh-CN" altLang="en-US" sz="3200" dirty="0">
                <a:solidFill>
                  <a:srgbClr val="FFFF00"/>
                </a:solidFill>
              </a:rPr>
              <a:t>王</a:t>
            </a:r>
            <a:r>
              <a:rPr lang="en-US" altLang="zh-CN" sz="3200" dirty="0">
                <a:solidFill>
                  <a:srgbClr val="FFFF00"/>
                </a:solidFill>
              </a:rPr>
              <a:t>%';</a:t>
            </a:r>
          </a:p>
          <a:p>
            <a:pPr lvl="0"/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84638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格式</a:t>
            </a:r>
            <a:r>
              <a:rPr lang="en-US" altLang="zh-CN" sz="3200">
                <a:solidFill>
                  <a:srgbClr val="FFFF00"/>
                </a:solidFill>
              </a:rPr>
              <a:t>:select</a:t>
            </a:r>
            <a:r>
              <a:rPr lang="zh-CN" altLang="en-US" sz="3200">
                <a:solidFill>
                  <a:srgbClr val="FFFF00"/>
                </a:solidFill>
              </a:rPr>
              <a:t>列名 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列名 </a:t>
            </a:r>
            <a:r>
              <a:rPr lang="en-US" altLang="zh-CN" sz="3200">
                <a:solidFill>
                  <a:srgbClr val="FFFF00"/>
                </a:solidFill>
              </a:rPr>
              <a:t>,…… </a:t>
            </a:r>
            <a:r>
              <a:rPr lang="zh-CN" altLang="en-US" sz="3200">
                <a:solidFill>
                  <a:srgbClr val="FFFF00"/>
                </a:solidFill>
              </a:rPr>
              <a:t>列名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from</a:t>
            </a:r>
            <a:r>
              <a:rPr lang="zh-CN" altLang="en-US" sz="3200">
                <a:solidFill>
                  <a:srgbClr val="FFFF00"/>
                </a:solidFill>
              </a:rPr>
              <a:t>表名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表别名</a:t>
            </a:r>
            <a:r>
              <a:rPr lang="en-US" altLang="zh-CN" sz="3200">
                <a:solidFill>
                  <a:srgbClr val="FFFF00"/>
                </a:solidFill>
              </a:rPr>
              <a:t>],</a:t>
            </a:r>
            <a:r>
              <a:rPr lang="zh-CN" altLang="en-US" sz="3200">
                <a:solidFill>
                  <a:srgbClr val="FFFF00"/>
                </a:solidFill>
              </a:rPr>
              <a:t>表名 </a:t>
            </a:r>
            <a:r>
              <a:rPr lang="en-US" altLang="zh-CN" sz="3200">
                <a:solidFill>
                  <a:srgbClr val="FFFF00"/>
                </a:solidFill>
              </a:rPr>
              <a:t>[</a:t>
            </a:r>
            <a:r>
              <a:rPr lang="zh-CN" altLang="en-US" sz="3200">
                <a:solidFill>
                  <a:srgbClr val="FFFF00"/>
                </a:solidFill>
              </a:rPr>
              <a:t>表别名</a:t>
            </a:r>
            <a:r>
              <a:rPr lang="en-US" altLang="zh-CN" sz="3200">
                <a:solidFill>
                  <a:srgbClr val="FFFF00"/>
                </a:solidFill>
              </a:rPr>
              <a:t>]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条件表达式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order by</a:t>
            </a:r>
            <a:r>
              <a:rPr lang="zh-CN" altLang="en-US" sz="3200">
                <a:solidFill>
                  <a:srgbClr val="FFFF00"/>
                </a:solidFill>
              </a:rPr>
              <a:t>列名、列名、</a:t>
            </a:r>
            <a:r>
              <a:rPr lang="en-US" altLang="zh-CN" sz="3200">
                <a:solidFill>
                  <a:srgbClr val="FFFF00"/>
                </a:solidFill>
              </a:rPr>
              <a:t>……</a:t>
            </a:r>
            <a:r>
              <a:rPr lang="zh-CN" altLang="en-US" sz="3200">
                <a:solidFill>
                  <a:srgbClr val="FFFF00"/>
                </a:solidFill>
              </a:rPr>
              <a:t>列名</a:t>
            </a:r>
            <a:r>
              <a:rPr lang="en-US" altLang="zh-CN" sz="320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sid,name,age 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from </a:t>
            </a:r>
            <a:r>
              <a:rPr lang="en-US" altLang="zh-CN" sz="3200" smtClean="0">
                <a:solidFill>
                  <a:srgbClr val="FFFF00"/>
                </a:solidFill>
              </a:rPr>
              <a:t>pub</a:t>
            </a:r>
            <a:r>
              <a:rPr lang="en-US" altLang="zh-CN" sz="3200">
                <a:solidFill>
                  <a:srgbClr val="FFFF00"/>
                </a:solidFill>
              </a:rPr>
              <a:t>.</a:t>
            </a:r>
            <a:r>
              <a:rPr lang="en-US" altLang="zh-CN" sz="3200" smtClean="0">
                <a:solidFill>
                  <a:srgbClr val="FFFF00"/>
                </a:solidFill>
              </a:rPr>
              <a:t>student </a:t>
            </a:r>
            <a:r>
              <a:rPr lang="en-US" altLang="zh-CN" sz="3200">
                <a:solidFill>
                  <a:srgbClr val="FFFF00"/>
                </a:solidFill>
              </a:rPr>
              <a:t>order by </a:t>
            </a:r>
            <a:r>
              <a:rPr lang="en-US" altLang="zh-CN" sz="3200" smtClean="0">
                <a:solidFill>
                  <a:srgbClr val="FFFF00"/>
                </a:solidFill>
              </a:rPr>
              <a:t>sid;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选出的记录按</a:t>
            </a:r>
            <a:r>
              <a:rPr lang="en-US" altLang="zh-CN" sz="3200">
                <a:solidFill>
                  <a:srgbClr val="FFFF00"/>
                </a:solidFill>
              </a:rPr>
              <a:t>sno</a:t>
            </a:r>
            <a:r>
              <a:rPr lang="zh-CN" altLang="en-US" sz="3200">
                <a:solidFill>
                  <a:srgbClr val="FFFF00"/>
                </a:solidFill>
              </a:rPr>
              <a:t>排序</a:t>
            </a:r>
            <a:r>
              <a:rPr lang="en-US" altLang="zh-CN" sz="3200">
                <a:solidFill>
                  <a:srgbClr val="FFFF00"/>
                </a:solidFill>
              </a:rPr>
              <a:t>(</a:t>
            </a:r>
            <a:r>
              <a:rPr lang="zh-CN" altLang="en-US" sz="3200">
                <a:solidFill>
                  <a:srgbClr val="FFFF00"/>
                </a:solidFill>
              </a:rPr>
              <a:t>升序</a:t>
            </a:r>
            <a:r>
              <a:rPr lang="en-US" altLang="zh-CN" sz="320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pub.student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order by </a:t>
            </a:r>
            <a:r>
              <a:rPr lang="en-US" altLang="zh-CN" sz="3200" smtClean="0">
                <a:solidFill>
                  <a:srgbClr val="FFFF00"/>
                </a:solidFill>
              </a:rPr>
              <a:t>dname,class </a:t>
            </a:r>
            <a:r>
              <a:rPr lang="en-US" altLang="zh-CN" sz="3200" smtClean="0">
                <a:solidFill>
                  <a:srgbClr val="FF0000"/>
                </a:solidFill>
              </a:rPr>
              <a:t>desc</a:t>
            </a:r>
            <a:r>
              <a:rPr lang="en-US" altLang="zh-CN" sz="3200" smtClean="0">
                <a:solidFill>
                  <a:srgbClr val="FFFF00"/>
                </a:solidFill>
              </a:rPr>
              <a:t>,sid;</a:t>
            </a:r>
          </a:p>
        </p:txBody>
      </p:sp>
    </p:spTree>
    <p:extLst>
      <p:ext uri="{BB962C8B-B14F-4D97-AF65-F5344CB8AC3E}">
        <p14:creationId xmlns:p14="http://schemas.microsoft.com/office/powerpoint/2010/main" xmlns="" val="22476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在</a:t>
            </a:r>
            <a:r>
              <a:rPr lang="en-US" altLang="zh-CN" sz="3200" dirty="0" err="1" smtClean="0">
                <a:solidFill>
                  <a:srgbClr val="FFFF00"/>
                </a:solidFill>
                <a:latin typeface="+mn-ea"/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中</a:t>
            </a:r>
            <a:endParaRPr lang="en-US" altLang="zh-CN" sz="3200" dirty="0" smtClean="0">
              <a:solidFill>
                <a:srgbClr val="FFFF00"/>
              </a:solidFill>
              <a:latin typeface="+mn-ea"/>
            </a:endParaRPr>
          </a:p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找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出年龄小于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20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岁且是“物理学院”的学生的学号、姓名、院系名称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,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按学号排</a:t>
            </a: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序。</a:t>
            </a:r>
            <a:endParaRPr lang="en-US" altLang="zh-CN" sz="3200" dirty="0" smtClean="0">
              <a:solidFill>
                <a:srgbClr val="FFFF00"/>
              </a:solidFill>
              <a:latin typeface="+mn-ea"/>
            </a:endParaRPr>
          </a:p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创建到表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test6_01</a:t>
            </a:r>
          </a:p>
          <a:p>
            <a:pPr lvl="0"/>
            <a:endParaRPr lang="en-US" altLang="zh-CN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培训</a:t>
            </a:r>
            <a:r>
              <a:rPr lang="zh-CN" altLang="en-US" dirty="0" smtClean="0">
                <a:solidFill>
                  <a:srgbClr val="FFFF00"/>
                </a:solidFill>
              </a:rPr>
              <a:t>内容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简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单查询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复杂查询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240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=6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all_dbscore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=6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=1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621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在</a:t>
            </a:r>
            <a:r>
              <a:rPr lang="en-US" altLang="zh-CN" sz="3200" dirty="0" err="1" smtClean="0">
                <a:solidFill>
                  <a:srgbClr val="FFFF00"/>
                </a:solidFill>
                <a:latin typeface="+mn-ea"/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中</a:t>
            </a:r>
            <a:endParaRPr lang="en-US" altLang="zh-CN" sz="3200" dirty="0" smtClean="0">
              <a:solidFill>
                <a:srgbClr val="FFFF00"/>
              </a:solidFill>
              <a:latin typeface="+mn-ea"/>
            </a:endParaRPr>
          </a:p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找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出年龄小于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20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岁且是“物理学院”的学生的学号、姓名、院系名称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,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按学号排</a:t>
            </a: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序。</a:t>
            </a:r>
            <a:endParaRPr lang="en-US" altLang="zh-CN" sz="3200" dirty="0" smtClean="0">
              <a:solidFill>
                <a:srgbClr val="FFFF00"/>
              </a:solidFill>
              <a:latin typeface="+mn-ea"/>
            </a:endParaRPr>
          </a:p>
          <a:p>
            <a:pPr lvl="0"/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创建到表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test6_01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create 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table test6_01 as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  <a:latin typeface="+mn-ea"/>
              </a:rPr>
              <a:t>sid,name,dname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 from </a:t>
            </a:r>
            <a:r>
              <a:rPr lang="en-US" altLang="zh-CN" sz="3200" dirty="0" err="1">
                <a:solidFill>
                  <a:srgbClr val="FFFF00"/>
                </a:solidFill>
                <a:latin typeface="+mn-ea"/>
              </a:rPr>
              <a:t>pub.student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   </a:t>
            </a:r>
          </a:p>
          <a:p>
            <a:pPr lvl="0"/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 where 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age&lt;20 and </a:t>
            </a:r>
            <a:r>
              <a:rPr lang="en-US" altLang="zh-CN" sz="3200" dirty="0" err="1">
                <a:solidFill>
                  <a:srgbClr val="FFFF00"/>
                </a:solidFill>
                <a:latin typeface="+mn-ea"/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  <a:latin typeface="+mn-ea"/>
              </a:rPr>
              <a:t>物理学</a:t>
            </a: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院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‘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  <a:latin typeface="+mn-ea"/>
              </a:rPr>
              <a:t>  order 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by </a:t>
            </a:r>
            <a:r>
              <a:rPr lang="en-US" altLang="zh-CN" sz="32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;</a:t>
            </a:r>
          </a:p>
          <a:p>
            <a:pPr lvl="0"/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95926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语句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小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Select ……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From ……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Where ……</a:t>
            </a:r>
          </a:p>
          <a:p>
            <a:pPr lvl="0"/>
            <a:r>
              <a:rPr lang="en-US" altLang="zh-CN" sz="3200" dirty="0" smtClean="0">
                <a:solidFill>
                  <a:srgbClr val="FFFF00"/>
                </a:solidFill>
              </a:rPr>
              <a:t>Order</a:t>
            </a:r>
          </a:p>
          <a:p>
            <a:pPr lvl="0"/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53461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伪列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物理地</a:t>
            </a:r>
            <a:r>
              <a:rPr lang="zh-CN" altLang="en-US" sz="3200" dirty="0" smtClean="0">
                <a:solidFill>
                  <a:srgbClr val="FFFF00"/>
                </a:solidFill>
              </a:rPr>
              <a:t>址：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Rowid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行</a:t>
            </a:r>
            <a:r>
              <a:rPr lang="zh-CN" altLang="en-US" sz="3200" dirty="0" smtClean="0">
                <a:solidFill>
                  <a:srgbClr val="FFFF00"/>
                </a:solidFill>
              </a:rPr>
              <a:t>号：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rownum</a:t>
            </a:r>
            <a:r>
              <a:rPr lang="zh-CN" altLang="en-US" sz="3200" dirty="0" smtClean="0">
                <a:solidFill>
                  <a:srgbClr val="FFFF00"/>
                </a:solidFill>
              </a:rPr>
              <a:t>：产生序号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当前</a:t>
            </a:r>
            <a:r>
              <a:rPr lang="zh-CN" altLang="en-US" sz="3200" dirty="0">
                <a:solidFill>
                  <a:srgbClr val="FFFF00"/>
                </a:solidFill>
              </a:rPr>
              <a:t>服务器</a:t>
            </a:r>
            <a:r>
              <a:rPr lang="zh-CN" altLang="en-US" sz="3200" dirty="0" smtClean="0">
                <a:solidFill>
                  <a:srgbClr val="FFFF00"/>
                </a:solidFill>
              </a:rPr>
              <a:t>时间：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sysdate</a:t>
            </a:r>
            <a:r>
              <a:rPr lang="zh-CN" altLang="en-US" sz="3200" dirty="0" smtClean="0">
                <a:solidFill>
                  <a:srgbClr val="FFFF00"/>
                </a:solidFill>
              </a:rPr>
              <a:t>，用在和当前时间进行运行的时候</a:t>
            </a:r>
            <a:endParaRPr lang="zh-CN" altLang="en-US" sz="3200" dirty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例如</a:t>
            </a:r>
            <a:r>
              <a:rPr lang="en-US" altLang="zh-CN" sz="3200" dirty="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rowid,rownum,sysdate,sid</a:t>
            </a:r>
            <a:r>
              <a:rPr lang="en-US" altLang="zh-CN" sz="3200" dirty="0" smtClean="0">
                <a:solidFill>
                  <a:srgbClr val="FFFF00"/>
                </a:solidFill>
              </a:rPr>
              <a:t>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en-US" altLang="zh-CN" sz="3200" dirty="0" smtClean="0">
                <a:solidFill>
                  <a:srgbClr val="FFFF00"/>
                </a:solidFill>
              </a:rPr>
              <a:t>;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66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伪列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行号：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rownum</a:t>
            </a:r>
            <a:r>
              <a:rPr lang="zh-CN" altLang="en-US" sz="3200" dirty="0" smtClean="0">
                <a:solidFill>
                  <a:srgbClr val="FFFF00"/>
                </a:solidFill>
              </a:rPr>
              <a:t>：在条件用法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zh-CN" altLang="en-US" sz="3200" dirty="0" smtClean="0">
                <a:solidFill>
                  <a:srgbClr val="FFFF00"/>
                </a:solidFill>
              </a:rPr>
              <a:t>*</a:t>
            </a:r>
            <a:r>
              <a:rPr lang="en-US" altLang="zh-CN" sz="3200" dirty="0" smtClean="0">
                <a:solidFill>
                  <a:srgbClr val="FFFF00"/>
                </a:solidFill>
              </a:rPr>
              <a:t>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en-US" altLang="zh-CN" sz="3200" dirty="0" smtClean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rownum</a:t>
            </a:r>
            <a:r>
              <a:rPr lang="en-US" altLang="zh-CN" sz="3200" dirty="0" smtClean="0">
                <a:solidFill>
                  <a:srgbClr val="FFFF00"/>
                </a:solidFill>
              </a:rPr>
              <a:t>&lt;=100;</a:t>
            </a:r>
          </a:p>
          <a:p>
            <a:pPr eaLnBrk="1" hangingPunct="1"/>
            <a:r>
              <a:rPr lang="en-US" altLang="zh-CN" sz="3200" dirty="0" err="1" smtClean="0">
                <a:solidFill>
                  <a:srgbClr val="FFFF00"/>
                </a:solidFill>
              </a:rPr>
              <a:t>Udpate</a:t>
            </a:r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en-US" altLang="zh-CN" sz="3200" dirty="0" smtClean="0">
                <a:solidFill>
                  <a:srgbClr val="FFFF00"/>
                </a:solidFill>
              </a:rPr>
              <a:t> set age =10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where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rownum</a:t>
            </a:r>
            <a:r>
              <a:rPr lang="en-US" altLang="zh-CN" sz="3200" dirty="0" smtClean="0">
                <a:solidFill>
                  <a:srgbClr val="FFFF00"/>
                </a:solidFill>
              </a:rPr>
              <a:t>&lt;=</a:t>
            </a:r>
            <a:r>
              <a:rPr lang="en-US" altLang="zh-CN" sz="3200" dirty="0" smtClean="0">
                <a:solidFill>
                  <a:srgbClr val="FFFF00"/>
                </a:solidFill>
              </a:rPr>
              <a:t>100 and age is null;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6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数</a:t>
            </a:r>
            <a:r>
              <a:rPr lang="zh-CN" altLang="en-US" sz="3200">
                <a:solidFill>
                  <a:srgbClr val="FFFF00"/>
                </a:solidFill>
              </a:rPr>
              <a:t>值函数</a:t>
            </a:r>
            <a:r>
              <a:rPr lang="en-US" altLang="zh-CN" sz="3200">
                <a:solidFill>
                  <a:srgbClr val="FFFF00"/>
                </a:solidFill>
              </a:rPr>
              <a:t>:</a:t>
            </a:r>
            <a:r>
              <a:rPr lang="zh-CN" altLang="en-US" sz="3200">
                <a:solidFill>
                  <a:srgbClr val="FFFF00"/>
                </a:solidFill>
              </a:rPr>
              <a:t>绝对值</a:t>
            </a:r>
            <a:r>
              <a:rPr lang="en-US" altLang="zh-CN" sz="3200">
                <a:solidFill>
                  <a:srgbClr val="FFFF00"/>
                </a:solidFill>
              </a:rPr>
              <a:t>abs(n)</a:t>
            </a:r>
            <a:r>
              <a:rPr lang="zh-CN" altLang="en-US" sz="3200">
                <a:solidFill>
                  <a:srgbClr val="FFFF00"/>
                </a:solidFill>
              </a:rPr>
              <a:t>、求余数</a:t>
            </a:r>
            <a:r>
              <a:rPr lang="en-US" altLang="zh-CN" sz="3200">
                <a:solidFill>
                  <a:srgbClr val="FFFF00"/>
                </a:solidFill>
              </a:rPr>
              <a:t>mod(m,n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  <a:r>
              <a:rPr lang="zh-CN" altLang="en-US" sz="3200" smtClean="0">
                <a:solidFill>
                  <a:srgbClr val="FFFF00"/>
                </a:solidFill>
              </a:rPr>
              <a:t>、</a:t>
            </a:r>
            <a:r>
              <a:rPr lang="zh-CN" altLang="en-US" sz="3200">
                <a:solidFill>
                  <a:srgbClr val="FFFF00"/>
                </a:solidFill>
              </a:rPr>
              <a:t>四舍五入</a:t>
            </a:r>
            <a:r>
              <a:rPr lang="en-US" altLang="zh-CN" sz="3200">
                <a:solidFill>
                  <a:srgbClr val="FFFF00"/>
                </a:solidFill>
              </a:rPr>
              <a:t>round(n,[m])</a:t>
            </a:r>
            <a:r>
              <a:rPr lang="zh-CN" altLang="en-US" sz="3200">
                <a:solidFill>
                  <a:srgbClr val="FFFF00"/>
                </a:solidFill>
              </a:rPr>
              <a:t>、截断函数</a:t>
            </a:r>
            <a:r>
              <a:rPr lang="en-US" altLang="zh-CN" sz="3200">
                <a:solidFill>
                  <a:srgbClr val="FFFF00"/>
                </a:solidFill>
              </a:rPr>
              <a:t>trunc(n,[m])</a:t>
            </a:r>
            <a:r>
              <a:rPr lang="zh-CN" altLang="en-US" sz="3200">
                <a:solidFill>
                  <a:srgbClr val="FFFF00"/>
                </a:solidFill>
              </a:rPr>
              <a:t>。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例如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course=15.345: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round(course,2</a:t>
            </a:r>
            <a:r>
              <a:rPr lang="en-US" altLang="zh-CN" sz="3200">
                <a:solidFill>
                  <a:srgbClr val="FFFF00"/>
                </a:solidFill>
              </a:rPr>
              <a:t>)=</a:t>
            </a:r>
            <a:r>
              <a:rPr lang="en-US" altLang="zh-CN" sz="3200" smtClean="0">
                <a:solidFill>
                  <a:srgbClr val="FFFF00"/>
                </a:solidFill>
              </a:rPr>
              <a:t>15.35,trunc(course,2)=15.34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Round(course,-1)=20,trunc(course,-1)=10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round(score,-1) from pub.student_course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09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字符</a:t>
            </a:r>
            <a:r>
              <a:rPr lang="zh-CN" altLang="en-US" sz="3200" dirty="0">
                <a:solidFill>
                  <a:srgbClr val="FFFF00"/>
                </a:solidFill>
              </a:rPr>
              <a:t>串</a:t>
            </a:r>
            <a:r>
              <a:rPr lang="zh-CN" altLang="en-US" sz="3200" dirty="0" smtClean="0">
                <a:solidFill>
                  <a:srgbClr val="FFFF00"/>
                </a:solidFill>
              </a:rPr>
              <a:t>函</a:t>
            </a:r>
            <a:r>
              <a:rPr lang="zh-CN" altLang="en-US" sz="3200" dirty="0">
                <a:solidFill>
                  <a:srgbClr val="FFFF00"/>
                </a:solidFill>
              </a:rPr>
              <a:t>数</a:t>
            </a:r>
            <a:r>
              <a:rPr lang="en-US" altLang="zh-CN" sz="3200" dirty="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字</a:t>
            </a:r>
            <a:r>
              <a:rPr lang="zh-CN" altLang="en-US" sz="3200" dirty="0">
                <a:solidFill>
                  <a:srgbClr val="FFFF00"/>
                </a:solidFill>
              </a:rPr>
              <a:t>符串</a:t>
            </a:r>
            <a:r>
              <a:rPr lang="zh-CN" altLang="en-US" sz="3200" dirty="0" smtClean="0">
                <a:solidFill>
                  <a:srgbClr val="FFFF00"/>
                </a:solidFill>
              </a:rPr>
              <a:t>求大</a:t>
            </a:r>
            <a:r>
              <a:rPr lang="en-US" altLang="zh-CN" sz="3200" dirty="0" smtClean="0">
                <a:solidFill>
                  <a:srgbClr val="FFFF00"/>
                </a:solidFill>
              </a:rPr>
              <a:t>/</a:t>
            </a:r>
            <a:r>
              <a:rPr lang="zh-CN" altLang="en-US" sz="3200" dirty="0" smtClean="0">
                <a:solidFill>
                  <a:srgbClr val="FFFF00"/>
                </a:solidFill>
              </a:rPr>
              <a:t>小写</a:t>
            </a:r>
            <a:r>
              <a:rPr lang="en-US" altLang="zh-CN" sz="3200" dirty="0" smtClean="0">
                <a:solidFill>
                  <a:srgbClr val="FFFF00"/>
                </a:solidFill>
              </a:rPr>
              <a:t>upper(char)</a:t>
            </a:r>
            <a:r>
              <a:rPr lang="zh-CN" altLang="en-US" sz="3200" dirty="0" smtClean="0">
                <a:solidFill>
                  <a:srgbClr val="FFFF00"/>
                </a:solidFill>
              </a:rPr>
              <a:t>、</a:t>
            </a:r>
            <a:r>
              <a:rPr lang="en-US" altLang="zh-CN" sz="3200" dirty="0" smtClean="0">
                <a:solidFill>
                  <a:srgbClr val="FFFF00"/>
                </a:solidFill>
              </a:rPr>
              <a:t>lower(char</a:t>
            </a:r>
            <a:r>
              <a:rPr lang="en-US" altLang="zh-CN" sz="3200" dirty="0">
                <a:solidFill>
                  <a:srgbClr val="FFFF00"/>
                </a:solidFill>
              </a:rPr>
              <a:t>)</a:t>
            </a:r>
            <a:r>
              <a:rPr lang="zh-CN" altLang="en-US" sz="3200" dirty="0" smtClean="0">
                <a:solidFill>
                  <a:srgbClr val="FFFF00"/>
                </a:solidFill>
              </a:rPr>
              <a:t>、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删</a:t>
            </a:r>
            <a:r>
              <a:rPr lang="zh-CN" altLang="en-US" sz="3200" dirty="0">
                <a:solidFill>
                  <a:srgbClr val="FFFF00"/>
                </a:solidFill>
              </a:rPr>
              <a:t>除左边空格</a:t>
            </a:r>
            <a:r>
              <a:rPr lang="en-US" altLang="zh-CN" sz="3200" dirty="0" err="1">
                <a:solidFill>
                  <a:srgbClr val="FFFF00"/>
                </a:solidFill>
              </a:rPr>
              <a:t>ltrim</a:t>
            </a:r>
            <a:r>
              <a:rPr lang="en-US" altLang="zh-CN" sz="3200" dirty="0">
                <a:solidFill>
                  <a:srgbClr val="FFFF00"/>
                </a:solidFill>
              </a:rPr>
              <a:t>(char[,</a:t>
            </a:r>
            <a:r>
              <a:rPr lang="zh-CN" altLang="en-US" sz="3200" dirty="0">
                <a:solidFill>
                  <a:srgbClr val="FFFF00"/>
                </a:solidFill>
              </a:rPr>
              <a:t>字符</a:t>
            </a:r>
            <a:r>
              <a:rPr lang="en-US" altLang="zh-CN" sz="3200" dirty="0">
                <a:solidFill>
                  <a:srgbClr val="FFFF00"/>
                </a:solidFill>
              </a:rPr>
              <a:t>])</a:t>
            </a:r>
            <a:r>
              <a:rPr lang="zh-CN" altLang="en-US" sz="3200" dirty="0">
                <a:solidFill>
                  <a:srgbClr val="FFFF00"/>
                </a:solidFill>
              </a:rPr>
              <a:t>、删除右边空格</a:t>
            </a:r>
            <a:r>
              <a:rPr lang="en-US" altLang="zh-CN" sz="3200" dirty="0" err="1">
                <a:solidFill>
                  <a:srgbClr val="FFFF00"/>
                </a:solidFill>
              </a:rPr>
              <a:t>rtrim</a:t>
            </a:r>
            <a:r>
              <a:rPr lang="en-US" altLang="zh-CN" sz="3200" dirty="0">
                <a:solidFill>
                  <a:srgbClr val="FFFF00"/>
                </a:solidFill>
              </a:rPr>
              <a:t>(char[,</a:t>
            </a:r>
            <a:r>
              <a:rPr lang="zh-CN" altLang="en-US" sz="3200" dirty="0">
                <a:solidFill>
                  <a:srgbClr val="FFFF00"/>
                </a:solidFill>
              </a:rPr>
              <a:t>字符</a:t>
            </a:r>
            <a:r>
              <a:rPr lang="en-US" altLang="zh-CN" sz="3200" dirty="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en-US" altLang="zh-CN" sz="3200" dirty="0" err="1" smtClean="0">
                <a:solidFill>
                  <a:srgbClr val="FFFF00"/>
                </a:solidFill>
              </a:rPr>
              <a:t>substr</a:t>
            </a:r>
            <a:r>
              <a:rPr lang="en-US" altLang="zh-CN" sz="3200" dirty="0" smtClean="0">
                <a:solidFill>
                  <a:srgbClr val="FFFF00"/>
                </a:solidFill>
              </a:rPr>
              <a:t>(‘12345678’,3,2)=‘34’</a:t>
            </a:r>
          </a:p>
          <a:p>
            <a:pPr eaLnBrk="1" hangingPunct="1"/>
            <a:r>
              <a:rPr lang="en-US" altLang="zh-CN" sz="3200" dirty="0" err="1">
                <a:solidFill>
                  <a:srgbClr val="FFFF00"/>
                </a:solidFill>
              </a:rPr>
              <a:t>substr</a:t>
            </a:r>
            <a:r>
              <a:rPr lang="en-US" altLang="zh-CN" sz="3200" dirty="0">
                <a:solidFill>
                  <a:srgbClr val="FFFF00"/>
                </a:solidFill>
              </a:rPr>
              <a:t>(‘12345678</a:t>
            </a:r>
            <a:r>
              <a:rPr lang="en-US" altLang="zh-CN" sz="3200" dirty="0" smtClean="0">
                <a:solidFill>
                  <a:srgbClr val="FFFF00"/>
                </a:solidFill>
              </a:rPr>
              <a:t>’,</a:t>
            </a:r>
            <a:r>
              <a:rPr lang="en-US" altLang="zh-CN" sz="3200" dirty="0">
                <a:solidFill>
                  <a:srgbClr val="FFFF00"/>
                </a:solidFill>
              </a:rPr>
              <a:t>6</a:t>
            </a:r>
            <a:r>
              <a:rPr lang="en-US" altLang="zh-CN" sz="3200" dirty="0" smtClean="0">
                <a:solidFill>
                  <a:srgbClr val="FFFF00"/>
                </a:solidFill>
              </a:rPr>
              <a:t>)=‘678’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replace(‘1a2a3a4a’,’a’,’0’)=‘10203040</a:t>
            </a:r>
            <a:r>
              <a:rPr lang="en-US" altLang="zh-CN" sz="3200" dirty="0" smtClean="0">
                <a:solidFill>
                  <a:srgbClr val="FFFF00"/>
                </a:solidFill>
              </a:rPr>
              <a:t>’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replace</a:t>
            </a:r>
            <a:r>
              <a:rPr lang="en-US" altLang="zh-CN" sz="3200" dirty="0" smtClean="0">
                <a:solidFill>
                  <a:srgbClr val="FFFF00"/>
                </a:solidFill>
              </a:rPr>
              <a:t>(‘1a2a3a4a</a:t>
            </a:r>
            <a:r>
              <a:rPr lang="en-US" altLang="zh-CN" sz="3200" dirty="0" smtClean="0">
                <a:solidFill>
                  <a:srgbClr val="FFFF00"/>
                </a:solidFill>
              </a:rPr>
              <a:t>’, ’   ‘  ,’’)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 err="1" smtClean="0">
                <a:solidFill>
                  <a:srgbClr val="FFFF00"/>
                </a:solidFill>
              </a:rPr>
              <a:t>Instr</a:t>
            </a:r>
            <a:r>
              <a:rPr lang="en-US" altLang="zh-CN" sz="3200" dirty="0" smtClean="0">
                <a:solidFill>
                  <a:srgbClr val="FFFF00"/>
                </a:solidFill>
              </a:rPr>
              <a:t>(‘1234567’,’34’)=3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Length(‘12345’)=5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256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日</a:t>
            </a:r>
            <a:r>
              <a:rPr lang="zh-CN" altLang="en-US" sz="3200" dirty="0">
                <a:solidFill>
                  <a:srgbClr val="FFFF00"/>
                </a:solidFill>
              </a:rPr>
              <a:t>期函数</a:t>
            </a:r>
            <a:r>
              <a:rPr lang="en-US" altLang="zh-CN" sz="3200" dirty="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日</a:t>
            </a:r>
            <a:r>
              <a:rPr lang="zh-CN" altLang="en-US" sz="3200" dirty="0">
                <a:solidFill>
                  <a:srgbClr val="FFFF00"/>
                </a:solidFill>
              </a:rPr>
              <a:t>期增加月份</a:t>
            </a:r>
            <a:r>
              <a:rPr lang="en-US" altLang="zh-CN" sz="3200" dirty="0" err="1">
                <a:solidFill>
                  <a:srgbClr val="FFFF00"/>
                </a:solidFill>
              </a:rPr>
              <a:t>add_months</a:t>
            </a:r>
            <a:r>
              <a:rPr lang="en-US" altLang="zh-CN" sz="3200" dirty="0">
                <a:solidFill>
                  <a:srgbClr val="FFFF00"/>
                </a:solidFill>
              </a:rPr>
              <a:t>(</a:t>
            </a:r>
            <a:r>
              <a:rPr lang="en-US" altLang="zh-CN" sz="3200" dirty="0" err="1">
                <a:solidFill>
                  <a:srgbClr val="FFFF00"/>
                </a:solidFill>
              </a:rPr>
              <a:t>date,n</a:t>
            </a:r>
            <a:r>
              <a:rPr lang="en-US" altLang="zh-CN" sz="3200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求</a:t>
            </a:r>
            <a:r>
              <a:rPr lang="zh-CN" altLang="en-US" sz="3200" dirty="0">
                <a:solidFill>
                  <a:srgbClr val="FFFF00"/>
                </a:solidFill>
              </a:rPr>
              <a:t>日期当月最后一天</a:t>
            </a:r>
            <a:r>
              <a:rPr lang="en-US" altLang="zh-CN" sz="3200" dirty="0" err="1">
                <a:solidFill>
                  <a:srgbClr val="FFFF00"/>
                </a:solidFill>
              </a:rPr>
              <a:t>last_day</a:t>
            </a:r>
            <a:r>
              <a:rPr lang="en-US" altLang="zh-CN" sz="3200" dirty="0">
                <a:solidFill>
                  <a:srgbClr val="FFFF00"/>
                </a:solidFill>
              </a:rPr>
              <a:t>(date</a:t>
            </a:r>
            <a:r>
              <a:rPr lang="en-US" altLang="zh-CN" sz="3200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两</a:t>
            </a:r>
            <a:r>
              <a:rPr lang="zh-CN" altLang="en-US" sz="3200" dirty="0">
                <a:solidFill>
                  <a:srgbClr val="FFFF00"/>
                </a:solidFill>
              </a:rPr>
              <a:t>个日期相差月份</a:t>
            </a:r>
            <a:r>
              <a:rPr lang="en-US" altLang="zh-CN" sz="3200" dirty="0" err="1">
                <a:solidFill>
                  <a:srgbClr val="FFFF00"/>
                </a:solidFill>
              </a:rPr>
              <a:t>months_between</a:t>
            </a:r>
            <a:r>
              <a:rPr lang="en-US" altLang="zh-CN" sz="3200" dirty="0">
                <a:solidFill>
                  <a:srgbClr val="FFFF00"/>
                </a:solidFill>
              </a:rPr>
              <a:t>(date1,date2</a:t>
            </a:r>
            <a:r>
              <a:rPr lang="en-US" altLang="zh-CN" sz="3200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日</a:t>
            </a:r>
            <a:r>
              <a:rPr lang="zh-CN" altLang="en-US" sz="3200" dirty="0">
                <a:solidFill>
                  <a:srgbClr val="FFFF00"/>
                </a:solidFill>
              </a:rPr>
              <a:t>期四舍五入</a:t>
            </a:r>
            <a:r>
              <a:rPr lang="en-US" altLang="zh-CN" sz="3200" dirty="0">
                <a:solidFill>
                  <a:srgbClr val="FFFF00"/>
                </a:solidFill>
              </a:rPr>
              <a:t>round(date, [</a:t>
            </a:r>
            <a:r>
              <a:rPr lang="en-US" altLang="zh-CN" sz="3200" dirty="0" err="1">
                <a:solidFill>
                  <a:srgbClr val="FFFF00"/>
                </a:solidFill>
              </a:rPr>
              <a:t>fmt</a:t>
            </a:r>
            <a:r>
              <a:rPr lang="en-US" altLang="zh-CN" sz="3200" dirty="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日</a:t>
            </a:r>
            <a:r>
              <a:rPr lang="zh-CN" altLang="en-US" sz="3200" dirty="0">
                <a:solidFill>
                  <a:srgbClr val="FFFF00"/>
                </a:solidFill>
              </a:rPr>
              <a:t>期截断</a:t>
            </a:r>
            <a:r>
              <a:rPr lang="en-US" altLang="zh-CN" sz="3200" dirty="0" err="1">
                <a:solidFill>
                  <a:srgbClr val="FFFF00"/>
                </a:solidFill>
              </a:rPr>
              <a:t>trunc</a:t>
            </a:r>
            <a:r>
              <a:rPr lang="en-US" altLang="zh-CN" sz="3200" dirty="0">
                <a:solidFill>
                  <a:srgbClr val="FFFF00"/>
                </a:solidFill>
              </a:rPr>
              <a:t>(date,[</a:t>
            </a:r>
            <a:r>
              <a:rPr lang="en-US" altLang="zh-CN" sz="3200" dirty="0" err="1">
                <a:solidFill>
                  <a:srgbClr val="FFFF00"/>
                </a:solidFill>
              </a:rPr>
              <a:t>fmt</a:t>
            </a:r>
            <a:r>
              <a:rPr lang="en-US" altLang="zh-CN" sz="3200" dirty="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Trunc</a:t>
            </a:r>
            <a:r>
              <a:rPr lang="en-US" altLang="zh-CN" sz="3200" dirty="0" smtClean="0">
                <a:solidFill>
                  <a:srgbClr val="FFFF00"/>
                </a:solidFill>
              </a:rPr>
              <a:t>(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sysdate,’mm</a:t>
            </a:r>
            <a:r>
              <a:rPr lang="en-US" altLang="zh-CN" sz="3200" dirty="0" smtClean="0">
                <a:solidFill>
                  <a:srgbClr val="FFFF00"/>
                </a:solidFill>
              </a:rPr>
              <a:t>’) from dual;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</a:rPr>
              <a:t>Trunc</a:t>
            </a:r>
            <a:r>
              <a:rPr lang="en-US" altLang="zh-CN" sz="3200" dirty="0">
                <a:solidFill>
                  <a:srgbClr val="FFFF00"/>
                </a:solidFill>
              </a:rPr>
              <a:t>(</a:t>
            </a:r>
            <a:r>
              <a:rPr lang="en-US" altLang="zh-CN" sz="3200" dirty="0" err="1">
                <a:solidFill>
                  <a:srgbClr val="FFFF00"/>
                </a:solidFill>
              </a:rPr>
              <a:t>sysdate,’dd</a:t>
            </a:r>
            <a:r>
              <a:rPr lang="en-US" altLang="zh-CN" sz="3200" dirty="0">
                <a:solidFill>
                  <a:srgbClr val="FFFF00"/>
                </a:solidFill>
              </a:rPr>
              <a:t>’) from dual;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</a:rPr>
              <a:t>Trunc</a:t>
            </a:r>
            <a:r>
              <a:rPr lang="en-US" altLang="zh-CN" sz="3200" dirty="0">
                <a:solidFill>
                  <a:srgbClr val="FFFF00"/>
                </a:solidFill>
              </a:rPr>
              <a:t>(</a:t>
            </a:r>
            <a:r>
              <a:rPr lang="en-US" altLang="zh-CN" sz="3200" dirty="0" err="1">
                <a:solidFill>
                  <a:srgbClr val="FFFF00"/>
                </a:solidFill>
              </a:rPr>
              <a:t>sysdate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,’hh</a:t>
            </a:r>
            <a:r>
              <a:rPr lang="en-US" altLang="zh-CN" sz="3200" dirty="0" smtClean="0">
                <a:solidFill>
                  <a:srgbClr val="FFFF00"/>
                </a:solidFill>
              </a:rPr>
              <a:t>’) </a:t>
            </a:r>
            <a:r>
              <a:rPr lang="en-US" altLang="zh-CN" sz="3200" dirty="0">
                <a:solidFill>
                  <a:srgbClr val="FFFF00"/>
                </a:solidFill>
              </a:rPr>
              <a:t>from dual;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判</a:t>
            </a:r>
            <a:r>
              <a:rPr lang="zh-CN" altLang="en-US" sz="3200">
                <a:solidFill>
                  <a:srgbClr val="FFFF00"/>
                </a:solidFill>
              </a:rPr>
              <a:t>断是否为空函数</a:t>
            </a:r>
            <a:r>
              <a:rPr lang="en-US" altLang="zh-CN" sz="3200">
                <a:solidFill>
                  <a:srgbClr val="FFFF00"/>
                </a:solidFill>
              </a:rPr>
              <a:t>nvl(</a:t>
            </a:r>
            <a:r>
              <a:rPr lang="zh-CN" altLang="en-US" sz="3200">
                <a:solidFill>
                  <a:srgbClr val="FFFF00"/>
                </a:solidFill>
              </a:rPr>
              <a:t>表达式</a:t>
            </a:r>
            <a:r>
              <a:rPr lang="en-US" altLang="zh-CN" sz="3200">
                <a:solidFill>
                  <a:srgbClr val="FFFF00"/>
                </a:solidFill>
              </a:rPr>
              <a:t>1,</a:t>
            </a:r>
            <a:r>
              <a:rPr lang="zh-CN" altLang="en-US" sz="3200">
                <a:solidFill>
                  <a:srgbClr val="FFFF00"/>
                </a:solidFill>
              </a:rPr>
              <a:t>表达式</a:t>
            </a:r>
            <a:r>
              <a:rPr lang="en-US" altLang="zh-CN" sz="3200">
                <a:solidFill>
                  <a:srgbClr val="FFFF00"/>
                </a:solidFill>
              </a:rPr>
              <a:t>2</a:t>
            </a:r>
            <a:r>
              <a:rPr lang="en-US" altLang="zh-CN" sz="3200" smtClean="0">
                <a:solidFill>
                  <a:srgbClr val="FFFF00"/>
                </a:solidFill>
              </a:rPr>
              <a:t>):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当</a:t>
            </a:r>
            <a:r>
              <a:rPr lang="zh-CN" altLang="en-US" sz="3200">
                <a:solidFill>
                  <a:srgbClr val="FFFF00"/>
                </a:solidFill>
              </a:rPr>
              <a:t>表达式</a:t>
            </a:r>
            <a:r>
              <a:rPr lang="en-US" altLang="zh-CN" sz="3200">
                <a:solidFill>
                  <a:srgbClr val="FFFF00"/>
                </a:solidFill>
              </a:rPr>
              <a:t>1</a:t>
            </a:r>
            <a:r>
              <a:rPr lang="zh-CN" altLang="en-US" sz="3200">
                <a:solidFill>
                  <a:srgbClr val="FFFF00"/>
                </a:solidFill>
              </a:rPr>
              <a:t>为空时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返回表达式</a:t>
            </a:r>
            <a:r>
              <a:rPr lang="en-US" altLang="zh-CN" sz="3200">
                <a:solidFill>
                  <a:srgbClr val="FFFF00"/>
                </a:solidFill>
              </a:rPr>
              <a:t>2,</a:t>
            </a:r>
            <a:r>
              <a:rPr lang="zh-CN" altLang="en-US" sz="3200">
                <a:solidFill>
                  <a:srgbClr val="FFFF00"/>
                </a:solidFill>
              </a:rPr>
              <a:t>否则返回表达式</a:t>
            </a:r>
            <a:r>
              <a:rPr lang="en-US" altLang="zh-CN" sz="3200">
                <a:solidFill>
                  <a:srgbClr val="FFFF00"/>
                </a:solidFill>
              </a:rPr>
              <a:t>1</a:t>
            </a:r>
            <a:r>
              <a:rPr lang="zh-CN" altLang="en-US" sz="3200">
                <a:solidFill>
                  <a:srgbClr val="FFFF00"/>
                </a:solidFill>
              </a:rPr>
              <a:t>。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例如</a:t>
            </a:r>
            <a:r>
              <a:rPr lang="en-US" altLang="zh-CN" sz="3200">
                <a:solidFill>
                  <a:srgbClr val="FFFF00"/>
                </a:solidFill>
              </a:rPr>
              <a:t>:</a:t>
            </a:r>
            <a:r>
              <a:rPr lang="zh-CN" altLang="en-US" sz="3200">
                <a:solidFill>
                  <a:srgbClr val="FFFF00"/>
                </a:solidFill>
              </a:rPr>
              <a:t>如果</a:t>
            </a:r>
            <a:r>
              <a:rPr lang="en-US" altLang="zh-CN" sz="3200">
                <a:solidFill>
                  <a:srgbClr val="FFFF00"/>
                </a:solidFill>
              </a:rPr>
              <a:t>course=null</a:t>
            </a:r>
            <a:r>
              <a:rPr lang="zh-CN" altLang="en-US" sz="3200">
                <a:solidFill>
                  <a:srgbClr val="FFFF00"/>
                </a:solidFill>
              </a:rPr>
              <a:t>则</a:t>
            </a:r>
            <a:r>
              <a:rPr lang="en-US" altLang="zh-CN" sz="3200" smtClean="0">
                <a:solidFill>
                  <a:srgbClr val="FFFF00"/>
                </a:solidFill>
              </a:rPr>
              <a:t>nvl(course,999)=999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如果</a:t>
            </a:r>
            <a:r>
              <a:rPr lang="en-US" altLang="zh-CN" sz="3200">
                <a:solidFill>
                  <a:srgbClr val="FFFF00"/>
                </a:solidFill>
              </a:rPr>
              <a:t>course=10</a:t>
            </a:r>
            <a:r>
              <a:rPr lang="zh-CN" altLang="en-US" sz="3200">
                <a:solidFill>
                  <a:srgbClr val="FFFF00"/>
                </a:solidFill>
              </a:rPr>
              <a:t>则</a:t>
            </a:r>
            <a:r>
              <a:rPr lang="en-US" altLang="zh-CN" sz="3200">
                <a:solidFill>
                  <a:srgbClr val="FFFF00"/>
                </a:solidFill>
              </a:rPr>
              <a:t>nvl(course,0)=</a:t>
            </a:r>
            <a:r>
              <a:rPr lang="en-US" altLang="zh-CN" sz="3200" smtClean="0">
                <a:solidFill>
                  <a:srgbClr val="FFFF00"/>
                </a:solidFill>
              </a:rPr>
              <a:t>10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sid,nvl(age,0)</a:t>
            </a:r>
            <a:r>
              <a:rPr lang="zh-CN" altLang="en-US" sz="3200" smtClean="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from  test1_student;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9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转</a:t>
            </a:r>
            <a:r>
              <a:rPr lang="zh-CN" altLang="en-US" sz="3200">
                <a:solidFill>
                  <a:srgbClr val="FFFF00"/>
                </a:solidFill>
              </a:rPr>
              <a:t>化函数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日</a:t>
            </a:r>
            <a:r>
              <a:rPr lang="zh-CN" altLang="en-US" sz="3200">
                <a:solidFill>
                  <a:srgbClr val="FFFF00"/>
                </a:solidFill>
              </a:rPr>
              <a:t>期转化字符</a:t>
            </a:r>
            <a:r>
              <a:rPr lang="en-US" altLang="zh-CN" sz="3200">
                <a:solidFill>
                  <a:srgbClr val="FFFF00"/>
                </a:solidFill>
              </a:rPr>
              <a:t>to_char(date,[fmt</a:t>
            </a:r>
            <a:r>
              <a:rPr lang="en-US" altLang="zh-CN" sz="320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数</a:t>
            </a:r>
            <a:r>
              <a:rPr lang="zh-CN" altLang="en-US" sz="3200">
                <a:solidFill>
                  <a:srgbClr val="FFFF00"/>
                </a:solidFill>
              </a:rPr>
              <a:t>值转化字符</a:t>
            </a:r>
            <a:r>
              <a:rPr lang="en-US" altLang="zh-CN" sz="3200">
                <a:solidFill>
                  <a:srgbClr val="FFFF00"/>
                </a:solidFill>
              </a:rPr>
              <a:t>to_char(n,[fmt</a:t>
            </a:r>
            <a:r>
              <a:rPr lang="en-US" altLang="zh-CN" sz="320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字</a:t>
            </a:r>
            <a:r>
              <a:rPr lang="zh-CN" altLang="en-US" sz="3200">
                <a:solidFill>
                  <a:srgbClr val="FFFF00"/>
                </a:solidFill>
              </a:rPr>
              <a:t>符转化日期</a:t>
            </a:r>
            <a:r>
              <a:rPr lang="en-US" altLang="zh-CN" sz="3200">
                <a:solidFill>
                  <a:srgbClr val="FFFF00"/>
                </a:solidFill>
              </a:rPr>
              <a:t>to_date(char,[fmt</a:t>
            </a:r>
            <a:r>
              <a:rPr lang="en-US" altLang="zh-CN" sz="3200" smtClean="0">
                <a:solidFill>
                  <a:srgbClr val="FFFF00"/>
                </a:solidFill>
              </a:rPr>
              <a:t>])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字</a:t>
            </a:r>
            <a:r>
              <a:rPr lang="zh-CN" altLang="en-US" sz="3200">
                <a:solidFill>
                  <a:srgbClr val="FFFF00"/>
                </a:solidFill>
              </a:rPr>
              <a:t>符转化数值</a:t>
            </a:r>
            <a:r>
              <a:rPr lang="en-US" altLang="zh-CN" sz="3200">
                <a:solidFill>
                  <a:srgbClr val="FFFF00"/>
                </a:solidFill>
              </a:rPr>
              <a:t>to_number(char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  <a:endParaRPr lang="zh-CN" altLang="en-US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fmt=</a:t>
            </a:r>
            <a:r>
              <a:rPr lang="en-US" altLang="zh-CN" sz="3200" smtClean="0">
                <a:solidFill>
                  <a:srgbClr val="FFFF00"/>
                </a:solidFill>
              </a:rPr>
              <a:t>’yyyymmddhh24</a:t>
            </a:r>
            <a:r>
              <a:rPr lang="en-US" altLang="zh-CN" sz="3200" smtClean="0">
                <a:solidFill>
                  <a:srgbClr val="FF0000"/>
                </a:solidFill>
              </a:rPr>
              <a:t>mi</a:t>
            </a:r>
            <a:r>
              <a:rPr lang="en-US" altLang="zh-CN" sz="3200" smtClean="0">
                <a:solidFill>
                  <a:srgbClr val="FFFF00"/>
                </a:solidFill>
              </a:rPr>
              <a:t>ss</a:t>
            </a:r>
            <a:r>
              <a:rPr lang="en-US" altLang="zh-CN" sz="3200">
                <a:solidFill>
                  <a:srgbClr val="FFFF00"/>
                </a:solidFill>
              </a:rPr>
              <a:t>’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7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算数：加</a:t>
            </a:r>
            <a:r>
              <a:rPr lang="en-US" altLang="zh-CN" sz="3200" smtClean="0">
                <a:solidFill>
                  <a:srgbClr val="FFFF00"/>
                </a:solidFill>
              </a:rPr>
              <a:t>+ </a:t>
            </a:r>
            <a:r>
              <a:rPr lang="zh-CN" altLang="en-US" sz="3200" smtClean="0">
                <a:solidFill>
                  <a:srgbClr val="FFFF00"/>
                </a:solidFill>
              </a:rPr>
              <a:t>减</a:t>
            </a:r>
            <a:r>
              <a:rPr lang="en-US" altLang="zh-CN" sz="3200" smtClean="0">
                <a:solidFill>
                  <a:srgbClr val="FFFF00"/>
                </a:solidFill>
              </a:rPr>
              <a:t>- </a:t>
            </a:r>
            <a:r>
              <a:rPr lang="zh-CN" altLang="en-US" sz="3200" smtClean="0">
                <a:solidFill>
                  <a:srgbClr val="FFFF00"/>
                </a:solidFill>
              </a:rPr>
              <a:t>乘* 除</a:t>
            </a:r>
            <a:r>
              <a:rPr lang="en-US" altLang="zh-CN" sz="3200" smtClean="0">
                <a:solidFill>
                  <a:srgbClr val="FFFF00"/>
                </a:solidFill>
              </a:rPr>
              <a:t>/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比</a:t>
            </a:r>
            <a:r>
              <a:rPr lang="zh-CN" altLang="en-US" sz="3200" smtClean="0">
                <a:solidFill>
                  <a:srgbClr val="FFFF00"/>
                </a:solidFill>
              </a:rPr>
              <a:t>较运算：相等</a:t>
            </a:r>
            <a:r>
              <a:rPr lang="en-US" altLang="zh-CN" sz="3200" smtClean="0">
                <a:solidFill>
                  <a:srgbClr val="FFFF00"/>
                </a:solidFill>
              </a:rPr>
              <a:t>=</a:t>
            </a:r>
            <a:r>
              <a:rPr lang="zh-CN" altLang="en-US" sz="3200" smtClean="0">
                <a:solidFill>
                  <a:srgbClr val="FFFF00"/>
                </a:solidFill>
              </a:rPr>
              <a:t>、不等</a:t>
            </a:r>
            <a:r>
              <a:rPr lang="en-US" altLang="zh-CN" sz="3200" smtClean="0">
                <a:solidFill>
                  <a:srgbClr val="FFFF00"/>
                </a:solidFill>
              </a:rPr>
              <a:t>&lt;&gt;</a:t>
            </a:r>
            <a:r>
              <a:rPr lang="zh-CN" altLang="en-US" sz="3200" smtClean="0">
                <a:solidFill>
                  <a:srgbClr val="FFFF00"/>
                </a:solidFill>
              </a:rPr>
              <a:t>、大于等于</a:t>
            </a:r>
            <a:r>
              <a:rPr lang="en-US" altLang="zh-CN" sz="3200" smtClean="0">
                <a:solidFill>
                  <a:srgbClr val="FFFF00"/>
                </a:solidFill>
              </a:rPr>
              <a:t>&gt;=</a:t>
            </a:r>
            <a:r>
              <a:rPr lang="zh-CN" altLang="en-US" sz="3200" smtClean="0">
                <a:solidFill>
                  <a:srgbClr val="FFFF00"/>
                </a:solidFill>
              </a:rPr>
              <a:t>、小于等于</a:t>
            </a:r>
            <a:r>
              <a:rPr lang="en-US" altLang="zh-CN" sz="3200" smtClean="0">
                <a:solidFill>
                  <a:srgbClr val="FFFF00"/>
                </a:solidFill>
              </a:rPr>
              <a:t>&lt;=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逻辑运费：</a:t>
            </a:r>
            <a:r>
              <a:rPr lang="en-US" altLang="zh-CN" sz="3200" smtClean="0">
                <a:solidFill>
                  <a:srgbClr val="FFFF00"/>
                </a:solidFill>
              </a:rPr>
              <a:t>and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or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 smtClean="0">
                <a:solidFill>
                  <a:srgbClr val="FFFF00"/>
                </a:solidFill>
              </a:rPr>
              <a:t>not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Like</a:t>
            </a:r>
            <a:r>
              <a:rPr lang="zh-CN" altLang="en-US" sz="3200" smtClean="0">
                <a:solidFill>
                  <a:srgbClr val="FFFF00"/>
                </a:solidFill>
              </a:rPr>
              <a:t>运算：</a:t>
            </a:r>
            <a:r>
              <a:rPr lang="en-US" altLang="zh-CN" sz="3200" smtClean="0">
                <a:solidFill>
                  <a:srgbClr val="FFFF00"/>
                </a:solidFill>
              </a:rPr>
              <a:t>name like ‘</a:t>
            </a:r>
            <a:r>
              <a:rPr lang="zh-CN" altLang="en-US" sz="3200" smtClean="0">
                <a:solidFill>
                  <a:srgbClr val="FFFF00"/>
                </a:solidFill>
              </a:rPr>
              <a:t>张</a:t>
            </a:r>
            <a:r>
              <a:rPr lang="en-US" altLang="zh-CN" sz="3200" smtClean="0">
                <a:solidFill>
                  <a:srgbClr val="FFFF00"/>
                </a:solidFill>
              </a:rPr>
              <a:t>%’,name not like ‘% %’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In</a:t>
            </a:r>
            <a:r>
              <a:rPr lang="zh-CN" altLang="en-US" sz="3200" smtClean="0">
                <a:solidFill>
                  <a:srgbClr val="FFFF00"/>
                </a:solidFill>
              </a:rPr>
              <a:t>运费：</a:t>
            </a:r>
            <a:r>
              <a:rPr lang="en-US" altLang="zh-CN" sz="3200" smtClean="0">
                <a:solidFill>
                  <a:srgbClr val="FFFF00"/>
                </a:solidFill>
              </a:rPr>
              <a:t>age in (20,30,40)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字符</a:t>
            </a:r>
            <a:r>
              <a:rPr lang="zh-CN" altLang="en-US" sz="3200" smtClean="0">
                <a:solidFill>
                  <a:srgbClr val="FFFF00"/>
                </a:solidFill>
              </a:rPr>
              <a:t>串连接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||,  name||sex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  <a:sym typeface="Wingdings" pitchFamily="2" charset="2"/>
              </a:rPr>
              <a:t>日</a:t>
            </a:r>
            <a:r>
              <a:rPr lang="zh-CN" altLang="en-US" sz="3200" smtClean="0">
                <a:solidFill>
                  <a:srgbClr val="FFFF00"/>
                </a:solidFill>
                <a:sym typeface="Wingdings" pitchFamily="2" charset="2"/>
              </a:rPr>
              <a:t>期加减：</a:t>
            </a:r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birthday+1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,</a:t>
            </a:r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birthday- 1/24,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                    birthday- 1/24/60,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  <a:sym typeface="Wingdings" pitchFamily="2" charset="2"/>
              </a:rPr>
              <a:t>返</a:t>
            </a:r>
            <a:r>
              <a:rPr lang="zh-CN" altLang="en-US" sz="3200" smtClean="0">
                <a:solidFill>
                  <a:srgbClr val="FFFF00"/>
                </a:solidFill>
                <a:sym typeface="Wingdings" pitchFamily="2" charset="2"/>
              </a:rPr>
              <a:t>回两个日期相差天数：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Birthday1-birthday2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5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转</a:t>
            </a:r>
            <a:r>
              <a:rPr lang="zh-CN" altLang="en-US" sz="3200">
                <a:solidFill>
                  <a:srgbClr val="FFFF00"/>
                </a:solidFill>
              </a:rPr>
              <a:t>化函数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to_char(2001-02-03,’yy.mm.dd’)=’01.02.03’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to_char(1233.22,’000000.00’)=’_001233.22’ </a:t>
            </a:r>
            <a:r>
              <a:rPr lang="zh-CN" altLang="en-US" sz="3200">
                <a:solidFill>
                  <a:srgbClr val="FFFF00"/>
                </a:solidFill>
              </a:rPr>
              <a:t>带空格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to_char(1233.22,’999999.99’)=’  1233.22’</a:t>
            </a:r>
            <a:r>
              <a:rPr lang="zh-CN" altLang="en-US" sz="3200">
                <a:solidFill>
                  <a:srgbClr val="FFFF00"/>
                </a:solidFill>
              </a:rPr>
              <a:t>带空格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to_char(1233.22,’fm000000.00’)=’001233.22’</a:t>
            </a:r>
            <a:r>
              <a:rPr lang="zh-CN" altLang="en-US" sz="3200">
                <a:solidFill>
                  <a:srgbClr val="FFFF00"/>
                </a:solidFill>
              </a:rPr>
              <a:t>去空格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to_char(1233.22,’fm999999.99’)=’ 1233.22’ </a:t>
            </a:r>
            <a:r>
              <a:rPr lang="zh-CN" altLang="en-US" sz="3200">
                <a:solidFill>
                  <a:srgbClr val="FFFF00"/>
                </a:solidFill>
              </a:rPr>
              <a:t>去空格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to_date(‘20000203’,’yyyymmdd’)=2000.02.03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to_number(‘12312’)+</a:t>
            </a:r>
            <a:r>
              <a:rPr lang="en-US" altLang="zh-CN" sz="3200" smtClean="0">
                <a:solidFill>
                  <a:srgbClr val="FFFF00"/>
                </a:solidFill>
              </a:rPr>
              <a:t>10=12322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to_char(birthday,'yyyy-mm-dd hh24:mi:ss') from pub.student;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930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常用函数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更多函</a:t>
            </a:r>
            <a:r>
              <a:rPr lang="zh-CN" altLang="en-US" sz="3200" smtClean="0">
                <a:solidFill>
                  <a:srgbClr val="FFFF00"/>
                </a:solidFill>
              </a:rPr>
              <a:t>数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www.Baidu.com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你只需</a:t>
            </a:r>
            <a:r>
              <a:rPr lang="zh-CN" altLang="en-US" sz="3200" smtClean="0">
                <a:solidFill>
                  <a:srgbClr val="FFFF00"/>
                </a:solidFill>
              </a:rPr>
              <a:t>要记住有这样的函数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然</a:t>
            </a:r>
            <a:r>
              <a:rPr lang="zh-CN" altLang="en-US" sz="3200" smtClean="0">
                <a:solidFill>
                  <a:srgbClr val="FFFF00"/>
                </a:solidFill>
              </a:rPr>
              <a:t>后就可以去查找了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最大</a:t>
            </a:r>
            <a:r>
              <a:rPr lang="zh-CN" altLang="en-US" sz="3200" smtClean="0">
                <a:solidFill>
                  <a:srgbClr val="FFFF00"/>
                </a:solidFill>
              </a:rPr>
              <a:t>值函数或者</a:t>
            </a:r>
            <a:r>
              <a:rPr lang="en-US" altLang="zh-CN" sz="3200" smtClean="0">
                <a:solidFill>
                  <a:srgbClr val="FFFF00"/>
                </a:solidFill>
              </a:rPr>
              <a:t>replace</a:t>
            </a:r>
            <a:r>
              <a:rPr lang="zh-CN" altLang="en-US" sz="3200">
                <a:solidFill>
                  <a:srgbClr val="FFFF00"/>
                </a:solidFill>
              </a:rPr>
              <a:t>函数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746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逻辑运费：</a:t>
            </a:r>
            <a:r>
              <a:rPr lang="en-US" altLang="zh-CN" sz="3200" smtClean="0">
                <a:solidFill>
                  <a:srgbClr val="FFFF00"/>
                </a:solidFill>
              </a:rPr>
              <a:t>and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or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 smtClean="0">
                <a:solidFill>
                  <a:srgbClr val="FFFF00"/>
                </a:solidFill>
              </a:rPr>
              <a:t>not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</a:t>
            </a:r>
            <a:r>
              <a:rPr lang="en-US" altLang="zh-CN" sz="3200" smtClean="0">
                <a:solidFill>
                  <a:srgbClr val="FFFF00"/>
                </a:solidFill>
              </a:rPr>
              <a:t>name</a:t>
            </a:r>
            <a:r>
              <a:rPr lang="en-US" altLang="zh-CN" sz="3200">
                <a:solidFill>
                  <a:srgbClr val="FFFF00"/>
                </a:solidFill>
              </a:rPr>
              <a:t>=‘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’ 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</a:t>
            </a:r>
            <a:r>
              <a:rPr lang="en-US" altLang="zh-CN" sz="3200">
                <a:solidFill>
                  <a:srgbClr val="FFFF00"/>
                </a:solidFill>
              </a:rPr>
              <a:t>* from test1_student where </a:t>
            </a:r>
            <a:r>
              <a:rPr lang="en-US" altLang="zh-CN" sz="3200" smtClean="0">
                <a:solidFill>
                  <a:srgbClr val="FFFF00"/>
                </a:solidFill>
              </a:rPr>
              <a:t>name</a:t>
            </a:r>
            <a:r>
              <a:rPr lang="en-US" altLang="zh-CN" sz="3200">
                <a:solidFill>
                  <a:srgbClr val="FFFF00"/>
                </a:solidFill>
              </a:rPr>
              <a:t>=‘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’ or  sex=‘</a:t>
            </a:r>
            <a:r>
              <a:rPr lang="zh-CN" altLang="en-US" sz="3200">
                <a:solidFill>
                  <a:srgbClr val="FFFF00"/>
                </a:solidFill>
              </a:rPr>
              <a:t>男</a:t>
            </a:r>
            <a:r>
              <a:rPr lang="en-US" altLang="zh-CN" sz="3200" smtClean="0">
                <a:solidFill>
                  <a:srgbClr val="FFFF00"/>
                </a:solidFill>
              </a:rPr>
              <a:t>’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not</a:t>
            </a:r>
            <a:r>
              <a:rPr lang="zh-CN" altLang="en-US" sz="3200">
                <a:solidFill>
                  <a:srgbClr val="FFFF00"/>
                </a:solidFill>
              </a:rPr>
              <a:t>（</a:t>
            </a:r>
            <a:r>
              <a:rPr lang="en-US" altLang="zh-CN" sz="3200">
                <a:solidFill>
                  <a:srgbClr val="FFFF00"/>
                </a:solidFill>
              </a:rPr>
              <a:t>name=‘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’ or  sex=‘</a:t>
            </a:r>
            <a:r>
              <a:rPr lang="zh-CN" altLang="en-US" sz="3200">
                <a:solidFill>
                  <a:srgbClr val="FFFF00"/>
                </a:solidFill>
              </a:rPr>
              <a:t>男</a:t>
            </a:r>
            <a:r>
              <a:rPr lang="en-US" altLang="zh-CN" sz="3200">
                <a:solidFill>
                  <a:srgbClr val="FFFF00"/>
                </a:solidFill>
              </a:rPr>
              <a:t>’</a:t>
            </a:r>
            <a:r>
              <a:rPr lang="zh-CN" altLang="en-US" sz="3200">
                <a:solidFill>
                  <a:srgbClr val="FFFF00"/>
                </a:solidFill>
              </a:rPr>
              <a:t>）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8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Like</a:t>
            </a:r>
            <a:r>
              <a:rPr lang="zh-CN" altLang="en-US" sz="3200" dirty="0" smtClean="0">
                <a:solidFill>
                  <a:srgbClr val="FFFF00"/>
                </a:solidFill>
              </a:rPr>
              <a:t>运算：</a:t>
            </a:r>
            <a:r>
              <a:rPr lang="en-US" altLang="zh-CN" sz="3200" dirty="0" smtClean="0">
                <a:solidFill>
                  <a:srgbClr val="FFFF00"/>
                </a:solidFill>
              </a:rPr>
              <a:t>name like ‘</a:t>
            </a:r>
            <a:r>
              <a:rPr lang="zh-CN" altLang="en-US" sz="3200" dirty="0" smtClean="0">
                <a:solidFill>
                  <a:srgbClr val="FFFF00"/>
                </a:solidFill>
              </a:rPr>
              <a:t>张</a:t>
            </a:r>
            <a:r>
              <a:rPr lang="en-US" altLang="zh-CN" sz="3200" dirty="0" smtClean="0">
                <a:solidFill>
                  <a:srgbClr val="FFFF00"/>
                </a:solidFill>
              </a:rPr>
              <a:t>%’,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</a:rPr>
              <a:t> not like ’20_2%’</a:t>
            </a:r>
          </a:p>
          <a:p>
            <a:r>
              <a:rPr lang="en-US" altLang="zh-CN" sz="3200" dirty="0" smtClean="0">
                <a:solidFill>
                  <a:srgbClr val="FFFF00"/>
                </a:solidFill>
              </a:rPr>
              <a:t>Select * from test1_student where name like </a:t>
            </a:r>
            <a:r>
              <a:rPr lang="en-US" altLang="zh-CN" sz="3200" dirty="0">
                <a:solidFill>
                  <a:srgbClr val="FFFF00"/>
                </a:solidFill>
              </a:rPr>
              <a:t>‘</a:t>
            </a:r>
            <a:r>
              <a:rPr lang="zh-CN" altLang="en-US" sz="3200" dirty="0">
                <a:solidFill>
                  <a:srgbClr val="FFFF00"/>
                </a:solidFill>
              </a:rPr>
              <a:t>张</a:t>
            </a:r>
            <a:r>
              <a:rPr lang="en-US" altLang="zh-CN" sz="3200" dirty="0" smtClean="0">
                <a:solidFill>
                  <a:srgbClr val="FFFF00"/>
                </a:solidFill>
              </a:rPr>
              <a:t>%’</a:t>
            </a:r>
          </a:p>
          <a:p>
            <a:r>
              <a:rPr lang="en-US" altLang="zh-CN" sz="3200" dirty="0">
                <a:solidFill>
                  <a:srgbClr val="FFFF00"/>
                </a:solidFill>
              </a:rPr>
              <a:t>Select * from test1_student where 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</a:rPr>
              <a:t>not like ‘%2002%’</a:t>
            </a:r>
            <a:endParaRPr lang="en-US" altLang="zh-CN" sz="3200" dirty="0">
              <a:solidFill>
                <a:srgbClr val="FFFF00"/>
              </a:solidFill>
            </a:endParaRPr>
          </a:p>
          <a:p>
            <a:r>
              <a:rPr lang="en-US" altLang="zh-CN" sz="3200" dirty="0">
                <a:solidFill>
                  <a:srgbClr val="FFFF00"/>
                </a:solidFill>
              </a:rPr>
              <a:t>Select * from test1_student where 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</a:rPr>
              <a:t> like ‘% %’</a:t>
            </a:r>
          </a:p>
          <a:p>
            <a:r>
              <a:rPr lang="en-US" altLang="zh-CN" sz="3200" dirty="0">
                <a:solidFill>
                  <a:srgbClr val="FFFF00"/>
                </a:solidFill>
              </a:rPr>
              <a:t>Select * from test1_student where 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</a:rPr>
              <a:t> not like ’20_2%’</a:t>
            </a:r>
          </a:p>
          <a:p>
            <a:endParaRPr lang="en-US" altLang="zh-CN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74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In</a:t>
            </a:r>
            <a:r>
              <a:rPr lang="zh-CN" altLang="en-US" sz="3200" smtClean="0">
                <a:solidFill>
                  <a:srgbClr val="FFFF00"/>
                </a:solidFill>
              </a:rPr>
              <a:t>运费：</a:t>
            </a:r>
            <a:r>
              <a:rPr lang="en-US" altLang="zh-CN" sz="3200" smtClean="0">
                <a:solidFill>
                  <a:srgbClr val="FFFF00"/>
                </a:solidFill>
              </a:rPr>
              <a:t>age in (20,30,40)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age in (19,20);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sex in </a:t>
            </a:r>
            <a:r>
              <a:rPr lang="en-US" altLang="zh-CN" sz="3200" smtClean="0">
                <a:solidFill>
                  <a:srgbClr val="FFFF00"/>
                </a:solidFill>
              </a:rPr>
              <a:t>(‘</a:t>
            </a:r>
            <a:r>
              <a:rPr lang="zh-CN" altLang="en-US" sz="3200" smtClean="0">
                <a:solidFill>
                  <a:srgbClr val="FFFF00"/>
                </a:solidFill>
              </a:rPr>
              <a:t>男’</a:t>
            </a:r>
            <a:r>
              <a:rPr lang="en-US" altLang="zh-CN" sz="3200" smtClean="0">
                <a:solidFill>
                  <a:srgbClr val="FFFF00"/>
                </a:solidFill>
              </a:rPr>
              <a:t>,’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>
                <a:solidFill>
                  <a:srgbClr val="FFFF00"/>
                </a:solidFill>
              </a:rPr>
              <a:t>’);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</a:t>
            </a:r>
            <a:r>
              <a:rPr lang="en-US" altLang="zh-CN" sz="3200" smtClean="0">
                <a:solidFill>
                  <a:srgbClr val="FFFF00"/>
                </a:solidFill>
              </a:rPr>
              <a:t>age </a:t>
            </a:r>
            <a:r>
              <a:rPr lang="en-US" altLang="zh-CN" sz="3200">
                <a:solidFill>
                  <a:srgbClr val="FFFF00"/>
                </a:solidFill>
              </a:rPr>
              <a:t>in </a:t>
            </a:r>
            <a:r>
              <a:rPr lang="en-US" altLang="zh-CN" sz="3200" smtClean="0">
                <a:solidFill>
                  <a:srgbClr val="FFFF00"/>
                </a:solidFill>
              </a:rPr>
              <a:t>(19,null);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77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字</a:t>
            </a:r>
            <a:r>
              <a:rPr lang="zh-CN" altLang="en-US" sz="3200" dirty="0">
                <a:solidFill>
                  <a:srgbClr val="FFFF00"/>
                </a:solidFill>
              </a:rPr>
              <a:t>符</a:t>
            </a:r>
            <a:r>
              <a:rPr lang="zh-CN" altLang="en-US" sz="3200" dirty="0" smtClean="0">
                <a:solidFill>
                  <a:srgbClr val="FFFF00"/>
                </a:solidFill>
              </a:rPr>
              <a:t>串连接</a:t>
            </a:r>
            <a:r>
              <a:rPr lang="en-US" altLang="zh-CN" sz="3200" dirty="0" smtClean="0">
                <a:solidFill>
                  <a:srgbClr val="FFFF00"/>
                </a:solidFill>
              </a:rPr>
              <a:t>: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||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  <a:sym typeface="Wingdings" pitchFamily="2" charset="2"/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 || ‘0’ from test1_student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  <a:sym typeface="Wingdings" pitchFamily="2" charset="2"/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 || name || sex  </a:t>
            </a:r>
            <a:r>
              <a:rPr lang="en-US" altLang="zh-CN" sz="3200" dirty="0" err="1" smtClean="0">
                <a:solidFill>
                  <a:srgbClr val="FFFF00"/>
                </a:solidFill>
                <a:sym typeface="Wingdings" pitchFamily="2" charset="2"/>
              </a:rPr>
              <a:t>sss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 from test1_student;</a:t>
            </a:r>
          </a:p>
        </p:txBody>
      </p:sp>
    </p:spTree>
    <p:extLst>
      <p:ext uri="{BB962C8B-B14F-4D97-AF65-F5344CB8AC3E}">
        <p14:creationId xmlns:p14="http://schemas.microsoft.com/office/powerpoint/2010/main" xmlns="" val="26590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  <a:sym typeface="Wingdings" pitchFamily="2" charset="2"/>
              </a:rPr>
              <a:t>日期加减：</a:t>
            </a:r>
            <a:r>
              <a:rPr lang="en-US" altLang="zh-CN" sz="3200" dirty="0">
                <a:solidFill>
                  <a:srgbClr val="FFFF00"/>
                </a:solidFill>
                <a:sym typeface="Wingdings" pitchFamily="2" charset="2"/>
              </a:rPr>
              <a:t> birthday+1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,</a:t>
            </a:r>
            <a:r>
              <a:rPr lang="en-US" altLang="zh-CN" sz="3200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birthday+1/24,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                    birthday+1/24/60,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Select birthday,birthday+30,birthday-1/24,birthday+1/24/60,sysdate-birthday </a:t>
            </a:r>
            <a:r>
              <a:rPr lang="zh-CN" altLang="en-US" sz="320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  <a:sym typeface="Wingdings" pitchFamily="2" charset="2"/>
              </a:rPr>
              <a:t>from test1_student;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9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常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用运算符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算数：加</a:t>
            </a:r>
            <a:r>
              <a:rPr lang="en-US" altLang="zh-CN" sz="3200" smtClean="0">
                <a:solidFill>
                  <a:srgbClr val="FFFF00"/>
                </a:solidFill>
              </a:rPr>
              <a:t>+ </a:t>
            </a:r>
            <a:r>
              <a:rPr lang="zh-CN" altLang="en-US" sz="3200" smtClean="0">
                <a:solidFill>
                  <a:srgbClr val="FFFF00"/>
                </a:solidFill>
              </a:rPr>
              <a:t>减</a:t>
            </a:r>
            <a:r>
              <a:rPr lang="en-US" altLang="zh-CN" sz="3200" smtClean="0">
                <a:solidFill>
                  <a:srgbClr val="FFFF00"/>
                </a:solidFill>
              </a:rPr>
              <a:t>- </a:t>
            </a:r>
            <a:r>
              <a:rPr lang="zh-CN" altLang="en-US" sz="3200" smtClean="0">
                <a:solidFill>
                  <a:srgbClr val="FFFF00"/>
                </a:solidFill>
              </a:rPr>
              <a:t>乘* 除</a:t>
            </a:r>
            <a:r>
              <a:rPr lang="en-US" altLang="zh-CN" sz="3200" smtClean="0">
                <a:solidFill>
                  <a:srgbClr val="FFFF00"/>
                </a:solidFill>
              </a:rPr>
              <a:t>/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比</a:t>
            </a:r>
            <a:r>
              <a:rPr lang="zh-CN" altLang="en-US" sz="3200" smtClean="0">
                <a:solidFill>
                  <a:srgbClr val="FFFF00"/>
                </a:solidFill>
              </a:rPr>
              <a:t>较运算：相等</a:t>
            </a:r>
            <a:r>
              <a:rPr lang="en-US" altLang="zh-CN" sz="3200" smtClean="0">
                <a:solidFill>
                  <a:srgbClr val="FFFF00"/>
                </a:solidFill>
              </a:rPr>
              <a:t>=</a:t>
            </a:r>
            <a:r>
              <a:rPr lang="zh-CN" altLang="en-US" sz="3200" smtClean="0">
                <a:solidFill>
                  <a:srgbClr val="FFFF00"/>
                </a:solidFill>
              </a:rPr>
              <a:t>、不等</a:t>
            </a:r>
            <a:r>
              <a:rPr lang="en-US" altLang="zh-CN" sz="3200" smtClean="0">
                <a:solidFill>
                  <a:srgbClr val="FFFF00"/>
                </a:solidFill>
              </a:rPr>
              <a:t>&lt;&gt;</a:t>
            </a:r>
            <a:r>
              <a:rPr lang="zh-CN" altLang="en-US" sz="3200" smtClean="0">
                <a:solidFill>
                  <a:srgbClr val="FFFF00"/>
                </a:solidFill>
              </a:rPr>
              <a:t>、大于等于</a:t>
            </a:r>
            <a:r>
              <a:rPr lang="en-US" altLang="zh-CN" sz="3200" smtClean="0">
                <a:solidFill>
                  <a:srgbClr val="FFFF00"/>
                </a:solidFill>
              </a:rPr>
              <a:t>&gt;=</a:t>
            </a:r>
            <a:r>
              <a:rPr lang="zh-CN" altLang="en-US" sz="3200" smtClean="0">
                <a:solidFill>
                  <a:srgbClr val="FFFF00"/>
                </a:solidFill>
              </a:rPr>
              <a:t>、小于等于</a:t>
            </a:r>
            <a:r>
              <a:rPr lang="en-US" altLang="zh-CN" sz="3200" smtClean="0">
                <a:solidFill>
                  <a:srgbClr val="FFFF00"/>
                </a:solidFill>
              </a:rPr>
              <a:t>&lt;=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逻辑运费：</a:t>
            </a:r>
            <a:r>
              <a:rPr lang="en-US" altLang="zh-CN" sz="3200" smtClean="0">
                <a:solidFill>
                  <a:srgbClr val="FFFF00"/>
                </a:solidFill>
              </a:rPr>
              <a:t>and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or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 smtClean="0">
                <a:solidFill>
                  <a:srgbClr val="FFFF00"/>
                </a:solidFill>
              </a:rPr>
              <a:t>not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Like</a:t>
            </a:r>
            <a:r>
              <a:rPr lang="zh-CN" altLang="en-US" sz="3200" smtClean="0">
                <a:solidFill>
                  <a:srgbClr val="FFFF00"/>
                </a:solidFill>
              </a:rPr>
              <a:t>运算：</a:t>
            </a:r>
            <a:r>
              <a:rPr lang="en-US" altLang="zh-CN" sz="3200" smtClean="0">
                <a:solidFill>
                  <a:srgbClr val="FFFF00"/>
                </a:solidFill>
              </a:rPr>
              <a:t>name like ‘</a:t>
            </a:r>
            <a:r>
              <a:rPr lang="zh-CN" altLang="en-US" sz="3200" smtClean="0">
                <a:solidFill>
                  <a:srgbClr val="FFFF00"/>
                </a:solidFill>
              </a:rPr>
              <a:t>张</a:t>
            </a:r>
            <a:r>
              <a:rPr lang="en-US" altLang="zh-CN" sz="3200" smtClean="0">
                <a:solidFill>
                  <a:srgbClr val="FFFF00"/>
                </a:solidFill>
              </a:rPr>
              <a:t>%’,name not like ’20_2%’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In</a:t>
            </a:r>
            <a:r>
              <a:rPr lang="zh-CN" altLang="en-US" sz="3200" smtClean="0">
                <a:solidFill>
                  <a:srgbClr val="FFFF00"/>
                </a:solidFill>
              </a:rPr>
              <a:t>运费：</a:t>
            </a:r>
            <a:r>
              <a:rPr lang="en-US" altLang="zh-CN" sz="3200" smtClean="0">
                <a:solidFill>
                  <a:srgbClr val="FFFF00"/>
                </a:solidFill>
              </a:rPr>
              <a:t>age in (20,30,40)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字符</a:t>
            </a:r>
            <a:r>
              <a:rPr lang="zh-CN" altLang="en-US" sz="3200" smtClean="0">
                <a:solidFill>
                  <a:srgbClr val="FFFF00"/>
                </a:solidFill>
              </a:rPr>
              <a:t>串连接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||,  name||sex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  <a:sym typeface="Wingdings" pitchFamily="2" charset="2"/>
              </a:rPr>
              <a:t>日</a:t>
            </a:r>
            <a:r>
              <a:rPr lang="zh-CN" altLang="en-US" sz="3200" smtClean="0">
                <a:solidFill>
                  <a:srgbClr val="FFFF00"/>
                </a:solidFill>
                <a:sym typeface="Wingdings" pitchFamily="2" charset="2"/>
              </a:rPr>
              <a:t>期加减：</a:t>
            </a:r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birthday+1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,</a:t>
            </a:r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birthday+1/24,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  <a:sym typeface="Wingdings" pitchFamily="2" charset="2"/>
              </a:rPr>
              <a:t>                    birthday+1/24/60,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5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</TotalTime>
  <Words>1477</Words>
  <Application>Microsoft Office PowerPoint</Application>
  <PresentationFormat>全屏显示(4:3)</PresentationFormat>
  <Paragraphs>270</Paragraphs>
  <Slides>31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流畅</vt:lpstr>
      <vt:lpstr>oracle数据库</vt:lpstr>
      <vt:lpstr>培训内容</vt:lpstr>
      <vt:lpstr>常用运算符</vt:lpstr>
      <vt:lpstr>常用运算符</vt:lpstr>
      <vt:lpstr>常用运算符</vt:lpstr>
      <vt:lpstr>常用运算符</vt:lpstr>
      <vt:lpstr>常用运算符</vt:lpstr>
      <vt:lpstr>常用运算符</vt:lpstr>
      <vt:lpstr>常用运算符</vt:lpstr>
      <vt:lpstr>Select 语句</vt:lpstr>
      <vt:lpstr>幻灯片 11</vt:lpstr>
      <vt:lpstr>Select 语句</vt:lpstr>
      <vt:lpstr>Select 语句</vt:lpstr>
      <vt:lpstr>Select 语句</vt:lpstr>
      <vt:lpstr>Select 语句</vt:lpstr>
      <vt:lpstr>检查完成情况</vt:lpstr>
      <vt:lpstr>Select 语句</vt:lpstr>
      <vt:lpstr>Select 语句</vt:lpstr>
      <vt:lpstr>Select 语句</vt:lpstr>
      <vt:lpstr>检查完成情况</vt:lpstr>
      <vt:lpstr>Select 语句</vt:lpstr>
      <vt:lpstr>Select 语句-小结</vt:lpstr>
      <vt:lpstr>伪列</vt:lpstr>
      <vt:lpstr>伪列</vt:lpstr>
      <vt:lpstr>常用函数</vt:lpstr>
      <vt:lpstr>常用函数</vt:lpstr>
      <vt:lpstr>常用函数</vt:lpstr>
      <vt:lpstr>常用函数</vt:lpstr>
      <vt:lpstr>常用函数</vt:lpstr>
      <vt:lpstr>常用函数</vt:lpstr>
      <vt:lpstr>常用函数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User</cp:lastModifiedBy>
  <cp:revision>476</cp:revision>
  <dcterms:created xsi:type="dcterms:W3CDTF">1601-01-01T00:00:00Z</dcterms:created>
  <dcterms:modified xsi:type="dcterms:W3CDTF">2014-05-28T03:32:01Z</dcterms:modified>
</cp:coreProperties>
</file>