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5"/>
  </p:notesMasterIdLst>
  <p:sldIdLst>
    <p:sldId id="414" r:id="rId2"/>
    <p:sldId id="524" r:id="rId3"/>
    <p:sldId id="523" r:id="rId4"/>
    <p:sldId id="521" r:id="rId5"/>
    <p:sldId id="522" r:id="rId6"/>
    <p:sldId id="525" r:id="rId7"/>
    <p:sldId id="494" r:id="rId8"/>
    <p:sldId id="526" r:id="rId9"/>
    <p:sldId id="527" r:id="rId10"/>
    <p:sldId id="528" r:id="rId11"/>
    <p:sldId id="529" r:id="rId12"/>
    <p:sldId id="530" r:id="rId13"/>
    <p:sldId id="53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2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41" autoAdjust="0"/>
    <p:restoredTop sz="85983" autoAdjust="0"/>
  </p:normalViewPr>
  <p:slideViewPr>
    <p:cSldViewPr>
      <p:cViewPr>
        <p:scale>
          <a:sx n="60" d="100"/>
          <a:sy n="60" d="100"/>
        </p:scale>
        <p:origin x="-7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3B81C8C-7E2F-469A-B45D-F80155814C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020019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957B-1A9A-4B0B-A5C5-96342178DD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2F74-5FE7-4394-96D8-EF93BB94C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3812-4F1F-4646-9B11-72CB5DD344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00AE-982D-4F52-B4A4-109B5C845A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5911-2A08-4207-9A3A-4EEAC8B87D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EABC-12B0-4660-898A-670314C54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DCD-8DB4-49FA-80A0-4E1D95C34B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93A2-0D8C-46D4-8CA2-17789F93C4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5ABE-BDED-4885-B157-7C3D3D84BD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A1BAF-D378-47E5-B9CF-A92F64D11A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直角三角形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20E5-A8B3-4696-82C1-B7FFA7F236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664C21E-66CA-442F-86E8-9A7B910A1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多</a:t>
            </a:r>
            <a:r>
              <a:rPr lang="zh-CN" altLang="en-US" smtClean="0">
                <a:solidFill>
                  <a:srgbClr val="FFFF00"/>
                </a:solidFill>
              </a:rPr>
              <a:t>表查询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select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列名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,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列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名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>
                <a:solidFill>
                  <a:srgbClr val="FFFF00"/>
                </a:solidFill>
                <a:latin typeface="+mn-ea"/>
              </a:rPr>
              <a:t>from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表名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[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表别名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],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表名 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[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表别名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]</a:t>
            </a:r>
          </a:p>
          <a:p>
            <a:pPr eaLnBrk="1" hangingPunct="1"/>
            <a:r>
              <a:rPr lang="en-US" altLang="zh-CN" sz="3600">
                <a:solidFill>
                  <a:srgbClr val="FFFF00"/>
                </a:solidFill>
                <a:latin typeface="+mn-ea"/>
              </a:rPr>
              <a:t>where 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条件表达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式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Order by</a:t>
            </a:r>
          </a:p>
          <a:p>
            <a:pPr marL="0" indent="0" eaLnBrk="1" hangingPunct="1">
              <a:buNone/>
            </a:pP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查询法学院的学生的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学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号、姓名、选课号、课程名、成绩，按成绩排倒序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240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=6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all_dbscore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=6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=2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分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组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条件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</a:rPr>
              <a:t>和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pub.student_score</a:t>
            </a:r>
            <a:r>
              <a:rPr lang="zh-CN" altLang="en-US" sz="3200" dirty="0" smtClean="0">
                <a:solidFill>
                  <a:srgbClr val="FFFF00"/>
                </a:solidFill>
              </a:rPr>
              <a:t>中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查</a:t>
            </a:r>
            <a:r>
              <a:rPr lang="zh-CN" altLang="en-US" sz="3200" dirty="0">
                <a:solidFill>
                  <a:srgbClr val="FFFF00"/>
                </a:solidFill>
              </a:rPr>
              <a:t>询统计</a:t>
            </a:r>
            <a:r>
              <a:rPr lang="en-US" altLang="zh-CN" sz="3200" dirty="0">
                <a:solidFill>
                  <a:srgbClr val="FFFF00"/>
                </a:solidFill>
              </a:rPr>
              <a:t>2009</a:t>
            </a:r>
            <a:r>
              <a:rPr lang="zh-CN" altLang="en-US" sz="3200" dirty="0">
                <a:solidFill>
                  <a:srgbClr val="FFFF00"/>
                </a:solidFill>
              </a:rPr>
              <a:t>级、软件学院每个学生的学号、姓名、总成绩（列名</a:t>
            </a:r>
            <a:r>
              <a:rPr lang="en-US" altLang="zh-CN" sz="3200" dirty="0" err="1">
                <a:solidFill>
                  <a:srgbClr val="FFFF00"/>
                </a:solidFill>
              </a:rPr>
              <a:t>sum_score</a:t>
            </a:r>
            <a:r>
              <a:rPr lang="zh-CN" altLang="en-US" sz="3200" dirty="0" smtClean="0">
                <a:solidFill>
                  <a:srgbClr val="FFFF00"/>
                </a:solidFill>
              </a:rPr>
              <a:t>）</a:t>
            </a:r>
            <a:r>
              <a:rPr lang="en-US" altLang="zh-CN" sz="3200" dirty="0" smtClean="0">
                <a:solidFill>
                  <a:srgbClr val="FFFF00"/>
                </a:solidFill>
              </a:rPr>
              <a:t>,</a:t>
            </a:r>
            <a:r>
              <a:rPr lang="zh-CN" altLang="en-US" sz="3200" dirty="0" smtClean="0">
                <a:solidFill>
                  <a:srgbClr val="FFFF00"/>
                </a:solidFill>
              </a:rPr>
              <a:t>并且总成绩大于</a:t>
            </a:r>
            <a:r>
              <a:rPr lang="en-US" altLang="zh-CN" sz="3200" dirty="0" smtClean="0">
                <a:solidFill>
                  <a:srgbClr val="FFFF00"/>
                </a:solidFill>
              </a:rPr>
              <a:t>1000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t1.sid,name,sum(score) </a:t>
            </a:r>
            <a:r>
              <a:rPr lang="en-US" altLang="zh-CN" sz="3200" dirty="0" err="1">
                <a:solidFill>
                  <a:srgbClr val="FFFF00"/>
                </a:solidFill>
              </a:rPr>
              <a:t>sum_score</a:t>
            </a:r>
            <a:r>
              <a:rPr lang="en-US" altLang="zh-CN" sz="3200" dirty="0">
                <a:solidFill>
                  <a:srgbClr val="FFFF00"/>
                </a:solidFill>
              </a:rPr>
              <a:t> 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pub.student</a:t>
            </a:r>
            <a:r>
              <a:rPr lang="en-US" altLang="zh-CN" sz="3200" dirty="0">
                <a:solidFill>
                  <a:srgbClr val="FFFF00"/>
                </a:solidFill>
              </a:rPr>
              <a:t> t1,pub.student_course t2 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Where t1.sid=t2.sid and 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软件学</a:t>
            </a:r>
            <a:r>
              <a:rPr lang="zh-CN" altLang="en-US" sz="3200" dirty="0" smtClean="0">
                <a:solidFill>
                  <a:srgbClr val="FFFF00"/>
                </a:solidFill>
              </a:rPr>
              <a:t>院</a:t>
            </a:r>
            <a:r>
              <a:rPr lang="en-US" altLang="zh-CN" sz="3200" dirty="0" smtClean="0">
                <a:solidFill>
                  <a:srgbClr val="FFFF00"/>
                </a:solidFill>
              </a:rPr>
              <a:t>‘</a:t>
            </a:r>
          </a:p>
          <a:p>
            <a:pPr eaLnBrk="1" hangingPunct="1"/>
            <a:r>
              <a:rPr lang="en-US" altLang="zh-CN" sz="3200" dirty="0">
                <a:solidFill>
                  <a:srgbClr val="FF0000"/>
                </a:solidFill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</a:rPr>
              <a:t>  and </a:t>
            </a:r>
            <a:r>
              <a:rPr lang="en-US" altLang="zh-CN" sz="3200" dirty="0" err="1" smtClean="0">
                <a:solidFill>
                  <a:srgbClr val="FF0000"/>
                </a:solidFill>
              </a:rPr>
              <a:t>sum_score</a:t>
            </a:r>
            <a:r>
              <a:rPr lang="en-US" altLang="zh-CN" sz="3200" dirty="0" smtClean="0">
                <a:solidFill>
                  <a:srgbClr val="FF0000"/>
                </a:solidFill>
              </a:rPr>
              <a:t>&gt;1000</a:t>
            </a:r>
            <a:endParaRPr lang="en-US" altLang="zh-CN" sz="320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Group by t1.sid,name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7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FFFF00"/>
                </a:solidFill>
                <a:cs typeface="隶书"/>
              </a:rPr>
              <a:t>Select 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格式小结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From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Where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Group by 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Having by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Order by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1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分</a:t>
            </a:r>
            <a:r>
              <a:rPr lang="zh-CN" altLang="en-US" smtClean="0">
                <a:solidFill>
                  <a:srgbClr val="FFFF00"/>
                </a:solidFill>
              </a:rPr>
              <a:t>组统计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集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合函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数一般和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group by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一起用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特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殊情况可以不用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group by,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仅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返回一行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Select max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(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score) from </a:t>
            </a:r>
          </a:p>
          <a:p>
            <a:pPr eaLnBrk="1" hangingPunct="1"/>
            <a:r>
              <a:rPr lang="en-US" altLang="zh-CN" sz="3600" dirty="0" err="1" smtClean="0">
                <a:solidFill>
                  <a:srgbClr val="FFFF00"/>
                </a:solidFill>
                <a:latin typeface="+mn-ea"/>
              </a:rPr>
              <a:t>Pub.student_course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Select sum(score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) from </a:t>
            </a:r>
          </a:p>
          <a:p>
            <a:pPr eaLnBrk="1" hangingPunct="1"/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Pub.student_course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count(score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) from </a:t>
            </a:r>
          </a:p>
          <a:p>
            <a:pPr eaLnBrk="1" hangingPunct="1"/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Pub.student_course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13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421244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多</a:t>
            </a:r>
            <a:r>
              <a:rPr lang="zh-CN" altLang="en-US" smtClean="0">
                <a:solidFill>
                  <a:srgbClr val="FFFF00"/>
                </a:solidFill>
              </a:rPr>
              <a:t>表查询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.sid,t1.name,t2.cid,</a:t>
            </a:r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t3.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name,t2.score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From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pub.student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t1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,pub.student_course t2,pub.course t3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t1.sid=t2.sid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and t2.cid=t3.cid and t1.dname='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法学院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'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Order by score </a:t>
            </a:r>
            <a:r>
              <a:rPr lang="en-US" altLang="zh-CN" sz="3600" dirty="0" err="1">
                <a:solidFill>
                  <a:srgbClr val="FF0000"/>
                </a:solidFill>
                <a:latin typeface="+mn-ea"/>
              </a:rPr>
              <a:t>desc</a:t>
            </a:r>
            <a:endParaRPr lang="en-US" altLang="zh-CN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30960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分</a:t>
            </a:r>
            <a:r>
              <a:rPr lang="zh-CN" altLang="en-US" smtClean="0">
                <a:solidFill>
                  <a:srgbClr val="FFFF00"/>
                </a:solidFill>
              </a:rPr>
              <a:t>组统计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select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列名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列名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,…… 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集合函数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(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列名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)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from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表名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[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表别名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],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表名 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[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表别名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]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where 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条件表达式</a:t>
            </a:r>
          </a:p>
          <a:p>
            <a:pPr eaLnBrk="1" hangingPunct="1"/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group  by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列名、列名、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……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列名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;</a:t>
            </a:r>
          </a:p>
          <a:p>
            <a:pPr eaLnBrk="1" hangingPunct="1"/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集</a:t>
            </a:r>
            <a:r>
              <a:rPr lang="zh-CN" altLang="en-US" sz="3600" dirty="0">
                <a:solidFill>
                  <a:srgbClr val="FFFF00"/>
                </a:solidFill>
                <a:latin typeface="+mn-ea"/>
              </a:rPr>
              <a:t>合函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数：最大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max,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最小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min,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求和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sum,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计数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count,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平均值</a:t>
            </a:r>
            <a:r>
              <a:rPr lang="en-US" altLang="zh-CN" sz="3600" dirty="0" err="1" smtClean="0">
                <a:solidFill>
                  <a:srgbClr val="FFFF00"/>
                </a:solidFill>
                <a:latin typeface="+mn-ea"/>
              </a:rPr>
              <a:t>avg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:</a:t>
            </a: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97238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分</a:t>
            </a:r>
            <a:r>
              <a:rPr lang="zh-CN" altLang="en-US" smtClean="0">
                <a:solidFill>
                  <a:srgbClr val="FFFF00"/>
                </a:solidFill>
              </a:rPr>
              <a:t>组统计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sid,count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(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),sum(score),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avg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(score),max(score),min(score)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 from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pub.student_course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&gt;=200900130007 and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&lt;=200900130015</a:t>
            </a: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 Group by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</a:t>
            </a: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4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73222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</a:rPr>
              <a:t>分</a:t>
            </a:r>
            <a:r>
              <a:rPr lang="zh-CN" altLang="en-US" smtClean="0">
                <a:solidFill>
                  <a:srgbClr val="FFFF00"/>
                </a:solidFill>
              </a:rPr>
              <a:t>组统计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*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  from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pub.student_course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where </a:t>
            </a:r>
            <a:r>
              <a:rPr lang="en-US" altLang="zh-CN" sz="3600" dirty="0" err="1">
                <a:solidFill>
                  <a:srgbClr val="FFFF00"/>
                </a:solidFill>
                <a:latin typeface="+mn-ea"/>
              </a:rPr>
              <a:t>sid</a:t>
            </a:r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&gt;=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200900130007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5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72011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分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组测试题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zh-CN" altLang="en-US" sz="3200" dirty="0" smtClean="0">
                <a:solidFill>
                  <a:srgbClr val="FFFF00"/>
                </a:solidFill>
              </a:rPr>
              <a:t>和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pub.student_score</a:t>
            </a:r>
            <a:r>
              <a:rPr lang="zh-CN" altLang="en-US" sz="3200" dirty="0" smtClean="0">
                <a:solidFill>
                  <a:srgbClr val="FFFF00"/>
                </a:solidFill>
              </a:rPr>
              <a:t>中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查</a:t>
            </a:r>
            <a:r>
              <a:rPr lang="zh-CN" altLang="en-US" sz="3200" dirty="0">
                <a:solidFill>
                  <a:srgbClr val="FFFF00"/>
                </a:solidFill>
              </a:rPr>
              <a:t>询统计</a:t>
            </a:r>
            <a:r>
              <a:rPr lang="en-US" altLang="zh-CN" sz="3200" dirty="0">
                <a:solidFill>
                  <a:srgbClr val="FFFF00"/>
                </a:solidFill>
              </a:rPr>
              <a:t>2009</a:t>
            </a:r>
            <a:r>
              <a:rPr lang="zh-CN" altLang="en-US" sz="3200" dirty="0">
                <a:solidFill>
                  <a:srgbClr val="FFFF00"/>
                </a:solidFill>
              </a:rPr>
              <a:t>级、软件学院每个学生的学号、姓名、总成绩（列名</a:t>
            </a:r>
            <a:r>
              <a:rPr lang="en-US" altLang="zh-CN" sz="3200" dirty="0" err="1">
                <a:solidFill>
                  <a:srgbClr val="FFFF00"/>
                </a:solidFill>
              </a:rPr>
              <a:t>sum_score</a:t>
            </a:r>
            <a:r>
              <a:rPr lang="zh-CN" altLang="en-US" sz="3200" dirty="0" smtClean="0">
                <a:solidFill>
                  <a:srgbClr val="FFFF00"/>
                </a:solidFill>
              </a:rPr>
              <a:t>）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并创建表</a:t>
            </a:r>
            <a:r>
              <a:rPr lang="en-US" altLang="zh-CN" sz="3200" dirty="0" smtClean="0">
                <a:solidFill>
                  <a:srgbClr val="FFFF00"/>
                </a:solidFill>
              </a:rPr>
              <a:t>test6_02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95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第一步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t1.sid,name,score 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</a:t>
            </a:r>
            <a:r>
              <a:rPr lang="en-US" altLang="zh-CN" sz="3200" dirty="0" smtClean="0">
                <a:solidFill>
                  <a:srgbClr val="FFFF00"/>
                </a:solidFill>
              </a:rPr>
              <a:t> t1,pub.student_course t2 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Where t1.sid=t2.sid and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dname</a:t>
            </a:r>
            <a:r>
              <a:rPr lang="en-US" altLang="zh-CN" sz="3200" dirty="0" smtClean="0">
                <a:solidFill>
                  <a:srgbClr val="FFFF00"/>
                </a:solidFill>
              </a:rPr>
              <a:t>=‘</a:t>
            </a:r>
            <a:r>
              <a:rPr lang="zh-CN" altLang="en-US" sz="3200" dirty="0" smtClean="0">
                <a:solidFill>
                  <a:srgbClr val="FFFF00"/>
                </a:solidFill>
              </a:rPr>
              <a:t>软件学院</a:t>
            </a:r>
            <a:r>
              <a:rPr lang="en-US" altLang="zh-CN" sz="3200" dirty="0" smtClean="0">
                <a:solidFill>
                  <a:srgbClr val="FFFF00"/>
                </a:solidFill>
              </a:rPr>
              <a:t>’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看查询结果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5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第二步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t1.sid,name,sum(score) </a:t>
            </a:r>
            <a:r>
              <a:rPr lang="en-US" altLang="zh-CN" sz="3200" dirty="0" err="1">
                <a:solidFill>
                  <a:srgbClr val="FFFF00"/>
                </a:solidFill>
              </a:rPr>
              <a:t>sum_score</a:t>
            </a:r>
            <a:r>
              <a:rPr lang="en-US" altLang="zh-CN" sz="3200" dirty="0">
                <a:solidFill>
                  <a:srgbClr val="FFFF00"/>
                </a:solidFill>
              </a:rPr>
              <a:t> 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pub.student</a:t>
            </a:r>
            <a:r>
              <a:rPr lang="en-US" altLang="zh-CN" sz="3200" dirty="0">
                <a:solidFill>
                  <a:srgbClr val="FFFF00"/>
                </a:solidFill>
              </a:rPr>
              <a:t> t1,pub.student_course t2 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Where t1.sid=t2.sid and 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软件学院</a:t>
            </a:r>
            <a:r>
              <a:rPr lang="en-US" altLang="zh-CN" sz="3200" dirty="0">
                <a:solidFill>
                  <a:srgbClr val="FFFF00"/>
                </a:solidFill>
              </a:rPr>
              <a:t>'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Group by </a:t>
            </a:r>
            <a:r>
              <a:rPr lang="en-US" altLang="zh-CN" sz="3200" dirty="0" smtClean="0">
                <a:solidFill>
                  <a:srgbClr val="FFFF00"/>
                </a:solidFill>
              </a:rPr>
              <a:t>t1.sid,name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30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第三步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结果创建成表</a:t>
            </a:r>
            <a:r>
              <a:rPr lang="en-US" altLang="zh-CN" sz="3200" smtClean="0">
                <a:solidFill>
                  <a:srgbClr val="FFFF00"/>
                </a:solidFill>
              </a:rPr>
              <a:t>test6_02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9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3083</TotalTime>
  <Words>414</Words>
  <Application>Microsoft Office PowerPoint</Application>
  <PresentationFormat>全屏显示(4:3)</PresentationFormat>
  <Paragraphs>96</Paragraphs>
  <Slides>13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流畅</vt:lpstr>
      <vt:lpstr>多表查询</vt:lpstr>
      <vt:lpstr>多表查询</vt:lpstr>
      <vt:lpstr>分组统计</vt:lpstr>
      <vt:lpstr>分组统计</vt:lpstr>
      <vt:lpstr>分组统计</vt:lpstr>
      <vt:lpstr>分组测试题</vt:lpstr>
      <vt:lpstr>第一步</vt:lpstr>
      <vt:lpstr>第二步</vt:lpstr>
      <vt:lpstr>第三步</vt:lpstr>
      <vt:lpstr>检查完成情况</vt:lpstr>
      <vt:lpstr>分组条件</vt:lpstr>
      <vt:lpstr>Select 格式小结</vt:lpstr>
      <vt:lpstr>分组统计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User</cp:lastModifiedBy>
  <cp:revision>477</cp:revision>
  <dcterms:created xsi:type="dcterms:W3CDTF">1601-01-01T00:00:00Z</dcterms:created>
  <dcterms:modified xsi:type="dcterms:W3CDTF">2014-05-28T07:58:31Z</dcterms:modified>
</cp:coreProperties>
</file>