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68"/>
  </p:notesMasterIdLst>
  <p:sldIdLst>
    <p:sldId id="256" r:id="rId2"/>
    <p:sldId id="414" r:id="rId3"/>
    <p:sldId id="378" r:id="rId4"/>
    <p:sldId id="423" r:id="rId5"/>
    <p:sldId id="425" r:id="rId6"/>
    <p:sldId id="426" r:id="rId7"/>
    <p:sldId id="427" r:id="rId8"/>
    <p:sldId id="444" r:id="rId9"/>
    <p:sldId id="557" r:id="rId10"/>
    <p:sldId id="558" r:id="rId11"/>
    <p:sldId id="559" r:id="rId12"/>
    <p:sldId id="560" r:id="rId13"/>
    <p:sldId id="561" r:id="rId14"/>
    <p:sldId id="562" r:id="rId15"/>
    <p:sldId id="563" r:id="rId16"/>
    <p:sldId id="564" r:id="rId17"/>
    <p:sldId id="556" r:id="rId18"/>
    <p:sldId id="454" r:id="rId19"/>
    <p:sldId id="455" r:id="rId20"/>
    <p:sldId id="457" r:id="rId21"/>
    <p:sldId id="456" r:id="rId22"/>
    <p:sldId id="464" r:id="rId23"/>
    <p:sldId id="466" r:id="rId24"/>
    <p:sldId id="459" r:id="rId25"/>
    <p:sldId id="458" r:id="rId26"/>
    <p:sldId id="493" r:id="rId27"/>
    <p:sldId id="508" r:id="rId28"/>
    <p:sldId id="460" r:id="rId29"/>
    <p:sldId id="461" r:id="rId30"/>
    <p:sldId id="469" r:id="rId31"/>
    <p:sldId id="468" r:id="rId32"/>
    <p:sldId id="470" r:id="rId33"/>
    <p:sldId id="462" r:id="rId34"/>
    <p:sldId id="467" r:id="rId35"/>
    <p:sldId id="465" r:id="rId36"/>
    <p:sldId id="471" r:id="rId37"/>
    <p:sldId id="472" r:id="rId38"/>
    <p:sldId id="473" r:id="rId39"/>
    <p:sldId id="474" r:id="rId40"/>
    <p:sldId id="475" r:id="rId41"/>
    <p:sldId id="553" r:id="rId42"/>
    <p:sldId id="554" r:id="rId43"/>
    <p:sldId id="478" r:id="rId44"/>
    <p:sldId id="479" r:id="rId45"/>
    <p:sldId id="480" r:id="rId46"/>
    <p:sldId id="481" r:id="rId47"/>
    <p:sldId id="482" r:id="rId48"/>
    <p:sldId id="483" r:id="rId49"/>
    <p:sldId id="484" r:id="rId50"/>
    <p:sldId id="485" r:id="rId51"/>
    <p:sldId id="486" r:id="rId52"/>
    <p:sldId id="487" r:id="rId53"/>
    <p:sldId id="488" r:id="rId54"/>
    <p:sldId id="555" r:id="rId55"/>
    <p:sldId id="507" r:id="rId56"/>
    <p:sldId id="453" r:id="rId57"/>
    <p:sldId id="451" r:id="rId58"/>
    <p:sldId id="452" r:id="rId59"/>
    <p:sldId id="509" r:id="rId60"/>
    <p:sldId id="511" r:id="rId61"/>
    <p:sldId id="512" r:id="rId62"/>
    <p:sldId id="513" r:id="rId63"/>
    <p:sldId id="514" r:id="rId64"/>
    <p:sldId id="515" r:id="rId65"/>
    <p:sldId id="551" r:id="rId66"/>
    <p:sldId id="552" r:id="rId6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6426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41" autoAdjust="0"/>
    <p:restoredTop sz="85983" autoAdjust="0"/>
  </p:normalViewPr>
  <p:slideViewPr>
    <p:cSldViewPr>
      <p:cViewPr varScale="1">
        <p:scale>
          <a:sx n="61" d="100"/>
          <a:sy n="61" d="100"/>
        </p:scale>
        <p:origin x="-7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43B81C8C-7E2F-469A-B45D-F80155814CF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020019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51538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71942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840205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40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41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42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54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237797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481535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82415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015286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106784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667195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6957B-1A9A-4B0B-A5C5-96342178DD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D2F74-5FE7-4394-96D8-EF93BB94CEB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73812-4F1F-4646-9B11-72CB5DD3440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00AE-982D-4F52-B4A4-109B5C845A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E5911-2A08-4207-9A3A-4EEAC8B87DC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0EABC-12B0-4660-898A-670314C5445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BDDCD-8DB4-49FA-80A0-4E1D95C34BC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A93A2-0D8C-46D4-8CA2-17789F93C4C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25ABE-BDED-4885-B157-7C3D3D84BD0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A1BAF-D378-47E5-B9CF-A92F64D11A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6" name="直角三角形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7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E20E5-A8B3-4696-82C1-B7FFA7F236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664C21E-66CA-442F-86E8-9A7B910A19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3" name="组合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bd@sdu.edu.c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211.87.224.23:1158/e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211.87.224.23:1158/e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211.87.224.23:1158/e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8640"/>
            <a:ext cx="9144000" cy="152584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sz="8000" dirty="0" smtClean="0">
                <a:solidFill>
                  <a:srgbClr val="FFFF00"/>
                </a:solidFill>
              </a:rPr>
              <a:t>oracle</a:t>
            </a:r>
            <a:r>
              <a:rPr lang="zh-CN" altLang="en-US" sz="8000" dirty="0" smtClean="0">
                <a:solidFill>
                  <a:srgbClr val="FFFF00"/>
                </a:solidFill>
              </a:rPr>
              <a:t>数据库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47813" y="2492375"/>
            <a:ext cx="6629400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4000" kern="0" dirty="0">
                <a:solidFill>
                  <a:srgbClr val="FFFF00"/>
                </a:solidFill>
                <a:latin typeface="+mn-ea"/>
                <a:ea typeface="+mn-ea"/>
              </a:rPr>
              <a:t>授课教师：李保栋</a:t>
            </a:r>
            <a:endParaRPr lang="en-US" altLang="zh-CN" sz="4000" kern="0" dirty="0">
              <a:solidFill>
                <a:srgbClr val="FFFF00"/>
              </a:solidFill>
              <a:latin typeface="+mn-ea"/>
              <a:ea typeface="+mn-ea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4000" kern="0" dirty="0">
                <a:solidFill>
                  <a:srgbClr val="FFFF00"/>
                </a:solidFill>
                <a:latin typeface="+mn-ea"/>
                <a:ea typeface="+mn-ea"/>
              </a:rPr>
              <a:t>邮箱：</a:t>
            </a:r>
            <a:r>
              <a:rPr lang="en-US" altLang="zh-CN" sz="4000" kern="0" dirty="0">
                <a:solidFill>
                  <a:srgbClr val="FFFF00"/>
                </a:solidFill>
                <a:latin typeface="+mn-ea"/>
                <a:ea typeface="+mn-ea"/>
                <a:hlinkClick r:id="rId2"/>
              </a:rPr>
              <a:t>lbd@sdu.edu.cn</a:t>
            </a:r>
            <a:endParaRPr lang="en-US" altLang="zh-CN" sz="4000" kern="0" dirty="0">
              <a:solidFill>
                <a:srgbClr val="FFFF00"/>
              </a:solidFill>
              <a:latin typeface="+mn-ea"/>
              <a:ea typeface="+mn-ea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endParaRPr lang="en-US" altLang="zh-CN" sz="2800" kern="0" dirty="0">
              <a:solidFill>
                <a:srgbClr val="FFFF00"/>
              </a:solidFill>
              <a:latin typeface="+mn-ea"/>
              <a:ea typeface="+mn-ea"/>
            </a:endParaRPr>
          </a:p>
        </p:txBody>
      </p:sp>
      <p:sp>
        <p:nvSpPr>
          <p:cNvPr id="14340" name="灯片编号占位符 5"/>
          <p:cNvSpPr txBox="1">
            <a:spLocks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DE9067A1-3B79-422F-95DD-197FD86B6D33}" type="slidenum">
              <a:rPr kumimoji="0" lang="zh-CN" altLang="en-GB" sz="1200">
                <a:solidFill>
                  <a:srgbClr val="FFFF00"/>
                </a:solidFill>
              </a:rPr>
              <a:pPr algn="r"/>
              <a:t>1</a:t>
            </a:fld>
            <a:endParaRPr kumimoji="0" lang="en-GB" altLang="zh-CN" sz="12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登入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</a:rPr>
              <a:t>启动火狐狸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输入：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  <a:hlinkClick r:id="rId3"/>
              </a:rPr>
              <a:t>https://211.87.224.23:1158/em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200" dirty="0">
              <a:solidFill>
                <a:srgbClr val="FFFF00"/>
              </a:solidFill>
              <a:latin typeface="+mn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23640"/>
            <a:ext cx="5688632" cy="567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7323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登入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</a:rPr>
              <a:t>启动火狐狸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输入：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  <a:hlinkClick r:id="rId3"/>
              </a:rPr>
              <a:t>https://211.87.224.23:1158/em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200" dirty="0">
              <a:solidFill>
                <a:srgbClr val="FFFF00"/>
              </a:solidFill>
              <a:latin typeface="+mn-ea"/>
            </a:endParaRPr>
          </a:p>
        </p:txBody>
      </p:sp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88" y="1180764"/>
            <a:ext cx="7897812" cy="7677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6975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登入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每个人的账号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user20140528XXXX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密码：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123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序号见下表：</a:t>
            </a:r>
            <a:endParaRPr lang="en-US" altLang="zh-CN" sz="3200" dirty="0">
              <a:solidFill>
                <a:srgbClr val="FFFF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9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登入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每个人的账号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user20140528XXXX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密码：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123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序号见下表：</a:t>
            </a:r>
            <a:endParaRPr lang="en-US" altLang="zh-CN" sz="3200" dirty="0">
              <a:solidFill>
                <a:srgbClr val="FFFF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90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登入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每个人的账号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user20140528XXXX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密码：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123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序号见下表：</a:t>
            </a:r>
            <a:endParaRPr lang="en-US" altLang="zh-CN" sz="3200" dirty="0">
              <a:solidFill>
                <a:srgbClr val="FFFF00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88" y="26073"/>
            <a:ext cx="9009508" cy="686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008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登入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每个人的账号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user20140528XXXX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密码：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123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序号见下表：</a:t>
            </a:r>
            <a:endParaRPr lang="en-US" altLang="zh-CN" sz="3200" dirty="0">
              <a:solidFill>
                <a:srgbClr val="FFFF00"/>
              </a:solidFill>
              <a:latin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025" y="947737"/>
            <a:ext cx="6457950" cy="49625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6632"/>
            <a:ext cx="9144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352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登入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每个人的账号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user20140528XXXX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密码：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123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序号见下表：</a:t>
            </a:r>
            <a:endParaRPr lang="en-US" altLang="zh-CN" sz="3200" dirty="0">
              <a:solidFill>
                <a:srgbClr val="FFFF00"/>
              </a:solidFill>
              <a:latin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025" y="947737"/>
            <a:ext cx="6457950" cy="496252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9139237" cy="71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6103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格式</a:t>
            </a:r>
            <a:r>
              <a:rPr lang="en-US" altLang="zh-CN" sz="3200">
                <a:solidFill>
                  <a:srgbClr val="FFFF00"/>
                </a:solidFill>
              </a:rPr>
              <a:t>: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create table </a:t>
            </a:r>
            <a:r>
              <a:rPr lang="zh-CN" altLang="en-US" sz="3200">
                <a:solidFill>
                  <a:srgbClr val="FFFF00"/>
                </a:solidFill>
              </a:rPr>
              <a:t>表名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(</a:t>
            </a:r>
            <a:r>
              <a:rPr lang="zh-CN" altLang="en-US" sz="3200">
                <a:solidFill>
                  <a:srgbClr val="FFFF00"/>
                </a:solidFill>
              </a:rPr>
              <a:t>列名 类型 长度 </a:t>
            </a:r>
            <a:r>
              <a:rPr lang="en-US" altLang="zh-CN" sz="3200">
                <a:solidFill>
                  <a:srgbClr val="FFFF00"/>
                </a:solidFill>
              </a:rPr>
              <a:t>[not null], 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列名 类型 长度 </a:t>
            </a:r>
            <a:r>
              <a:rPr lang="en-US" altLang="zh-CN" sz="3200">
                <a:solidFill>
                  <a:srgbClr val="FFFF00"/>
                </a:solidFill>
              </a:rPr>
              <a:t>[not null], 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列名 类型 长度 </a:t>
            </a:r>
            <a:r>
              <a:rPr lang="en-US" altLang="zh-CN" sz="3200">
                <a:solidFill>
                  <a:srgbClr val="FFFF00"/>
                </a:solidFill>
              </a:rPr>
              <a:t>[not null], 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列名 类型 长度 </a:t>
            </a:r>
            <a:r>
              <a:rPr lang="en-US" altLang="zh-CN" sz="3200">
                <a:solidFill>
                  <a:srgbClr val="FFFF00"/>
                </a:solidFill>
              </a:rPr>
              <a:t>[not null], 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列名 类型 长度 </a:t>
            </a:r>
            <a:r>
              <a:rPr lang="en-US" altLang="zh-CN" sz="3200">
                <a:solidFill>
                  <a:srgbClr val="FFFF00"/>
                </a:solidFill>
              </a:rPr>
              <a:t>[not null</a:t>
            </a:r>
            <a:r>
              <a:rPr lang="en-US" altLang="zh-CN" sz="3200" smtClean="0">
                <a:solidFill>
                  <a:srgbClr val="FFFF00"/>
                </a:solidFill>
              </a:rPr>
              <a:t>],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Primary key (</a:t>
            </a:r>
            <a:r>
              <a:rPr lang="zh-CN" altLang="en-US" sz="3200" smtClean="0">
                <a:solidFill>
                  <a:srgbClr val="FFFF00"/>
                </a:solidFill>
              </a:rPr>
              <a:t>列名、列名</a:t>
            </a:r>
            <a:r>
              <a:rPr lang="en-US" altLang="zh-CN" sz="3200" smtClean="0">
                <a:solidFill>
                  <a:srgbClr val="FFFF00"/>
                </a:solidFill>
              </a:rPr>
              <a:t>)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);</a:t>
            </a:r>
            <a:endParaRPr lang="en-US" altLang="zh-CN" sz="3200">
              <a:solidFill>
                <a:srgbClr val="FFFF00"/>
              </a:solidFill>
            </a:endParaRPr>
          </a:p>
          <a:p>
            <a:pPr marL="0" indent="0" eaLnBrk="1" hangingPunct="1">
              <a:buNone/>
            </a:pPr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946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3200" dirty="0">
              <a:solidFill>
                <a:srgbClr val="FFFF00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54200618"/>
              </p:ext>
            </p:extLst>
          </p:nvPr>
        </p:nvGraphicFramePr>
        <p:xfrm>
          <a:off x="0" y="1196752"/>
          <a:ext cx="9144000" cy="23072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2805"/>
                <a:gridCol w="1293642"/>
                <a:gridCol w="965691"/>
                <a:gridCol w="964556"/>
                <a:gridCol w="1293642"/>
                <a:gridCol w="1447970"/>
                <a:gridCol w="1125694"/>
              </a:tblGrid>
              <a:tr h="9114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学</a:t>
                      </a:r>
                      <a:r>
                        <a:rPr lang="zh-CN" sz="2000" kern="100" smtClean="0">
                          <a:effectLst/>
                        </a:rPr>
                        <a:t>号</a:t>
                      </a:r>
                      <a:endParaRPr lang="en-US" altLang="zh-CN" sz="20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mtClean="0">
                          <a:effectLst/>
                        </a:rPr>
                        <a:t>sid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姓</a:t>
                      </a:r>
                      <a:r>
                        <a:rPr lang="zh-CN" sz="2000" kern="100" smtClean="0">
                          <a:effectLst/>
                        </a:rPr>
                        <a:t>名</a:t>
                      </a:r>
                      <a:endParaRPr lang="en-US" altLang="zh-CN" sz="20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mtClean="0">
                          <a:effectLst/>
                        </a:rPr>
                        <a:t>name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性</a:t>
                      </a:r>
                      <a:r>
                        <a:rPr lang="zh-CN" sz="2000" kern="100" smtClean="0">
                          <a:effectLst/>
                        </a:rPr>
                        <a:t>别</a:t>
                      </a:r>
                      <a:endParaRPr lang="en-US" altLang="zh-CN" sz="20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smtClean="0">
                          <a:effectLst/>
                          <a:latin typeface="Times New Roman"/>
                          <a:ea typeface="宋体"/>
                        </a:rPr>
                        <a:t>sex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年</a:t>
                      </a:r>
                      <a:r>
                        <a:rPr lang="zh-CN" sz="2000" kern="100" smtClean="0">
                          <a:effectLst/>
                        </a:rPr>
                        <a:t>龄</a:t>
                      </a:r>
                      <a:endParaRPr lang="en-US" altLang="zh-CN" sz="20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smtClean="0">
                          <a:effectLst/>
                          <a:latin typeface="Times New Roman"/>
                          <a:ea typeface="宋体"/>
                        </a:rPr>
                        <a:t>age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出生日</a:t>
                      </a:r>
                      <a:r>
                        <a:rPr lang="zh-CN" sz="2000" kern="100" smtClean="0">
                          <a:effectLst/>
                        </a:rPr>
                        <a:t>期</a:t>
                      </a:r>
                      <a:endParaRPr lang="en-US" altLang="zh-CN" sz="20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smtClean="0">
                          <a:effectLst/>
                          <a:latin typeface="Times New Roman"/>
                          <a:ea typeface="宋体"/>
                        </a:rPr>
                        <a:t>birthday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院系名</a:t>
                      </a:r>
                      <a:r>
                        <a:rPr lang="zh-CN" sz="2000" kern="100" smtClean="0">
                          <a:effectLst/>
                        </a:rPr>
                        <a:t>称</a:t>
                      </a:r>
                      <a:endParaRPr lang="en-US" altLang="zh-CN" sz="20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smtClean="0">
                          <a:effectLst/>
                          <a:latin typeface="Times New Roman"/>
                          <a:ea typeface="宋体"/>
                        </a:rPr>
                        <a:t>dname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班</a:t>
                      </a:r>
                      <a:r>
                        <a:rPr lang="zh-CN" sz="2000" kern="100" smtClean="0">
                          <a:effectLst/>
                        </a:rPr>
                        <a:t>级</a:t>
                      </a:r>
                      <a:endParaRPr lang="en-US" altLang="zh-CN" sz="20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smtClean="0">
                          <a:effectLst/>
                          <a:latin typeface="Times New Roman"/>
                          <a:ea typeface="宋体"/>
                        </a:rPr>
                        <a:t>class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13928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200800020101</a:t>
                      </a:r>
                      <a:endParaRPr lang="zh-CN" sz="20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200800020102</a:t>
                      </a:r>
                      <a:endParaRPr lang="zh-CN" sz="20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200800020103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王欣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李华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赵岩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女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0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男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19</a:t>
                      </a:r>
                      <a:endParaRPr lang="zh-CN" sz="20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0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1994-2-2</a:t>
                      </a:r>
                      <a:endParaRPr lang="zh-CN" sz="20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1995-3-3</a:t>
                      </a:r>
                      <a:endParaRPr lang="zh-CN" sz="20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1996-4-4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计算机学院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软件学院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软件学院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2010</a:t>
                      </a:r>
                      <a:endParaRPr lang="zh-CN" sz="20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2009</a:t>
                      </a:r>
                      <a:endParaRPr lang="zh-CN" sz="20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2009</a:t>
                      </a:r>
                      <a:endParaRPr lang="zh-CN" sz="20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7685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</a:rPr>
              <a:t>create table </a:t>
            </a:r>
            <a:r>
              <a:rPr lang="en-US" altLang="zh-CN" sz="3200" dirty="0" smtClean="0">
                <a:solidFill>
                  <a:srgbClr val="FFFF00"/>
                </a:solidFill>
              </a:rPr>
              <a:t>test1_student</a:t>
            </a:r>
            <a:endParaRPr lang="en-US" altLang="zh-CN" sz="3200" dirty="0">
              <a:solidFill>
                <a:srgbClr val="FFFF00"/>
              </a:solidFill>
            </a:endParaRPr>
          </a:p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</a:rPr>
              <a:t> (</a:t>
            </a:r>
            <a:r>
              <a:rPr lang="en-US" altLang="zh-CN" sz="3200" dirty="0" err="1">
                <a:solidFill>
                  <a:srgbClr val="FFFF00"/>
                </a:solidFill>
              </a:rPr>
              <a:t>sid</a:t>
            </a:r>
            <a:r>
              <a:rPr lang="en-US" altLang="zh-CN" sz="3200" dirty="0">
                <a:solidFill>
                  <a:srgbClr val="FFFF00"/>
                </a:solidFill>
              </a:rPr>
              <a:t> char(12) not null,</a:t>
            </a:r>
          </a:p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</a:rPr>
              <a:t>name varchar2(10) not null,</a:t>
            </a:r>
          </a:p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</a:rPr>
              <a:t>sex varchar2(4),</a:t>
            </a:r>
          </a:p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</a:rPr>
              <a:t>age </a:t>
            </a:r>
            <a:r>
              <a:rPr lang="en-US" altLang="zh-CN" sz="3200" dirty="0" smtClean="0">
                <a:solidFill>
                  <a:srgbClr val="FFFF00"/>
                </a:solidFill>
              </a:rPr>
              <a:t>number(3),</a:t>
            </a:r>
            <a:endParaRPr lang="en-US" altLang="zh-CN" sz="3200" dirty="0">
              <a:solidFill>
                <a:srgbClr val="FFFF00"/>
              </a:solidFill>
            </a:endParaRPr>
          </a:p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</a:rPr>
              <a:t>birthday date,</a:t>
            </a:r>
          </a:p>
          <a:p>
            <a:pPr marL="0" indent="0" eaLnBrk="1" hangingPunct="1">
              <a:buNone/>
            </a:pPr>
            <a:r>
              <a:rPr lang="en-US" altLang="zh-CN" sz="3200" dirty="0" err="1">
                <a:solidFill>
                  <a:srgbClr val="FFFF00"/>
                </a:solidFill>
              </a:rPr>
              <a:t>dname</a:t>
            </a:r>
            <a:r>
              <a:rPr lang="en-US" altLang="zh-CN" sz="3200" dirty="0">
                <a:solidFill>
                  <a:srgbClr val="FFFF00"/>
                </a:solidFill>
              </a:rPr>
              <a:t> varchar2 (30),</a:t>
            </a:r>
          </a:p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</a:rPr>
              <a:t>class varchar2(10),</a:t>
            </a:r>
          </a:p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</a:rPr>
              <a:t>Primary key (</a:t>
            </a:r>
            <a:r>
              <a:rPr lang="en-US" altLang="zh-CN" sz="3200" dirty="0" err="1">
                <a:solidFill>
                  <a:srgbClr val="FFFF00"/>
                </a:solidFill>
              </a:rPr>
              <a:t>sid</a:t>
            </a:r>
            <a:r>
              <a:rPr lang="en-US" altLang="zh-CN" sz="3200" dirty="0" smtClean="0">
                <a:solidFill>
                  <a:srgbClr val="FFFF00"/>
                </a:solidFill>
              </a:rPr>
              <a:t>));</a:t>
            </a:r>
            <a:endParaRPr lang="en-US" altLang="zh-CN" sz="3200" dirty="0">
              <a:solidFill>
                <a:srgbClr val="FFFF00"/>
              </a:solidFill>
            </a:endParaRPr>
          </a:p>
          <a:p>
            <a:pPr marL="0" indent="0" eaLnBrk="1" hangingPunct="1">
              <a:buNone/>
            </a:pPr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354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培训</a:t>
            </a:r>
            <a:r>
              <a:rPr lang="zh-CN" altLang="en-US" dirty="0" smtClean="0">
                <a:solidFill>
                  <a:srgbClr val="FFFF00"/>
                </a:solidFill>
              </a:rPr>
              <a:t>内容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Oracle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数据库介绍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建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立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删除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恢复表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建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立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删除索引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简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单查询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插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入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删除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修改数据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事务提交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回退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创建用户、授权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收回权限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>
                <a:solidFill>
                  <a:srgbClr val="FFFF00"/>
                </a:solidFill>
                <a:latin typeface="+mn-ea"/>
              </a:rPr>
              <a:t>复杂查询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>
                <a:solidFill>
                  <a:srgbClr val="FFFF00"/>
                </a:solidFill>
                <a:latin typeface="+mn-ea"/>
              </a:rPr>
              <a:t>建立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替换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删除视图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>
                <a:solidFill>
                  <a:srgbClr val="FFFF00"/>
                </a:solidFill>
                <a:latin typeface="+mn-ea"/>
              </a:rPr>
              <a:t>程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序生成程序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2408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查看的表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*</a:t>
            </a:r>
            <a:r>
              <a:rPr lang="zh-CN" altLang="en-US" sz="3200" dirty="0">
                <a:solidFill>
                  <a:srgbClr val="FFFF00"/>
                </a:solidFill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</a:rPr>
              <a:t>from test1_student;</a:t>
            </a:r>
          </a:p>
          <a:p>
            <a:pPr marL="0" indent="0" eaLnBrk="1" hangingPunct="1">
              <a:buNone/>
            </a:pPr>
            <a:r>
              <a:rPr lang="en-US" altLang="zh-CN" sz="3200" dirty="0" err="1" smtClean="0">
                <a:solidFill>
                  <a:srgbClr val="FFFF00"/>
                </a:solidFill>
              </a:rPr>
              <a:t>Desc</a:t>
            </a:r>
            <a:r>
              <a:rPr lang="en-US" altLang="zh-CN" sz="3200" dirty="0" smtClean="0">
                <a:solidFill>
                  <a:srgbClr val="FFFF00"/>
                </a:solidFill>
              </a:rPr>
              <a:t> test1_student;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>
                <a:solidFill>
                  <a:srgbClr val="FF0000"/>
                </a:solidFill>
              </a:rPr>
              <a:t>tab</a:t>
            </a:r>
            <a:r>
              <a:rPr lang="en-US" altLang="zh-CN" sz="3200" dirty="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 err="1">
                <a:solidFill>
                  <a:srgbClr val="FF0000"/>
                </a:solidFill>
              </a:rPr>
              <a:t>all_tables</a:t>
            </a:r>
            <a:r>
              <a:rPr lang="en-US" altLang="zh-CN" sz="3200" dirty="0">
                <a:solidFill>
                  <a:srgbClr val="FFFF00"/>
                </a:solidFill>
              </a:rPr>
              <a:t> where </a:t>
            </a:r>
            <a:r>
              <a:rPr lang="en-US" altLang="zh-CN" sz="3200" dirty="0" err="1">
                <a:solidFill>
                  <a:srgbClr val="FFFF00"/>
                </a:solidFill>
              </a:rPr>
              <a:t>table_name</a:t>
            </a:r>
            <a:r>
              <a:rPr lang="en-US" altLang="zh-CN" sz="3200" dirty="0">
                <a:solidFill>
                  <a:srgbClr val="FFFF00"/>
                </a:solidFill>
              </a:rPr>
              <a:t>='TEST1_STUDENT';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 err="1">
                <a:solidFill>
                  <a:srgbClr val="FF0000"/>
                </a:solidFill>
              </a:rPr>
              <a:t>all_tab_columns</a:t>
            </a:r>
            <a:r>
              <a:rPr lang="en-US" altLang="zh-CN" sz="3200" dirty="0">
                <a:solidFill>
                  <a:srgbClr val="FFFF00"/>
                </a:solidFill>
              </a:rPr>
              <a:t> where </a:t>
            </a:r>
            <a:r>
              <a:rPr lang="en-US" altLang="zh-CN" sz="3200" dirty="0" err="1">
                <a:solidFill>
                  <a:srgbClr val="FFFF00"/>
                </a:solidFill>
              </a:rPr>
              <a:t>table_name</a:t>
            </a:r>
            <a:r>
              <a:rPr lang="en-US" altLang="zh-CN" sz="3200" dirty="0">
                <a:solidFill>
                  <a:srgbClr val="FFFF00"/>
                </a:solidFill>
              </a:rPr>
              <a:t>='TEST1_STUDENT';</a:t>
            </a:r>
          </a:p>
        </p:txBody>
      </p:sp>
    </p:spTree>
    <p:extLst>
      <p:ext uri="{BB962C8B-B14F-4D97-AF65-F5344CB8AC3E}">
        <p14:creationId xmlns:p14="http://schemas.microsoft.com/office/powerpoint/2010/main" xmlns="" val="359387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插入数据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省略写法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</a:rPr>
              <a:t>insert into </a:t>
            </a:r>
            <a:r>
              <a:rPr lang="en-US" altLang="zh-CN" sz="3200" dirty="0" smtClean="0">
                <a:solidFill>
                  <a:srgbClr val="FFFF00"/>
                </a:solidFill>
              </a:rPr>
              <a:t>test1_student</a:t>
            </a:r>
          </a:p>
          <a:p>
            <a:pPr marL="0" indent="0" eaLnBrk="1" hangingPunct="1">
              <a:buNone/>
            </a:pPr>
            <a:r>
              <a:rPr lang="en-US" altLang="zh-CN" sz="3200" dirty="0" smtClean="0">
                <a:solidFill>
                  <a:srgbClr val="FFFF00"/>
                </a:solidFill>
              </a:rPr>
              <a:t>values(200800020101 </a:t>
            </a:r>
            <a:r>
              <a:rPr lang="en-US" altLang="zh-CN" sz="3200" dirty="0">
                <a:solidFill>
                  <a:srgbClr val="FFFF00"/>
                </a:solidFill>
              </a:rPr>
              <a:t>,'</a:t>
            </a:r>
            <a:r>
              <a:rPr lang="zh-CN" altLang="en-US" sz="3200" dirty="0">
                <a:solidFill>
                  <a:srgbClr val="FFFF00"/>
                </a:solidFill>
              </a:rPr>
              <a:t>王欣</a:t>
            </a:r>
            <a:r>
              <a:rPr lang="en-US" altLang="zh-CN" sz="3200" dirty="0">
                <a:solidFill>
                  <a:srgbClr val="FFFF00"/>
                </a:solidFill>
              </a:rPr>
              <a:t>','</a:t>
            </a:r>
            <a:r>
              <a:rPr lang="zh-CN" altLang="en-US" sz="3200" dirty="0">
                <a:solidFill>
                  <a:srgbClr val="FFFF00"/>
                </a:solidFill>
              </a:rPr>
              <a:t>女</a:t>
            </a:r>
            <a:r>
              <a:rPr lang="en-US" altLang="zh-CN" sz="3200" dirty="0" smtClean="0">
                <a:solidFill>
                  <a:srgbClr val="FFFF00"/>
                </a:solidFill>
              </a:rPr>
              <a:t>', 19, 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to_date</a:t>
            </a:r>
            <a:r>
              <a:rPr lang="en-US" altLang="zh-CN" sz="3200" dirty="0">
                <a:solidFill>
                  <a:srgbClr val="FFFF00"/>
                </a:solidFill>
              </a:rPr>
              <a:t>('19940202','yyyymmdd</a:t>
            </a:r>
            <a:r>
              <a:rPr lang="en-US" altLang="zh-CN" sz="3200" dirty="0" smtClean="0">
                <a:solidFill>
                  <a:srgbClr val="FFFF00"/>
                </a:solidFill>
              </a:rPr>
              <a:t>'), </a:t>
            </a:r>
          </a:p>
          <a:p>
            <a:pPr marL="0" indent="0" eaLnBrk="1" hangingPunct="1">
              <a:buNone/>
            </a:pPr>
            <a:r>
              <a:rPr lang="en-US" altLang="zh-CN" sz="3200" dirty="0" smtClean="0">
                <a:solidFill>
                  <a:srgbClr val="FFFF00"/>
                </a:solidFill>
              </a:rPr>
              <a:t>'</a:t>
            </a:r>
            <a:r>
              <a:rPr lang="zh-CN" altLang="en-US" sz="3200" dirty="0">
                <a:solidFill>
                  <a:srgbClr val="FFFF00"/>
                </a:solidFill>
              </a:rPr>
              <a:t>计算机学院</a:t>
            </a:r>
            <a:r>
              <a:rPr lang="en-US" altLang="zh-CN" sz="3200" dirty="0">
                <a:solidFill>
                  <a:srgbClr val="FFFF00"/>
                </a:solidFill>
              </a:rPr>
              <a:t>',2010</a:t>
            </a:r>
            <a:r>
              <a:rPr lang="en-US" altLang="zh-CN" sz="3200" dirty="0" smtClean="0">
                <a:solidFill>
                  <a:srgbClr val="FFFF00"/>
                </a:solidFill>
              </a:rPr>
              <a:t>);</a:t>
            </a:r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006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插入数据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省略写法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3200" dirty="0" smtClean="0">
                <a:solidFill>
                  <a:srgbClr val="FFFF00"/>
                </a:solidFill>
              </a:rPr>
              <a:t>insert into test1_student  values(200800020102 ,‘</a:t>
            </a:r>
            <a:r>
              <a:rPr lang="zh-CN" altLang="en-US" sz="3200" dirty="0" smtClean="0">
                <a:solidFill>
                  <a:srgbClr val="FFFF00"/>
                </a:solidFill>
              </a:rPr>
              <a:t>李华</a:t>
            </a:r>
            <a:r>
              <a:rPr lang="en-US" altLang="zh-CN" sz="3200" dirty="0" smtClean="0">
                <a:solidFill>
                  <a:srgbClr val="FFFF00"/>
                </a:solidFill>
              </a:rPr>
              <a:t>’,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null,</a:t>
            </a:r>
            <a:r>
              <a:rPr lang="en-US" altLang="zh-CN" sz="3200" dirty="0" err="1" smtClean="0">
                <a:solidFill>
                  <a:srgbClr val="FF0000"/>
                </a:solidFill>
              </a:rPr>
              <a:t>null,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to_date</a:t>
            </a:r>
            <a:r>
              <a:rPr lang="en-US" altLang="zh-CN" sz="3200" dirty="0" smtClean="0">
                <a:solidFill>
                  <a:srgbClr val="FFFF00"/>
                </a:solidFill>
              </a:rPr>
              <a:t>('03031995','mmddyyyy'),'</a:t>
            </a:r>
            <a:r>
              <a:rPr lang="zh-CN" altLang="en-US" sz="3200" dirty="0" smtClean="0">
                <a:solidFill>
                  <a:srgbClr val="FFFF00"/>
                </a:solidFill>
              </a:rPr>
              <a:t>软件学院</a:t>
            </a:r>
            <a:r>
              <a:rPr lang="en-US" altLang="zh-CN" sz="3200" dirty="0" smtClean="0">
                <a:solidFill>
                  <a:srgbClr val="FFFF00"/>
                </a:solidFill>
              </a:rPr>
              <a:t>',2009);</a:t>
            </a:r>
          </a:p>
        </p:txBody>
      </p:sp>
    </p:spTree>
    <p:extLst>
      <p:ext uri="{BB962C8B-B14F-4D97-AF65-F5344CB8AC3E}">
        <p14:creationId xmlns:p14="http://schemas.microsoft.com/office/powerpoint/2010/main" xmlns="" val="222608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插入数据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省略写法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3200" dirty="0" smtClean="0">
                <a:solidFill>
                  <a:srgbClr val="FFFF00"/>
                </a:solidFill>
              </a:rPr>
              <a:t>insert into test1_student </a:t>
            </a:r>
            <a:r>
              <a:rPr lang="en-US" altLang="zh-CN" sz="3200" dirty="0">
                <a:solidFill>
                  <a:srgbClr val="FFFF00"/>
                </a:solidFill>
              </a:rPr>
              <a:t>(</a:t>
            </a:r>
            <a:r>
              <a:rPr lang="en-US" altLang="zh-CN" sz="3200" dirty="0" err="1">
                <a:solidFill>
                  <a:srgbClr val="FFFF00"/>
                </a:solidFill>
              </a:rPr>
              <a:t>sid,name,sex,birthday,dname,class</a:t>
            </a:r>
            <a:r>
              <a:rPr lang="en-US" altLang="zh-CN" sz="3200" dirty="0">
                <a:solidFill>
                  <a:srgbClr val="FFFF00"/>
                </a:solidFill>
              </a:rPr>
              <a:t>) </a:t>
            </a:r>
            <a:r>
              <a:rPr lang="en-US" altLang="zh-CN" sz="3200" dirty="0" smtClean="0">
                <a:solidFill>
                  <a:srgbClr val="FFFF00"/>
                </a:solidFill>
              </a:rPr>
              <a:t>values(200800020103 ,'</a:t>
            </a:r>
            <a:r>
              <a:rPr lang="zh-CN" altLang="en-US" sz="3200" dirty="0" smtClean="0">
                <a:solidFill>
                  <a:srgbClr val="FFFF00"/>
                </a:solidFill>
              </a:rPr>
              <a:t>赵岩</a:t>
            </a:r>
            <a:r>
              <a:rPr lang="en-US" altLang="zh-CN" sz="3200" dirty="0" smtClean="0">
                <a:solidFill>
                  <a:srgbClr val="FFFF00"/>
                </a:solidFill>
              </a:rPr>
              <a:t>','</a:t>
            </a:r>
            <a:r>
              <a:rPr lang="zh-CN" altLang="en-US" sz="3200" dirty="0" smtClean="0">
                <a:solidFill>
                  <a:srgbClr val="FFFF00"/>
                </a:solidFill>
              </a:rPr>
              <a:t>男</a:t>
            </a:r>
            <a:r>
              <a:rPr lang="en-US" altLang="zh-CN" sz="3200" dirty="0" smtClean="0">
                <a:solidFill>
                  <a:srgbClr val="FFFF00"/>
                </a:solidFill>
              </a:rPr>
              <a:t>',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to_date</a:t>
            </a:r>
            <a:r>
              <a:rPr lang="en-US" altLang="zh-CN" sz="3200" dirty="0" smtClean="0">
                <a:solidFill>
                  <a:srgbClr val="FFFF00"/>
                </a:solidFill>
              </a:rPr>
              <a:t>('04041996','mmddyyyy'),'</a:t>
            </a:r>
            <a:r>
              <a:rPr lang="zh-CN" altLang="en-US" sz="3200" dirty="0" smtClean="0">
                <a:solidFill>
                  <a:srgbClr val="FFFF00"/>
                </a:solidFill>
              </a:rPr>
              <a:t>软件学院</a:t>
            </a:r>
            <a:r>
              <a:rPr lang="en-US" altLang="zh-CN" sz="3200" dirty="0" smtClean="0">
                <a:solidFill>
                  <a:srgbClr val="FFFF00"/>
                </a:solidFill>
              </a:rPr>
              <a:t>',2009);</a:t>
            </a:r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73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查询表中的数据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*</a:t>
            </a:r>
            <a:r>
              <a:rPr lang="zh-CN" altLang="en-US" sz="3200">
                <a:solidFill>
                  <a:srgbClr val="FFFF00"/>
                </a:solidFill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</a:rPr>
              <a:t>from test1_student;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注</a:t>
            </a:r>
            <a:r>
              <a:rPr lang="zh-CN" altLang="en-US" sz="3200" smtClean="0">
                <a:solidFill>
                  <a:srgbClr val="FFFF00"/>
                </a:solidFill>
              </a:rPr>
              <a:t>意空值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表中数据没有顺序的概念</a:t>
            </a:r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263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常用列类型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字</a:t>
            </a:r>
            <a:r>
              <a:rPr lang="zh-CN" altLang="en-US" sz="3200">
                <a:solidFill>
                  <a:srgbClr val="FFFF00"/>
                </a:solidFill>
              </a:rPr>
              <a:t>符</a:t>
            </a:r>
            <a:r>
              <a:rPr lang="en-US" altLang="zh-CN" sz="3200">
                <a:solidFill>
                  <a:srgbClr val="FFFF00"/>
                </a:solidFill>
              </a:rPr>
              <a:t>char</a:t>
            </a:r>
            <a:r>
              <a:rPr lang="zh-CN" altLang="en-US" sz="3200">
                <a:solidFill>
                  <a:srgbClr val="FFFF00"/>
                </a:solidFill>
              </a:rPr>
              <a:t>和</a:t>
            </a:r>
            <a:r>
              <a:rPr lang="en-US" altLang="zh-CN" sz="3200">
                <a:solidFill>
                  <a:srgbClr val="FFFF00"/>
                </a:solidFill>
              </a:rPr>
              <a:t>varchar2</a:t>
            </a:r>
            <a:r>
              <a:rPr lang="zh-CN" altLang="en-US" sz="3200" smtClean="0">
                <a:solidFill>
                  <a:srgbClr val="FFFF00"/>
                </a:solidFill>
              </a:rPr>
              <a:t>、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数</a:t>
            </a:r>
            <a:r>
              <a:rPr lang="zh-CN" altLang="en-US" sz="3200">
                <a:solidFill>
                  <a:srgbClr val="FFFF00"/>
                </a:solidFill>
              </a:rPr>
              <a:t>值</a:t>
            </a:r>
            <a:r>
              <a:rPr lang="en-US" altLang="zh-CN" sz="3200">
                <a:solidFill>
                  <a:srgbClr val="FFFF00"/>
                </a:solidFill>
              </a:rPr>
              <a:t>number</a:t>
            </a:r>
            <a:r>
              <a:rPr lang="zh-CN" altLang="en-US" sz="3200" smtClean="0">
                <a:solidFill>
                  <a:srgbClr val="FFFF00"/>
                </a:solidFill>
              </a:rPr>
              <a:t>、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超</a:t>
            </a:r>
            <a:r>
              <a:rPr lang="zh-CN" altLang="en-US" sz="3200">
                <a:solidFill>
                  <a:srgbClr val="FFFF00"/>
                </a:solidFill>
              </a:rPr>
              <a:t>长大型数据</a:t>
            </a:r>
            <a:r>
              <a:rPr lang="en-US" altLang="zh-CN" sz="3200">
                <a:solidFill>
                  <a:srgbClr val="FFFF00"/>
                </a:solidFill>
              </a:rPr>
              <a:t>long ram(</a:t>
            </a:r>
            <a:r>
              <a:rPr lang="zh-CN" altLang="en-US" sz="3200">
                <a:solidFill>
                  <a:srgbClr val="FFFF00"/>
                </a:solidFill>
              </a:rPr>
              <a:t>照片、图</a:t>
            </a:r>
            <a:r>
              <a:rPr lang="zh-CN" altLang="en-US" sz="3200" smtClean="0">
                <a:solidFill>
                  <a:srgbClr val="FFFF00"/>
                </a:solidFill>
              </a:rPr>
              <a:t>形</a:t>
            </a:r>
            <a:r>
              <a:rPr lang="en-US" altLang="zh-CN" sz="3200" smtClean="0">
                <a:solidFill>
                  <a:srgbClr val="FFFF00"/>
                </a:solidFill>
              </a:rPr>
              <a:t>)</a:t>
            </a:r>
            <a:r>
              <a:rPr lang="zh-CN" altLang="en-US" sz="3200" smtClean="0">
                <a:solidFill>
                  <a:srgbClr val="FFFF00"/>
                </a:solidFill>
              </a:rPr>
              <a:t>、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日</a:t>
            </a:r>
            <a:r>
              <a:rPr lang="zh-CN" altLang="en-US" sz="3200">
                <a:solidFill>
                  <a:srgbClr val="FFFF00"/>
                </a:solidFill>
              </a:rPr>
              <a:t>期</a:t>
            </a:r>
            <a:r>
              <a:rPr lang="en-US" altLang="zh-CN" sz="3200">
                <a:solidFill>
                  <a:srgbClr val="FFFF00"/>
                </a:solidFill>
              </a:rPr>
              <a:t>date(</a:t>
            </a:r>
            <a:r>
              <a:rPr lang="zh-CN" altLang="en-US" sz="3200">
                <a:solidFill>
                  <a:srgbClr val="FFFF00"/>
                </a:solidFill>
              </a:rPr>
              <a:t>包含日期和时间</a:t>
            </a:r>
            <a:r>
              <a:rPr lang="en-US" altLang="zh-CN" sz="3200">
                <a:solidFill>
                  <a:srgbClr val="FFFF00"/>
                </a:solidFill>
              </a:rPr>
              <a:t>)</a:t>
            </a:r>
            <a:r>
              <a:rPr lang="zh-CN" altLang="en-US" sz="3200">
                <a:solidFill>
                  <a:srgbClr val="FFFF00"/>
                </a:solidFill>
              </a:rPr>
              <a:t>。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char (5) </a:t>
            </a:r>
            <a:r>
              <a:rPr lang="zh-CN" altLang="en-US" sz="3200">
                <a:solidFill>
                  <a:srgbClr val="FFFF00"/>
                </a:solidFill>
              </a:rPr>
              <a:t>和 </a:t>
            </a:r>
            <a:r>
              <a:rPr lang="en-US" altLang="zh-CN" sz="3200">
                <a:solidFill>
                  <a:srgbClr val="FFFF00"/>
                </a:solidFill>
              </a:rPr>
              <a:t>varchar2(5)</a:t>
            </a:r>
            <a:r>
              <a:rPr lang="zh-CN" altLang="en-US" sz="3200">
                <a:solidFill>
                  <a:srgbClr val="FFFF00"/>
                </a:solidFill>
              </a:rPr>
              <a:t>的区</a:t>
            </a:r>
            <a:r>
              <a:rPr lang="zh-CN" altLang="en-US" sz="3200" smtClean="0">
                <a:solidFill>
                  <a:srgbClr val="FFFF00"/>
                </a:solidFill>
              </a:rPr>
              <a:t>别：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 </a:t>
            </a:r>
            <a:r>
              <a:rPr lang="en-US" altLang="zh-CN" sz="3200">
                <a:solidFill>
                  <a:srgbClr val="FFFF00"/>
                </a:solidFill>
              </a:rPr>
              <a:t>char</a:t>
            </a:r>
            <a:r>
              <a:rPr lang="zh-CN" altLang="en-US" sz="3200">
                <a:solidFill>
                  <a:srgbClr val="FFFF00"/>
                </a:solidFill>
              </a:rPr>
              <a:t>不足</a:t>
            </a:r>
            <a:r>
              <a:rPr lang="en-US" altLang="zh-CN" sz="3200">
                <a:solidFill>
                  <a:srgbClr val="FFFF00"/>
                </a:solidFill>
              </a:rPr>
              <a:t>5</a:t>
            </a:r>
            <a:r>
              <a:rPr lang="zh-CN" altLang="en-US" sz="3200">
                <a:solidFill>
                  <a:srgbClr val="FFFF00"/>
                </a:solidFill>
              </a:rPr>
              <a:t>位后面自动加上空格</a:t>
            </a:r>
            <a:r>
              <a:rPr lang="en-US" altLang="zh-CN" sz="3200">
                <a:solidFill>
                  <a:srgbClr val="FFFF00"/>
                </a:solidFill>
              </a:rPr>
              <a:t>,varchar2</a:t>
            </a:r>
            <a:r>
              <a:rPr lang="zh-CN" altLang="en-US" sz="3200">
                <a:solidFill>
                  <a:srgbClr val="FFFF00"/>
                </a:solidFill>
              </a:rPr>
              <a:t>不加。</a:t>
            </a: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227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插入数据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省略写法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</a:rPr>
              <a:t>insert into </a:t>
            </a:r>
            <a:r>
              <a:rPr lang="en-US" altLang="zh-CN" sz="3200" smtClean="0">
                <a:solidFill>
                  <a:srgbClr val="FFFF00"/>
                </a:solidFill>
              </a:rPr>
              <a:t>test1_student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</a:rPr>
              <a:t>values(2002 </a:t>
            </a:r>
            <a:r>
              <a:rPr lang="en-US" altLang="zh-CN" sz="3200">
                <a:solidFill>
                  <a:srgbClr val="FFFF00"/>
                </a:solidFill>
              </a:rPr>
              <a:t>,'</a:t>
            </a:r>
            <a:r>
              <a:rPr lang="zh-CN" altLang="en-US" sz="3200">
                <a:solidFill>
                  <a:srgbClr val="FFFF00"/>
                </a:solidFill>
              </a:rPr>
              <a:t>王欣</a:t>
            </a:r>
            <a:r>
              <a:rPr lang="en-US" altLang="zh-CN" sz="3200">
                <a:solidFill>
                  <a:srgbClr val="FFFF00"/>
                </a:solidFill>
              </a:rPr>
              <a:t>','</a:t>
            </a:r>
            <a:r>
              <a:rPr lang="zh-CN" altLang="en-US" sz="3200">
                <a:solidFill>
                  <a:srgbClr val="FFFF00"/>
                </a:solidFill>
              </a:rPr>
              <a:t>女</a:t>
            </a:r>
            <a:r>
              <a:rPr lang="en-US" altLang="zh-CN" sz="3200" smtClean="0">
                <a:solidFill>
                  <a:srgbClr val="FFFF00"/>
                </a:solidFill>
              </a:rPr>
              <a:t>', 19,  to_date</a:t>
            </a:r>
            <a:r>
              <a:rPr lang="en-US" altLang="zh-CN" sz="3200">
                <a:solidFill>
                  <a:srgbClr val="FFFF00"/>
                </a:solidFill>
              </a:rPr>
              <a:t>('19940202','yyyymmdd</a:t>
            </a:r>
            <a:r>
              <a:rPr lang="en-US" altLang="zh-CN" sz="3200" smtClean="0">
                <a:solidFill>
                  <a:srgbClr val="FFFF00"/>
                </a:solidFill>
              </a:rPr>
              <a:t>'), 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</a:rPr>
              <a:t>'</a:t>
            </a:r>
            <a:r>
              <a:rPr lang="zh-CN" altLang="en-US" sz="3200">
                <a:solidFill>
                  <a:srgbClr val="FFFF00"/>
                </a:solidFill>
              </a:rPr>
              <a:t>计算机学院</a:t>
            </a:r>
            <a:r>
              <a:rPr lang="en-US" altLang="zh-CN" sz="3200">
                <a:solidFill>
                  <a:srgbClr val="FFFF00"/>
                </a:solidFill>
              </a:rPr>
              <a:t>',2010</a:t>
            </a:r>
            <a:r>
              <a:rPr lang="en-US" altLang="zh-CN" sz="3200" smtClean="0">
                <a:solidFill>
                  <a:srgbClr val="FFFF00"/>
                </a:solidFill>
              </a:rPr>
              <a:t>);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</a:rPr>
              <a:t>Select *</a:t>
            </a:r>
            <a:r>
              <a:rPr lang="zh-CN" altLang="en-US" sz="3200">
                <a:solidFill>
                  <a:srgbClr val="FFFF00"/>
                </a:solidFill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</a:rPr>
              <a:t>from test1_student where sid=‘2002’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</a:rPr>
              <a:t>Select * from test1_student where sid=‘2002        </a:t>
            </a:r>
            <a:r>
              <a:rPr lang="zh-CN" altLang="en-US" sz="3200" smtClean="0">
                <a:solidFill>
                  <a:srgbClr val="FFFF00"/>
                </a:solidFill>
              </a:rPr>
              <a:t>’</a:t>
            </a:r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924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批量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插入数据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</a:rPr>
              <a:t>insert into test1_student(sid,name,sex,age,birthday,dname,class)</a:t>
            </a:r>
          </a:p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</a:rPr>
              <a:t> select sid,name,sex,age,birthday,dname,class from pub.student where sex='</a:t>
            </a:r>
            <a:r>
              <a:rPr lang="zh-CN" altLang="en-US" sz="3200">
                <a:solidFill>
                  <a:srgbClr val="FFFF00"/>
                </a:solidFill>
              </a:rPr>
              <a:t>男</a:t>
            </a:r>
            <a:r>
              <a:rPr lang="en-US" altLang="zh-CN" sz="3200">
                <a:solidFill>
                  <a:srgbClr val="FFFF00"/>
                </a:solidFill>
              </a:rPr>
              <a:t>';</a:t>
            </a:r>
          </a:p>
          <a:p>
            <a:pPr marL="0" indent="0" eaLnBrk="1" hangingPunct="1">
              <a:buNone/>
            </a:pPr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352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空值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null-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不允许为空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如</a:t>
            </a:r>
            <a:r>
              <a:rPr lang="zh-CN" altLang="en-US" sz="3200">
                <a:solidFill>
                  <a:srgbClr val="FFFF00"/>
                </a:solidFill>
              </a:rPr>
              <a:t>果一个列允许为空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该列可以不放任何内容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即空值</a:t>
            </a:r>
            <a:r>
              <a:rPr lang="en-US" altLang="zh-CN" sz="3200">
                <a:solidFill>
                  <a:srgbClr val="FFFF00"/>
                </a:solidFill>
              </a:rPr>
              <a:t>(</a:t>
            </a:r>
            <a:r>
              <a:rPr lang="zh-CN" altLang="en-US" sz="3200">
                <a:solidFill>
                  <a:srgbClr val="FFFF00"/>
                </a:solidFill>
              </a:rPr>
              <a:t>在</a:t>
            </a:r>
            <a:r>
              <a:rPr lang="en-US" altLang="zh-CN" sz="3200">
                <a:solidFill>
                  <a:srgbClr val="FFFF00"/>
                </a:solidFill>
              </a:rPr>
              <a:t>sql</a:t>
            </a:r>
            <a:r>
              <a:rPr lang="zh-CN" altLang="en-US" sz="3200">
                <a:solidFill>
                  <a:srgbClr val="FFFF00"/>
                </a:solidFill>
              </a:rPr>
              <a:t>中书写为</a:t>
            </a:r>
            <a:r>
              <a:rPr lang="en-US" altLang="zh-CN" sz="3200">
                <a:solidFill>
                  <a:srgbClr val="FFFF00"/>
                </a:solidFill>
              </a:rPr>
              <a:t>null</a:t>
            </a:r>
            <a:r>
              <a:rPr lang="en-US" altLang="zh-CN" sz="3200" smtClean="0">
                <a:solidFill>
                  <a:srgbClr val="FFFF00"/>
                </a:solidFill>
              </a:rPr>
              <a:t>)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空</a:t>
            </a:r>
            <a:r>
              <a:rPr lang="zh-CN" altLang="en-US" sz="3200">
                <a:solidFill>
                  <a:srgbClr val="FFFF00"/>
                </a:solidFill>
              </a:rPr>
              <a:t>值不是空格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如果一个列内容为空值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则该列不等于任何</a:t>
            </a:r>
            <a:r>
              <a:rPr lang="zh-CN" altLang="en-US" sz="3200" smtClean="0">
                <a:solidFill>
                  <a:srgbClr val="FFFF00"/>
                </a:solidFill>
              </a:rPr>
              <a:t>值。</a:t>
            </a:r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53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空值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null-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不允许为空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列</a:t>
            </a:r>
            <a:r>
              <a:rPr lang="en-US" altLang="zh-CN" sz="3200">
                <a:solidFill>
                  <a:srgbClr val="FFFF00"/>
                </a:solidFill>
              </a:rPr>
              <a:t>sage1</a:t>
            </a:r>
            <a:r>
              <a:rPr lang="zh-CN" altLang="en-US" sz="3200">
                <a:solidFill>
                  <a:srgbClr val="FFFF00"/>
                </a:solidFill>
              </a:rPr>
              <a:t>、</a:t>
            </a:r>
            <a:r>
              <a:rPr lang="en-US" altLang="zh-CN" sz="3200">
                <a:solidFill>
                  <a:srgbClr val="FFFF00"/>
                </a:solidFill>
              </a:rPr>
              <a:t>sage2</a:t>
            </a:r>
            <a:r>
              <a:rPr lang="zh-CN" altLang="en-US" sz="3200">
                <a:solidFill>
                  <a:srgbClr val="FFFF00"/>
                </a:solidFill>
              </a:rPr>
              <a:t>的内容为空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列</a:t>
            </a:r>
            <a:r>
              <a:rPr lang="en-US" altLang="zh-CN" sz="3200">
                <a:solidFill>
                  <a:srgbClr val="FFFF00"/>
                </a:solidFill>
              </a:rPr>
              <a:t>sage3</a:t>
            </a:r>
            <a:r>
              <a:rPr lang="zh-CN" altLang="en-US" sz="3200">
                <a:solidFill>
                  <a:srgbClr val="FFFF00"/>
                </a:solidFill>
              </a:rPr>
              <a:t>内容为</a:t>
            </a:r>
            <a:r>
              <a:rPr lang="en-US" altLang="zh-CN" sz="3200" smtClean="0">
                <a:solidFill>
                  <a:srgbClr val="FFFF00"/>
                </a:solidFill>
              </a:rPr>
              <a:t>20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则</a:t>
            </a:r>
            <a:r>
              <a:rPr lang="zh-CN" altLang="en-US" sz="3200">
                <a:solidFill>
                  <a:srgbClr val="FFFF00"/>
                </a:solidFill>
              </a:rPr>
              <a:t>下面的逻辑表达式全部</a:t>
            </a:r>
            <a:r>
              <a:rPr lang="zh-CN" altLang="en-US" sz="3200" smtClean="0">
                <a:solidFill>
                  <a:srgbClr val="FFFF00"/>
                </a:solidFill>
              </a:rPr>
              <a:t>为</a:t>
            </a:r>
            <a:r>
              <a:rPr lang="zh-CN" altLang="en-US" sz="3200">
                <a:solidFill>
                  <a:srgbClr val="FFFF00"/>
                </a:solidFill>
              </a:rPr>
              <a:t>假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sage1=sage2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sage1</a:t>
            </a:r>
            <a:r>
              <a:rPr lang="en-US" altLang="zh-CN" sz="3200">
                <a:solidFill>
                  <a:srgbClr val="FFFF00"/>
                </a:solidFill>
              </a:rPr>
              <a:t>&lt;&gt;</a:t>
            </a:r>
            <a:r>
              <a:rPr lang="en-US" altLang="zh-CN" sz="3200" smtClean="0">
                <a:solidFill>
                  <a:srgbClr val="FFFF00"/>
                </a:solidFill>
              </a:rPr>
              <a:t>sage2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sage1=sage3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sage3&gt;sage1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Sage1&gt;20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Sage1&lt;20</a:t>
            </a:r>
          </a:p>
        </p:txBody>
      </p:sp>
    </p:spTree>
    <p:extLst>
      <p:ext uri="{BB962C8B-B14F-4D97-AF65-F5344CB8AC3E}">
        <p14:creationId xmlns:p14="http://schemas.microsoft.com/office/powerpoint/2010/main" xmlns="" val="28098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rgbClr val="FFFF00"/>
                </a:solidFill>
                <a:cs typeface="隶书"/>
              </a:rPr>
              <a:t>数据库</a:t>
            </a:r>
            <a:r>
              <a:rPr lang="zh-CN" altLang="en-US" dirty="0">
                <a:solidFill>
                  <a:srgbClr val="FFFF00"/>
                </a:solidFill>
                <a:cs typeface="隶书"/>
              </a:rPr>
              <a:t>介绍</a:t>
            </a:r>
            <a:endParaRPr lang="en-US" altLang="zh-CN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357313"/>
            <a:ext cx="8528050" cy="47752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25603" name="灯片编号占位符 5"/>
          <p:cNvSpPr txBox="1">
            <a:spLocks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D61589BF-C245-4A9A-AA5F-D34421405930}" type="slidenum">
              <a:rPr kumimoji="0" lang="zh-CN" altLang="en-GB" sz="1200">
                <a:solidFill>
                  <a:srgbClr val="FFFF00"/>
                </a:solidFill>
              </a:rPr>
              <a:pPr algn="r"/>
              <a:t>3</a:t>
            </a:fld>
            <a:endParaRPr kumimoji="0" lang="en-GB" altLang="zh-CN" sz="120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57" y="1075859"/>
            <a:ext cx="8857593" cy="562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空值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null-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不允许为空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</a:t>
            </a:r>
            <a:r>
              <a:rPr lang="zh-CN" altLang="en-US" sz="3200">
                <a:solidFill>
                  <a:srgbClr val="FFFF00"/>
                </a:solidFill>
              </a:rPr>
              <a:t> </a:t>
            </a:r>
            <a:r>
              <a:rPr lang="en-US" altLang="zh-CN" sz="3200">
                <a:solidFill>
                  <a:srgbClr val="FFFF00"/>
                </a:solidFill>
              </a:rPr>
              <a:t>from test1_student where age </a:t>
            </a:r>
            <a:r>
              <a:rPr lang="en-US" altLang="zh-CN" sz="3200" smtClean="0">
                <a:solidFill>
                  <a:srgbClr val="FFFF00"/>
                </a:solidFill>
              </a:rPr>
              <a:t>&gt;19;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</a:t>
            </a:r>
            <a:r>
              <a:rPr lang="zh-CN" altLang="en-US" sz="3200">
                <a:solidFill>
                  <a:srgbClr val="FFFF00"/>
                </a:solidFill>
              </a:rPr>
              <a:t> </a:t>
            </a:r>
            <a:r>
              <a:rPr lang="en-US" altLang="zh-CN" sz="3200">
                <a:solidFill>
                  <a:srgbClr val="FFFF00"/>
                </a:solidFill>
              </a:rPr>
              <a:t>from test1_student where age </a:t>
            </a:r>
            <a:r>
              <a:rPr lang="en-US" altLang="zh-CN" sz="3200" smtClean="0">
                <a:solidFill>
                  <a:srgbClr val="FFFF00"/>
                </a:solidFill>
              </a:rPr>
              <a:t>&lt;19;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</a:t>
            </a:r>
            <a:r>
              <a:rPr lang="zh-CN" altLang="en-US" sz="3200">
                <a:solidFill>
                  <a:srgbClr val="FFFF00"/>
                </a:solidFill>
              </a:rPr>
              <a:t> </a:t>
            </a:r>
            <a:r>
              <a:rPr lang="en-US" altLang="zh-CN" sz="3200">
                <a:solidFill>
                  <a:srgbClr val="FFFF00"/>
                </a:solidFill>
              </a:rPr>
              <a:t>from test1_student where age </a:t>
            </a:r>
            <a:r>
              <a:rPr lang="en-US" altLang="zh-CN" sz="3200" smtClean="0">
                <a:solidFill>
                  <a:srgbClr val="FFFF00"/>
                </a:solidFill>
              </a:rPr>
              <a:t>=19;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9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空值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null-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不允许为空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列</a:t>
            </a:r>
            <a:r>
              <a:rPr lang="en-US" altLang="zh-CN" sz="3200">
                <a:solidFill>
                  <a:srgbClr val="FFFF00"/>
                </a:solidFill>
              </a:rPr>
              <a:t>sage1</a:t>
            </a:r>
            <a:r>
              <a:rPr lang="zh-CN" altLang="en-US" sz="3200">
                <a:solidFill>
                  <a:srgbClr val="FFFF00"/>
                </a:solidFill>
              </a:rPr>
              <a:t>、</a:t>
            </a:r>
            <a:r>
              <a:rPr lang="en-US" altLang="zh-CN" sz="3200">
                <a:solidFill>
                  <a:srgbClr val="FFFF00"/>
                </a:solidFill>
              </a:rPr>
              <a:t>sage2</a:t>
            </a:r>
            <a:r>
              <a:rPr lang="zh-CN" altLang="en-US" sz="3200">
                <a:solidFill>
                  <a:srgbClr val="FFFF00"/>
                </a:solidFill>
              </a:rPr>
              <a:t>的内容为空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列</a:t>
            </a:r>
            <a:r>
              <a:rPr lang="en-US" altLang="zh-CN" sz="3200">
                <a:solidFill>
                  <a:srgbClr val="FFFF00"/>
                </a:solidFill>
              </a:rPr>
              <a:t>sage3</a:t>
            </a:r>
            <a:r>
              <a:rPr lang="zh-CN" altLang="en-US" sz="3200">
                <a:solidFill>
                  <a:srgbClr val="FFFF00"/>
                </a:solidFill>
              </a:rPr>
              <a:t>内容为</a:t>
            </a:r>
            <a:r>
              <a:rPr lang="en-US" altLang="zh-CN" sz="3200" smtClean="0">
                <a:solidFill>
                  <a:srgbClr val="FFFF00"/>
                </a:solidFill>
              </a:rPr>
              <a:t>20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下面计算结果全部为空值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Sage1+sage2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Sage1+sage3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Sage1+20</a:t>
            </a:r>
          </a:p>
        </p:txBody>
      </p:sp>
    </p:spTree>
    <p:extLst>
      <p:ext uri="{BB962C8B-B14F-4D97-AF65-F5344CB8AC3E}">
        <p14:creationId xmlns:p14="http://schemas.microsoft.com/office/powerpoint/2010/main" xmlns="" val="226899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空值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null-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不允许为空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sid,name,age,age+10</a:t>
            </a:r>
            <a:r>
              <a:rPr lang="zh-CN" altLang="en-US" sz="3200">
                <a:solidFill>
                  <a:srgbClr val="FFFF00"/>
                </a:solidFill>
              </a:rPr>
              <a:t> </a:t>
            </a:r>
            <a:r>
              <a:rPr lang="en-US" altLang="zh-CN" sz="3200">
                <a:solidFill>
                  <a:srgbClr val="FFFF00"/>
                </a:solidFill>
              </a:rPr>
              <a:t>from test1_student;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</a:t>
            </a:r>
            <a:r>
              <a:rPr lang="en-US" altLang="zh-CN" sz="3200" smtClean="0">
                <a:solidFill>
                  <a:srgbClr val="FFFF00"/>
                </a:solidFill>
              </a:rPr>
              <a:t>sid,name,age,age*10</a:t>
            </a:r>
            <a:r>
              <a:rPr lang="zh-CN" altLang="en-US" sz="3200" smtClean="0">
                <a:solidFill>
                  <a:srgbClr val="FFFF00"/>
                </a:solidFill>
              </a:rPr>
              <a:t> </a:t>
            </a:r>
            <a:r>
              <a:rPr lang="en-US" altLang="zh-CN" sz="3200">
                <a:solidFill>
                  <a:srgbClr val="FFFF00"/>
                </a:solidFill>
              </a:rPr>
              <a:t>from test1_student;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9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空值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null-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不允许为空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下</a:t>
            </a:r>
            <a:r>
              <a:rPr lang="zh-CN" altLang="en-US" sz="3200">
                <a:solidFill>
                  <a:srgbClr val="FFFF00"/>
                </a:solidFill>
              </a:rPr>
              <a:t>面的逻辑表达式全部为真</a:t>
            </a:r>
            <a:r>
              <a:rPr lang="en-US" altLang="zh-CN" sz="3200" smtClean="0">
                <a:solidFill>
                  <a:srgbClr val="FFFF00"/>
                </a:solidFill>
              </a:rPr>
              <a:t>: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sage1 </a:t>
            </a:r>
            <a:r>
              <a:rPr lang="en-US" altLang="zh-CN" sz="3200">
                <a:solidFill>
                  <a:srgbClr val="FFFF00"/>
                </a:solidFill>
              </a:rPr>
              <a:t>is </a:t>
            </a:r>
            <a:r>
              <a:rPr lang="en-US" altLang="zh-CN" sz="3200" smtClean="0">
                <a:solidFill>
                  <a:srgbClr val="FFFF00"/>
                </a:solidFill>
              </a:rPr>
              <a:t>null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sage3 </a:t>
            </a:r>
            <a:r>
              <a:rPr lang="en-US" altLang="zh-CN" sz="3200">
                <a:solidFill>
                  <a:srgbClr val="FFFF00"/>
                </a:solidFill>
              </a:rPr>
              <a:t>is not </a:t>
            </a:r>
            <a:r>
              <a:rPr lang="en-US" altLang="zh-CN" sz="3200" smtClean="0">
                <a:solidFill>
                  <a:srgbClr val="FFFF00"/>
                </a:solidFill>
              </a:rPr>
              <a:t>null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003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空值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null-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不允许为空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</a:t>
            </a:r>
            <a:r>
              <a:rPr lang="en-US" altLang="zh-CN" sz="3200">
                <a:solidFill>
                  <a:srgbClr val="FFFF00"/>
                </a:solidFill>
              </a:rPr>
              <a:t>*</a:t>
            </a:r>
            <a:r>
              <a:rPr lang="zh-CN" altLang="en-US" sz="3200">
                <a:solidFill>
                  <a:srgbClr val="FFFF00"/>
                </a:solidFill>
              </a:rPr>
              <a:t> </a:t>
            </a:r>
            <a:r>
              <a:rPr lang="en-US" altLang="zh-CN" sz="3200">
                <a:solidFill>
                  <a:srgbClr val="FFFF00"/>
                </a:solidFill>
              </a:rPr>
              <a:t>from test1_student where age is null;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</a:t>
            </a:r>
            <a:r>
              <a:rPr lang="zh-CN" altLang="en-US" sz="3200">
                <a:solidFill>
                  <a:srgbClr val="FFFF00"/>
                </a:solidFill>
              </a:rPr>
              <a:t> </a:t>
            </a:r>
            <a:r>
              <a:rPr lang="en-US" altLang="zh-CN" sz="3200">
                <a:solidFill>
                  <a:srgbClr val="FFFF00"/>
                </a:solidFill>
              </a:rPr>
              <a:t>from test1_student where age is </a:t>
            </a:r>
            <a:r>
              <a:rPr lang="en-US" altLang="zh-CN" sz="3200" smtClean="0">
                <a:solidFill>
                  <a:srgbClr val="FFFF00"/>
                </a:solidFill>
              </a:rPr>
              <a:t>not null</a:t>
            </a:r>
            <a:r>
              <a:rPr lang="en-US" altLang="zh-CN" sz="3200">
                <a:solidFill>
                  <a:srgbClr val="FFFF00"/>
                </a:solidFill>
              </a:rPr>
              <a:t>;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66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不允许为空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insert into test1_student </a:t>
            </a:r>
            <a:r>
              <a:rPr lang="en-US" altLang="zh-CN" sz="3200" smtClean="0">
                <a:solidFill>
                  <a:srgbClr val="FFFF00"/>
                </a:solidFill>
              </a:rPr>
              <a:t>values(</a:t>
            </a:r>
            <a:r>
              <a:rPr lang="en-US" altLang="zh-CN" sz="3200" smtClean="0">
                <a:solidFill>
                  <a:srgbClr val="FF0000"/>
                </a:solidFill>
              </a:rPr>
              <a:t>null</a:t>
            </a:r>
            <a:r>
              <a:rPr lang="en-US" altLang="zh-CN" sz="3200" smtClean="0">
                <a:solidFill>
                  <a:srgbClr val="FFFF00"/>
                </a:solidFill>
              </a:rPr>
              <a:t> </a:t>
            </a:r>
            <a:r>
              <a:rPr lang="en-US" altLang="zh-CN" sz="3200">
                <a:solidFill>
                  <a:srgbClr val="FFFF00"/>
                </a:solidFill>
              </a:rPr>
              <a:t>,'</a:t>
            </a:r>
            <a:r>
              <a:rPr lang="zh-CN" altLang="en-US" sz="3200">
                <a:solidFill>
                  <a:srgbClr val="FFFF00"/>
                </a:solidFill>
              </a:rPr>
              <a:t>李华</a:t>
            </a:r>
            <a:r>
              <a:rPr lang="en-US" altLang="zh-CN" sz="3200">
                <a:solidFill>
                  <a:srgbClr val="FFFF00"/>
                </a:solidFill>
              </a:rPr>
              <a:t>','</a:t>
            </a:r>
            <a:r>
              <a:rPr lang="zh-CN" altLang="en-US" sz="3200">
                <a:solidFill>
                  <a:srgbClr val="FFFF00"/>
                </a:solidFill>
              </a:rPr>
              <a:t>女</a:t>
            </a:r>
            <a:r>
              <a:rPr lang="en-US" altLang="zh-CN" sz="3200">
                <a:solidFill>
                  <a:srgbClr val="FFFF00"/>
                </a:solidFill>
              </a:rPr>
              <a:t>',20,to_date('03031995','mmddyyyy'),'</a:t>
            </a:r>
            <a:r>
              <a:rPr lang="zh-CN" altLang="en-US" sz="3200">
                <a:solidFill>
                  <a:srgbClr val="FFFF00"/>
                </a:solidFill>
              </a:rPr>
              <a:t>软件学院</a:t>
            </a:r>
            <a:r>
              <a:rPr lang="en-US" altLang="zh-CN" sz="3200">
                <a:solidFill>
                  <a:srgbClr val="FFFF00"/>
                </a:solidFill>
              </a:rPr>
              <a:t>',2009</a:t>
            </a:r>
            <a:r>
              <a:rPr lang="en-US" altLang="zh-CN" sz="3200" smtClean="0">
                <a:solidFill>
                  <a:srgbClr val="FFFF00"/>
                </a:solidFill>
              </a:rPr>
              <a:t>);</a:t>
            </a:r>
          </a:p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</a:rPr>
              <a:t>insert into test1_student</a:t>
            </a:r>
          </a:p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</a:rPr>
              <a:t>  </a:t>
            </a:r>
            <a:r>
              <a:rPr lang="en-US" altLang="zh-CN" sz="3200" smtClean="0">
                <a:solidFill>
                  <a:srgbClr val="FFFF00"/>
                </a:solidFill>
              </a:rPr>
              <a:t>(name,sex,age,birthday,dname,class</a:t>
            </a:r>
            <a:r>
              <a:rPr lang="en-US" altLang="zh-CN" sz="3200">
                <a:solidFill>
                  <a:srgbClr val="FFFF00"/>
                </a:solidFill>
              </a:rPr>
              <a:t>) </a:t>
            </a:r>
          </a:p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</a:rPr>
              <a:t>  values</a:t>
            </a:r>
            <a:r>
              <a:rPr lang="en-US" altLang="zh-CN" sz="3200" smtClean="0">
                <a:solidFill>
                  <a:srgbClr val="FFFF00"/>
                </a:solidFill>
              </a:rPr>
              <a:t>('</a:t>
            </a:r>
            <a:r>
              <a:rPr lang="zh-CN" altLang="en-US" sz="3200">
                <a:solidFill>
                  <a:srgbClr val="FFFF00"/>
                </a:solidFill>
              </a:rPr>
              <a:t>王欣</a:t>
            </a:r>
            <a:r>
              <a:rPr lang="en-US" altLang="zh-CN" sz="3200">
                <a:solidFill>
                  <a:srgbClr val="FFFF00"/>
                </a:solidFill>
              </a:rPr>
              <a:t>','</a:t>
            </a:r>
            <a:r>
              <a:rPr lang="zh-CN" altLang="en-US" sz="3200">
                <a:solidFill>
                  <a:srgbClr val="FFFF00"/>
                </a:solidFill>
              </a:rPr>
              <a:t>女</a:t>
            </a:r>
            <a:r>
              <a:rPr lang="en-US" altLang="zh-CN" sz="3200">
                <a:solidFill>
                  <a:srgbClr val="FFFF00"/>
                </a:solidFill>
              </a:rPr>
              <a:t>', 19,  to_date('19940202','yyyymmdd'), </a:t>
            </a:r>
          </a:p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</a:rPr>
              <a:t>'</a:t>
            </a:r>
            <a:r>
              <a:rPr lang="zh-CN" altLang="en-US" sz="3200">
                <a:solidFill>
                  <a:srgbClr val="FFFF00"/>
                </a:solidFill>
              </a:rPr>
              <a:t>计算机学院</a:t>
            </a:r>
            <a:r>
              <a:rPr lang="en-US" altLang="zh-CN" sz="3200">
                <a:solidFill>
                  <a:srgbClr val="FFFF00"/>
                </a:solidFill>
              </a:rPr>
              <a:t>',2010);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822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复制表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Create table test1_student1 as select </a:t>
            </a:r>
            <a:r>
              <a:rPr lang="zh-CN" altLang="en-US" sz="3200" smtClean="0">
                <a:solidFill>
                  <a:srgbClr val="FFFF00"/>
                </a:solidFill>
              </a:rPr>
              <a:t>语句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  <a:cs typeface="隶书"/>
              </a:rPr>
              <a:t>可以用来：表</a:t>
            </a:r>
            <a:r>
              <a:rPr lang="zh-CN" altLang="en-US" sz="3200">
                <a:solidFill>
                  <a:srgbClr val="FFFF00"/>
                </a:solidFill>
                <a:cs typeface="隶书"/>
              </a:rPr>
              <a:t>数据的简单备份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Create table test1_student_201405281102 as select * from test1_student;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什</a:t>
            </a:r>
            <a:r>
              <a:rPr lang="zh-CN" altLang="en-US" sz="3200" smtClean="0">
                <a:solidFill>
                  <a:srgbClr val="FFFF00"/>
                </a:solidFill>
              </a:rPr>
              <a:t>么时候使用：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批</a:t>
            </a:r>
            <a:r>
              <a:rPr lang="zh-CN" altLang="en-US" sz="3200" smtClean="0">
                <a:solidFill>
                  <a:srgbClr val="FFFF00"/>
                </a:solidFill>
              </a:rPr>
              <a:t>量修改数据、批量删除数据之前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77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复制表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Create table test1_student2 as select * from test1_student where age is null;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Create table test1_student3 as select sid,name from test1_student;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58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复制表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列别名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Create table test1_student3 as 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sid,name, </a:t>
            </a:r>
            <a:r>
              <a:rPr lang="en-US" altLang="zh-CN" sz="3200" smtClean="0">
                <a:solidFill>
                  <a:srgbClr val="FF0000"/>
                </a:solidFill>
              </a:rPr>
              <a:t>2014- </a:t>
            </a:r>
            <a:r>
              <a:rPr lang="en-US" altLang="zh-CN" sz="3200">
                <a:solidFill>
                  <a:srgbClr val="FF0000"/>
                </a:solidFill>
              </a:rPr>
              <a:t>extract(year from birthday</a:t>
            </a:r>
            <a:r>
              <a:rPr lang="en-US" altLang="zh-CN" sz="3200" smtClean="0">
                <a:solidFill>
                  <a:srgbClr val="FF0000"/>
                </a:solidFill>
              </a:rPr>
              <a:t>) age </a:t>
            </a:r>
            <a:r>
              <a:rPr lang="en-US" altLang="zh-CN" sz="3200" smtClean="0">
                <a:solidFill>
                  <a:srgbClr val="FFFF00"/>
                </a:solidFill>
              </a:rPr>
              <a:t>,birthday,dname,class  from test1_student;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258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教师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表并插入数据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Create table test1_student3 as 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sid,name, </a:t>
            </a:r>
            <a:r>
              <a:rPr lang="en-US" altLang="zh-CN" sz="3200" smtClean="0">
                <a:solidFill>
                  <a:srgbClr val="FF0000"/>
                </a:solidFill>
              </a:rPr>
              <a:t>2014- </a:t>
            </a:r>
            <a:r>
              <a:rPr lang="en-US" altLang="zh-CN" sz="3200">
                <a:solidFill>
                  <a:srgbClr val="FF0000"/>
                </a:solidFill>
              </a:rPr>
              <a:t>extract(year from birthday</a:t>
            </a:r>
            <a:r>
              <a:rPr lang="en-US" altLang="zh-CN" sz="3200" smtClean="0">
                <a:solidFill>
                  <a:srgbClr val="FF0000"/>
                </a:solidFill>
              </a:rPr>
              <a:t>) age </a:t>
            </a:r>
            <a:r>
              <a:rPr lang="en-US" altLang="zh-CN" sz="3200" smtClean="0">
                <a:solidFill>
                  <a:srgbClr val="FFFF00"/>
                </a:solidFill>
              </a:rPr>
              <a:t>,birthday,dname,class  from test1_student;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9376999"/>
              </p:ext>
            </p:extLst>
          </p:nvPr>
        </p:nvGraphicFramePr>
        <p:xfrm>
          <a:off x="0" y="1340768"/>
          <a:ext cx="8964487" cy="48245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1394"/>
                <a:gridCol w="1645654"/>
                <a:gridCol w="1228467"/>
                <a:gridCol w="1432008"/>
                <a:gridCol w="2046964"/>
              </a:tblGrid>
              <a:tr h="11186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教师编</a:t>
                      </a:r>
                      <a:r>
                        <a:rPr lang="zh-CN" sz="2400" kern="100" smtClean="0">
                          <a:effectLst/>
                        </a:rPr>
                        <a:t>号</a:t>
                      </a:r>
                      <a:endParaRPr lang="en-US" altLang="zh-CN" sz="24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kern="100" smtClean="0">
                          <a:effectLst/>
                          <a:latin typeface="Times New Roman"/>
                          <a:ea typeface="宋体"/>
                        </a:rPr>
                        <a:t>Tid(6)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教师姓</a:t>
                      </a:r>
                      <a:r>
                        <a:rPr lang="zh-CN" sz="2400" kern="100" smtClean="0">
                          <a:effectLst/>
                        </a:rPr>
                        <a:t>名</a:t>
                      </a:r>
                      <a:endParaRPr lang="en-US" altLang="zh-CN" sz="24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kern="100" smtClean="0">
                          <a:effectLst/>
                          <a:latin typeface="Times New Roman"/>
                          <a:ea typeface="宋体"/>
                        </a:rPr>
                        <a:t>name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smtClean="0">
                          <a:effectLst/>
                        </a:rPr>
                        <a:t>性别</a:t>
                      </a:r>
                      <a:endParaRPr lang="en-US" altLang="zh-CN" sz="24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kern="100" smtClean="0">
                          <a:effectLst/>
                          <a:latin typeface="Times New Roman"/>
                          <a:ea typeface="宋体"/>
                        </a:rPr>
                        <a:t>sex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smtClean="0">
                          <a:effectLst/>
                        </a:rPr>
                        <a:t>年龄</a:t>
                      </a:r>
                      <a:endParaRPr lang="en-US" altLang="zh-CN" sz="24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kern="100" smtClean="0">
                          <a:effectLst/>
                          <a:latin typeface="Times New Roman"/>
                          <a:ea typeface="宋体"/>
                        </a:rPr>
                        <a:t>age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院系名</a:t>
                      </a:r>
                      <a:r>
                        <a:rPr lang="zh-CN" sz="2400" kern="100" smtClean="0">
                          <a:effectLst/>
                        </a:rPr>
                        <a:t>称</a:t>
                      </a:r>
                      <a:endParaRPr lang="en-US" altLang="zh-CN" sz="2400" kern="10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kern="100" smtClean="0">
                          <a:effectLst/>
                          <a:latin typeface="Times New Roman"/>
                          <a:ea typeface="宋体"/>
                        </a:rPr>
                        <a:t>dname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7059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100101</a:t>
                      </a:r>
                      <a:endParaRPr lang="zh-CN" sz="24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100102</a:t>
                      </a:r>
                      <a:endParaRPr lang="zh-CN" sz="24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100103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张老师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李老师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马老师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男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女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男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44</a:t>
                      </a:r>
                      <a:endParaRPr lang="zh-CN" sz="24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45</a:t>
                      </a:r>
                      <a:endParaRPr lang="zh-CN" sz="2400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46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计算机学院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软件学院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计算机学院</a:t>
                      </a:r>
                      <a:endParaRPr lang="zh-CN" sz="2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701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-26397" y="32671"/>
            <a:ext cx="8229600" cy="108012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  <a:cs typeface="隶书"/>
              </a:rPr>
              <a:t>基本</a:t>
            </a:r>
            <a:r>
              <a:rPr lang="zh-CN" altLang="en-US" dirty="0" smtClean="0">
                <a:solidFill>
                  <a:srgbClr val="FFFF00"/>
                </a:solidFill>
                <a:cs typeface="隶书"/>
              </a:rPr>
              <a:t>概念</a:t>
            </a:r>
            <a:endParaRPr lang="en-US" altLang="zh-CN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25603" name="灯片编号占位符 5"/>
          <p:cNvSpPr txBox="1">
            <a:spLocks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D61589BF-C245-4A9A-AA5F-D34421405930}" type="slidenum">
              <a:rPr kumimoji="0" lang="zh-CN" altLang="en-GB" sz="1200">
                <a:solidFill>
                  <a:srgbClr val="FFFF00"/>
                </a:solidFill>
              </a:rPr>
              <a:pPr algn="r"/>
              <a:t>4</a:t>
            </a:fld>
            <a:endParaRPr kumimoji="0" lang="en-GB" altLang="zh-CN" sz="1200">
              <a:solidFill>
                <a:srgbClr val="FFFF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984142"/>
            <a:ext cx="9117012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 smtClean="0">
                <a:solidFill>
                  <a:srgbClr val="FFFF00"/>
                </a:solidFill>
              </a:rPr>
              <a:t>直观介绍数</a:t>
            </a:r>
            <a:r>
              <a:rPr lang="zh-CN" altLang="en-US" sz="3200" dirty="0" smtClean="0">
                <a:solidFill>
                  <a:srgbClr val="FFFF00"/>
                </a:solidFill>
              </a:rPr>
              <a:t>据库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 smtClean="0">
                <a:solidFill>
                  <a:srgbClr val="FFFF00"/>
                </a:solidFill>
              </a:rPr>
              <a:t>实例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>
                <a:solidFill>
                  <a:srgbClr val="FFFF00"/>
                </a:solidFill>
              </a:rPr>
              <a:t>用</a:t>
            </a:r>
            <a:r>
              <a:rPr lang="zh-CN" altLang="en-US" sz="3200" smtClean="0">
                <a:solidFill>
                  <a:srgbClr val="FFFF00"/>
                </a:solidFill>
              </a:rPr>
              <a:t>户（表、索引、视图、过程、函数、触发器）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>
                <a:solidFill>
                  <a:srgbClr val="FFFF00"/>
                </a:solidFill>
              </a:rPr>
              <a:t>系统</a:t>
            </a:r>
            <a:r>
              <a:rPr lang="zh-CN" altLang="en-US" sz="3200" smtClean="0">
                <a:solidFill>
                  <a:srgbClr val="FFFF00"/>
                </a:solidFill>
              </a:rPr>
              <a:t>用户</a:t>
            </a:r>
            <a:r>
              <a:rPr lang="en-US" altLang="zh-CN" sz="3200" smtClean="0">
                <a:solidFill>
                  <a:srgbClr val="FFFF00"/>
                </a:solidFill>
              </a:rPr>
              <a:t>sys</a:t>
            </a:r>
            <a:r>
              <a:rPr lang="zh-CN" altLang="en-US" sz="3200" smtClean="0">
                <a:solidFill>
                  <a:srgbClr val="FFFF00"/>
                </a:solidFill>
              </a:rPr>
              <a:t>：</a:t>
            </a:r>
            <a:r>
              <a:rPr lang="en-US" altLang="zh-CN" sz="3200" smtClean="0">
                <a:solidFill>
                  <a:srgbClr val="FFFF00"/>
                </a:solidFill>
              </a:rPr>
              <a:t> </a:t>
            </a:r>
            <a:r>
              <a:rPr lang="zh-CN" altLang="en-US" sz="3200" smtClean="0">
                <a:solidFill>
                  <a:srgbClr val="FFFF00"/>
                </a:solidFill>
              </a:rPr>
              <a:t>系统基本信息全部存在其表中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 smtClean="0">
                <a:solidFill>
                  <a:srgbClr val="FFFF00"/>
                </a:solidFill>
              </a:rPr>
              <a:t>表空间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 dirty="0" smtClean="0">
                <a:solidFill>
                  <a:srgbClr val="FFFF00"/>
                </a:solidFill>
              </a:rPr>
              <a:t>数据</a:t>
            </a:r>
            <a:r>
              <a:rPr lang="zh-CN" altLang="en-US" sz="3200" smtClean="0">
                <a:solidFill>
                  <a:srgbClr val="FFFF00"/>
                </a:solidFill>
              </a:rPr>
              <a:t>文件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 smtClean="0">
                <a:solidFill>
                  <a:srgbClr val="FFFF00"/>
                </a:solidFill>
              </a:rPr>
              <a:t>表：列、关键字、索引、行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>
                <a:solidFill>
                  <a:srgbClr val="FFFF00"/>
                </a:solidFill>
              </a:rPr>
              <a:t>权限</a:t>
            </a:r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20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40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教师表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create table test1_teacher 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(</a:t>
            </a:r>
            <a:r>
              <a:rPr lang="en-US" altLang="zh-CN" sz="3200">
                <a:solidFill>
                  <a:srgbClr val="FFFF00"/>
                </a:solidFill>
              </a:rPr>
              <a:t>tid char (6) not </a:t>
            </a:r>
            <a:r>
              <a:rPr lang="en-US" altLang="zh-CN" sz="3200" smtClean="0">
                <a:solidFill>
                  <a:srgbClr val="FFFF00"/>
                </a:solidFill>
              </a:rPr>
              <a:t>null,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name varchar2(10</a:t>
            </a:r>
            <a:r>
              <a:rPr lang="en-US" altLang="zh-CN" sz="3200">
                <a:solidFill>
                  <a:srgbClr val="FFFF00"/>
                </a:solidFill>
              </a:rPr>
              <a:t>) not null</a:t>
            </a:r>
            <a:r>
              <a:rPr lang="en-US" altLang="zh-CN" sz="3200" smtClean="0">
                <a:solidFill>
                  <a:srgbClr val="FFFF00"/>
                </a:solidFill>
              </a:rPr>
              <a:t>,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sex varchar2(4),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age number(3),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dname varchar2(30),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Primary key (tid)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);</a:t>
            </a:r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1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41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教师表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insert into test1_teacher values('100101','</a:t>
            </a:r>
            <a:r>
              <a:rPr lang="zh-CN" altLang="en-US" sz="3200">
                <a:solidFill>
                  <a:srgbClr val="FFFF00"/>
                </a:solidFill>
              </a:rPr>
              <a:t>张老师</a:t>
            </a:r>
            <a:r>
              <a:rPr lang="en-US" altLang="zh-CN" sz="3200">
                <a:solidFill>
                  <a:srgbClr val="FFFF00"/>
                </a:solidFill>
              </a:rPr>
              <a:t>','</a:t>
            </a:r>
            <a:r>
              <a:rPr lang="zh-CN" altLang="en-US" sz="3200">
                <a:solidFill>
                  <a:srgbClr val="FFFF00"/>
                </a:solidFill>
              </a:rPr>
              <a:t>男</a:t>
            </a:r>
            <a:r>
              <a:rPr lang="en-US" altLang="zh-CN" sz="3200">
                <a:solidFill>
                  <a:srgbClr val="FFFF00"/>
                </a:solidFill>
              </a:rPr>
              <a:t>',44,'</a:t>
            </a:r>
            <a:r>
              <a:rPr lang="zh-CN" altLang="en-US" sz="3200">
                <a:solidFill>
                  <a:srgbClr val="FFFF00"/>
                </a:solidFill>
              </a:rPr>
              <a:t>计算机学院</a:t>
            </a:r>
            <a:r>
              <a:rPr lang="en-US" altLang="zh-CN" sz="3200">
                <a:solidFill>
                  <a:srgbClr val="FFFF00"/>
                </a:solidFill>
              </a:rPr>
              <a:t>');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insert into test1_teacher values('100102','</a:t>
            </a:r>
            <a:r>
              <a:rPr lang="zh-CN" altLang="en-US" sz="3200">
                <a:solidFill>
                  <a:srgbClr val="FFFF00"/>
                </a:solidFill>
              </a:rPr>
              <a:t>李老师</a:t>
            </a:r>
            <a:r>
              <a:rPr lang="en-US" altLang="zh-CN" sz="3200">
                <a:solidFill>
                  <a:srgbClr val="FFFF00"/>
                </a:solidFill>
              </a:rPr>
              <a:t>','</a:t>
            </a:r>
            <a:r>
              <a:rPr lang="zh-CN" altLang="en-US" sz="3200">
                <a:solidFill>
                  <a:srgbClr val="FFFF00"/>
                </a:solidFill>
              </a:rPr>
              <a:t>女</a:t>
            </a:r>
            <a:r>
              <a:rPr lang="en-US" altLang="zh-CN" sz="3200">
                <a:solidFill>
                  <a:srgbClr val="FFFF00"/>
                </a:solidFill>
              </a:rPr>
              <a:t>',45,'</a:t>
            </a:r>
            <a:r>
              <a:rPr lang="zh-CN" altLang="en-US" sz="3200">
                <a:solidFill>
                  <a:srgbClr val="FFFF00"/>
                </a:solidFill>
              </a:rPr>
              <a:t>软件学院</a:t>
            </a:r>
            <a:r>
              <a:rPr lang="en-US" altLang="zh-CN" sz="3200">
                <a:solidFill>
                  <a:srgbClr val="FFFF00"/>
                </a:solidFill>
              </a:rPr>
              <a:t>');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insert into test1_teacher values('100103','</a:t>
            </a:r>
            <a:r>
              <a:rPr lang="zh-CN" altLang="en-US" sz="3200">
                <a:solidFill>
                  <a:srgbClr val="FFFF00"/>
                </a:solidFill>
              </a:rPr>
              <a:t>马老师</a:t>
            </a:r>
            <a:r>
              <a:rPr lang="en-US" altLang="zh-CN" sz="3200">
                <a:solidFill>
                  <a:srgbClr val="FFFF00"/>
                </a:solidFill>
              </a:rPr>
              <a:t>','</a:t>
            </a:r>
            <a:r>
              <a:rPr lang="zh-CN" altLang="en-US" sz="3200">
                <a:solidFill>
                  <a:srgbClr val="FFFF00"/>
                </a:solidFill>
              </a:rPr>
              <a:t>男</a:t>
            </a:r>
            <a:r>
              <a:rPr lang="en-US" altLang="zh-CN" sz="3200">
                <a:solidFill>
                  <a:srgbClr val="FFFF00"/>
                </a:solidFill>
              </a:rPr>
              <a:t>',46,'</a:t>
            </a:r>
            <a:r>
              <a:rPr lang="zh-CN" altLang="en-US" sz="3200">
                <a:solidFill>
                  <a:srgbClr val="FFFF00"/>
                </a:solidFill>
              </a:rPr>
              <a:t>计算机学院</a:t>
            </a:r>
            <a:r>
              <a:rPr lang="en-US" altLang="zh-CN" sz="3200">
                <a:solidFill>
                  <a:srgbClr val="FFFF00"/>
                </a:solidFill>
              </a:rPr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xmlns="" val="397317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42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update test_score.t_student set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>
                <a:solidFill>
                  <a:srgbClr val="FFFF00"/>
                </a:solidFill>
              </a:rPr>
              <a:t>=1 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all_dbscore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038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找找下面语句有多少语法错误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creat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table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student 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（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sid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(12)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not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null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name verchar (10) not null,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address varchar (20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),</a:t>
            </a: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birthday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data</a:t>
            </a:r>
            <a:r>
              <a:rPr lang="en-US" altLang="zh-CN" sz="3400" dirty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age int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sex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dname varchar </a:t>
            </a:r>
            <a:r>
              <a:rPr lang="en-US" altLang="zh-CN" sz="3400">
                <a:solidFill>
                  <a:srgbClr val="FFFF00"/>
                </a:solidFill>
                <a:latin typeface="+mn-ea"/>
              </a:rPr>
              <a:t>20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4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    money int,</a:t>
            </a:r>
            <a:endParaRPr lang="en-US" altLang="zh-CN" sz="34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)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43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155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 fontScale="47500" lnSpcReduction="20000"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找找下面语句一个语法错误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create table student 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（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sid char (12) not null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class char(30) not null,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grade char(10) not null,</a:t>
            </a: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name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verchar (10) not null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newname varchar(10) not null,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address char (20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),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newaddress char (40),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birthday date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fathername varchar(10),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mothername varchar(10),</a:t>
            </a:r>
            <a:endParaRPr lang="zh-CN" altLang="en-US" sz="360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age int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age1 int,</a:t>
            </a:r>
            <a:endParaRPr lang="zh-CN" altLang="en-US" sz="360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sex char (1)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olddname varchar(30),</a:t>
            </a:r>
            <a:endParaRPr lang="zh-CN" altLang="en-US" sz="360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dname varchar (20)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newdname varchar(20),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money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int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)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44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7445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分行查找语法错误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creat </a:t>
            </a:r>
            <a:r>
              <a:rPr lang="en-US" altLang="zh-CN" sz="3600">
                <a:solidFill>
                  <a:srgbClr val="FF0000"/>
                </a:solidFill>
                <a:latin typeface="+mn-ea"/>
              </a:rPr>
              <a:t>table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student </a:t>
            </a:r>
            <a:endParaRPr lang="en-US" altLang="zh-CN" sz="3600" dirty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（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sid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(12)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not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null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   name verchar (10) not null,</a:t>
            </a:r>
            <a:endParaRPr lang="en-US" altLang="zh-CN" sz="3600" dirty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address varchar (20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)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,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0000"/>
                </a:solidFill>
                <a:latin typeface="+mn-ea"/>
              </a:rPr>
              <a:t>    birthday </a:t>
            </a:r>
            <a:r>
              <a:rPr lang="en-US" altLang="zh-CN" sz="3400" smtClean="0">
                <a:solidFill>
                  <a:srgbClr val="FF0000"/>
                </a:solidFill>
                <a:latin typeface="+mn-ea"/>
              </a:rPr>
              <a:t>data</a:t>
            </a:r>
            <a:r>
              <a:rPr lang="en-US" altLang="zh-CN" sz="3400" dirty="0">
                <a:solidFill>
                  <a:srgbClr val="FF0000"/>
                </a:solidFill>
                <a:latin typeface="+mn-ea"/>
              </a:rPr>
              <a:t>,</a:t>
            </a:r>
          </a:p>
          <a:p>
            <a:r>
              <a:rPr lang="zh-CN" altLang="en-US" sz="3600">
                <a:solidFill>
                  <a:srgbClr val="FF00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age int</a:t>
            </a:r>
            <a:endParaRPr lang="en-US" altLang="zh-CN" sz="3600" dirty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00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sex</a:t>
            </a:r>
            <a:r>
              <a:rPr lang="zh-CN" altLang="en-US" sz="360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char</a:t>
            </a:r>
            <a:r>
              <a:rPr lang="zh-CN" altLang="en-US" sz="3600" smtClean="0">
                <a:solidFill>
                  <a:srgbClr val="FF0000"/>
                </a:solidFill>
                <a:latin typeface="+mn-ea"/>
              </a:rPr>
              <a:t>，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en-US" altLang="zh-CN" sz="3400" smtClean="0">
                <a:solidFill>
                  <a:srgbClr val="FF0000"/>
                </a:solidFill>
                <a:latin typeface="+mn-ea"/>
              </a:rPr>
              <a:t>dname varchar </a:t>
            </a:r>
            <a:r>
              <a:rPr lang="en-US" altLang="zh-CN" sz="3400">
                <a:solidFill>
                  <a:srgbClr val="FF0000"/>
                </a:solidFill>
                <a:latin typeface="+mn-ea"/>
              </a:rPr>
              <a:t>20</a:t>
            </a:r>
            <a:r>
              <a:rPr lang="en-US" altLang="zh-CN" sz="3400" smtClean="0">
                <a:solidFill>
                  <a:srgbClr val="FF0000"/>
                </a:solidFill>
                <a:latin typeface="+mn-ea"/>
              </a:rPr>
              <a:t>,</a:t>
            </a:r>
          </a:p>
          <a:p>
            <a:r>
              <a:rPr lang="en-US" altLang="zh-CN" sz="340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400" smtClean="0">
                <a:solidFill>
                  <a:srgbClr val="FF0000"/>
                </a:solidFill>
                <a:latin typeface="+mn-ea"/>
              </a:rPr>
              <a:t>    money int,</a:t>
            </a:r>
            <a:endParaRPr lang="en-US" altLang="zh-CN" sz="3400" dirty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)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45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3242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找找下面语句有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7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个语法错误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creat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table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student 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（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sid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(12)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not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null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name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verchar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(10) not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null,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birthday </a:t>
            </a:r>
            <a:r>
              <a:rPr lang="en-US" altLang="zh-CN" sz="3400" smtClean="0">
                <a:solidFill>
                  <a:srgbClr val="FF0000"/>
                </a:solidFill>
                <a:latin typeface="+mn-ea"/>
              </a:rPr>
              <a:t>data</a:t>
            </a:r>
            <a:r>
              <a:rPr lang="zh-CN" altLang="en-US" sz="3400" dirty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400" dirty="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age int</a:t>
            </a:r>
            <a:r>
              <a:rPr lang="zh-CN" altLang="en-US" sz="3600" dirty="0">
                <a:solidFill>
                  <a:srgbClr val="FF0000"/>
                </a:solidFill>
                <a:latin typeface="+mn-ea"/>
              </a:rPr>
              <a:t>，</a:t>
            </a:r>
            <a:endParaRPr lang="en-US" altLang="zh-CN" sz="3600" dirty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sex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(1)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dname varchar </a:t>
            </a:r>
            <a:r>
              <a:rPr lang="en-US" altLang="zh-CN" sz="3400" smtClean="0">
                <a:solidFill>
                  <a:srgbClr val="FF0000"/>
                </a:solidFill>
                <a:latin typeface="+mn-ea"/>
              </a:rPr>
              <a:t>(20)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4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    money int</a:t>
            </a:r>
            <a:r>
              <a:rPr lang="zh-CN" altLang="en-US" sz="3400">
                <a:solidFill>
                  <a:srgbClr val="FF0000"/>
                </a:solidFill>
                <a:latin typeface="+mn-ea"/>
              </a:rPr>
              <a:t>，</a:t>
            </a:r>
            <a:endParaRPr lang="en-US" altLang="zh-CN" sz="3400" dirty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)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46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3966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找找下面语句一个语法错误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create table student 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（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sid char (12) not null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name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verchar (10) not null,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address char (20),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birthday date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，</a:t>
            </a: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age int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，</a:t>
            </a: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sex char (1)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，</a:t>
            </a: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dname varchar (20) 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 money int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)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47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0481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>
                <a:solidFill>
                  <a:srgbClr val="FFFF00"/>
                </a:solidFill>
              </a:rPr>
              <a:t>语法排错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EF93C-2DB9-410B-971A-0D1DCE37EC03}" type="slidenum">
              <a:rPr lang="zh-CN" altLang="en-US" smtClean="0"/>
              <a:pPr>
                <a:defRPr/>
              </a:pPr>
              <a:t>48</a:t>
            </a:fld>
            <a:endParaRPr lang="en-US" altLang="zh-CN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78" y="1946859"/>
            <a:ext cx="9023181" cy="4911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0174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找找下面语句有多少语法错误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creat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table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student 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（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sid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(12)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not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null)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49</a:t>
            </a:fld>
            <a:endParaRPr lang="en-GB" altLang="zh-CN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96751"/>
            <a:ext cx="9144000" cy="588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6132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-26397" y="32671"/>
            <a:ext cx="8229600" cy="108012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  <a:cs typeface="隶书"/>
              </a:rPr>
              <a:t>表</a:t>
            </a:r>
            <a:r>
              <a:rPr lang="zh-CN" altLang="en-US" dirty="0" smtClean="0">
                <a:solidFill>
                  <a:srgbClr val="FFFF00"/>
                </a:solidFill>
                <a:cs typeface="隶书"/>
              </a:rPr>
              <a:t>空间</a:t>
            </a:r>
            <a:endParaRPr lang="en-US" altLang="zh-CN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25603" name="灯片编号占位符 5"/>
          <p:cNvSpPr txBox="1">
            <a:spLocks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D61589BF-C245-4A9A-AA5F-D34421405930}" type="slidenum">
              <a:rPr kumimoji="0" lang="zh-CN" altLang="en-GB" sz="1200">
                <a:solidFill>
                  <a:srgbClr val="FFFF00"/>
                </a:solidFill>
              </a:rPr>
              <a:pPr algn="r"/>
              <a:t>5</a:t>
            </a:fld>
            <a:endParaRPr kumimoji="0" lang="en-GB" altLang="zh-CN" sz="1200">
              <a:solidFill>
                <a:srgbClr val="FFFF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984142"/>
            <a:ext cx="9117012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 dirty="0" smtClean="0">
                <a:solidFill>
                  <a:srgbClr val="FFFF00"/>
                </a:solidFill>
              </a:rPr>
              <a:t>表空间</a:t>
            </a:r>
            <a:r>
              <a:rPr lang="en-US" altLang="zh-CN" sz="3200" dirty="0" smtClean="0">
                <a:solidFill>
                  <a:srgbClr val="FFFF00"/>
                </a:solidFill>
              </a:rPr>
              <a:t>-</a:t>
            </a:r>
            <a:r>
              <a:rPr lang="zh-CN" altLang="en-US" sz="3200" dirty="0" smtClean="0">
                <a:solidFill>
                  <a:srgbClr val="FFFF00"/>
                </a:solidFill>
              </a:rPr>
              <a:t>用来存放表的空间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 dirty="0" smtClean="0">
                <a:solidFill>
                  <a:srgbClr val="FFFF00"/>
                </a:solidFill>
              </a:rPr>
              <a:t>数据文件</a:t>
            </a:r>
            <a:r>
              <a:rPr lang="en-US" altLang="zh-CN" sz="3200" dirty="0" smtClean="0">
                <a:solidFill>
                  <a:srgbClr val="FFFF00"/>
                </a:solidFill>
              </a:rPr>
              <a:t>-</a:t>
            </a:r>
            <a:r>
              <a:rPr lang="zh-CN" altLang="en-US" sz="3200" dirty="0" smtClean="0">
                <a:solidFill>
                  <a:srgbClr val="FFFF00"/>
                </a:solidFill>
              </a:rPr>
              <a:t>表空间的物理文件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 dirty="0" smtClean="0">
                <a:solidFill>
                  <a:srgbClr val="FFFF00"/>
                </a:solidFill>
              </a:rPr>
              <a:t>用户</a:t>
            </a:r>
            <a:r>
              <a:rPr lang="en-US" altLang="zh-CN" sz="3200" dirty="0" smtClean="0">
                <a:solidFill>
                  <a:srgbClr val="FFFF00"/>
                </a:solidFill>
              </a:rPr>
              <a:t>-</a:t>
            </a:r>
            <a:r>
              <a:rPr lang="zh-CN" altLang="en-US" sz="3200" dirty="0">
                <a:solidFill>
                  <a:srgbClr val="FFFF00"/>
                </a:solidFill>
              </a:rPr>
              <a:t>有个</a:t>
            </a:r>
            <a:r>
              <a:rPr lang="zh-CN" altLang="en-US" sz="3200" dirty="0" smtClean="0">
                <a:solidFill>
                  <a:srgbClr val="FFFF00"/>
                </a:solidFill>
              </a:rPr>
              <a:t>字独立的密码，有自己表，权限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CN" altLang="en-US" sz="3200" dirty="0" smtClean="0">
                <a:solidFill>
                  <a:srgbClr val="FFFF00"/>
                </a:solidFill>
              </a:rPr>
              <a:t>表</a:t>
            </a:r>
            <a:endParaRPr lang="en-US" altLang="zh-CN" sz="3200" dirty="0" smtClean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4142"/>
            <a:ext cx="9117012" cy="5958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1881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找找下面语句有多少语法错误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creat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table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student 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（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sid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(12)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not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null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name verchar (10) not null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address varchar(20), 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birthday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data</a:t>
            </a:r>
            <a:r>
              <a:rPr lang="en-US" altLang="zh-CN" sz="3400" dirty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age int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sex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dname varchar </a:t>
            </a:r>
            <a:r>
              <a:rPr lang="en-US" altLang="zh-CN" sz="3400">
                <a:solidFill>
                  <a:srgbClr val="FFFF00"/>
                </a:solidFill>
                <a:latin typeface="+mn-ea"/>
              </a:rPr>
              <a:t>20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4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    money int,</a:t>
            </a:r>
            <a:endParaRPr lang="en-US" altLang="zh-CN" sz="34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)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50</a:t>
            </a:fld>
            <a:endParaRPr lang="en-GB" altLang="zh-CN" dirty="0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71550"/>
            <a:ext cx="9144000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7027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找找下面语句有多少语法错误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creat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table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student 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（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sid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(12)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not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null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name verchar (10) not null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address varchar(20), 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birthday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data</a:t>
            </a:r>
            <a:r>
              <a:rPr lang="en-US" altLang="zh-CN" sz="3400" dirty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age int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sex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dname varchar </a:t>
            </a:r>
            <a:r>
              <a:rPr lang="en-US" altLang="zh-CN" sz="3400">
                <a:solidFill>
                  <a:srgbClr val="FFFF00"/>
                </a:solidFill>
                <a:latin typeface="+mn-ea"/>
              </a:rPr>
              <a:t>20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4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    money int,</a:t>
            </a:r>
            <a:endParaRPr lang="en-US" altLang="zh-CN" sz="34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)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51</a:t>
            </a:fld>
            <a:endParaRPr lang="en-GB" altLang="zh-CN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27" y="971550"/>
            <a:ext cx="9144000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67983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找找下面语句有多少语法错误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creat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table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student 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（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sid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(12)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not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null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name verchar (10) not null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address varchar(20), 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birthday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data</a:t>
            </a:r>
            <a:r>
              <a:rPr lang="en-US" altLang="zh-CN" sz="3400" dirty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zh-CN" altLang="en-US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age int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sex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char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，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 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dname varchar </a:t>
            </a:r>
            <a:r>
              <a:rPr lang="en-US" altLang="zh-CN" sz="3400">
                <a:solidFill>
                  <a:srgbClr val="FFFF00"/>
                </a:solidFill>
                <a:latin typeface="+mn-ea"/>
              </a:rPr>
              <a:t>20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,</a:t>
            </a:r>
          </a:p>
          <a:p>
            <a:r>
              <a:rPr lang="en-US" altLang="zh-CN" sz="340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400" smtClean="0">
                <a:solidFill>
                  <a:srgbClr val="FFFF00"/>
                </a:solidFill>
                <a:latin typeface="+mn-ea"/>
              </a:rPr>
              <a:t>    money int,</a:t>
            </a:r>
            <a:endParaRPr lang="en-US" altLang="zh-CN" sz="3400" dirty="0">
              <a:solidFill>
                <a:srgbClr val="FFFF00"/>
              </a:solidFill>
              <a:latin typeface="+mn-ea"/>
            </a:endParaRPr>
          </a:p>
          <a:p>
            <a:r>
              <a:rPr lang="en-US" altLang="zh-CN" sz="360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)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52</a:t>
            </a:fld>
            <a:endParaRPr lang="en-GB" altLang="zh-CN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99" y="733425"/>
            <a:ext cx="8982075" cy="612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47756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实用知识</a:t>
            </a:r>
            <a:r>
              <a:rPr lang="en-US" altLang="zh-CN" smtClean="0">
                <a:solidFill>
                  <a:srgbClr val="FFFF00"/>
                </a:solidFill>
              </a:rPr>
              <a:t>——</a:t>
            </a:r>
            <a:r>
              <a:rPr lang="zh-CN" altLang="en-US" smtClean="0">
                <a:solidFill>
                  <a:srgbClr val="FFFF00"/>
                </a:solidFill>
              </a:rPr>
              <a:t>语法排错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/>
          </a:bodyPr>
          <a:lstStyle/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上述办法不仅仅可以用在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sql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语法错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程序语法错误，也可以采用这样的办法。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53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465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54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update </a:t>
            </a:r>
            <a:r>
              <a:rPr lang="en-US" altLang="zh-CN" sz="3200" dirty="0" err="1">
                <a:solidFill>
                  <a:srgbClr val="FFFF00"/>
                </a:solidFill>
              </a:rPr>
              <a:t>test_score.t_student</a:t>
            </a:r>
            <a:r>
              <a:rPr lang="en-US" altLang="zh-CN" sz="3200" dirty="0">
                <a:solidFill>
                  <a:srgbClr val="FFFF00"/>
                </a:solidFill>
              </a:rPr>
              <a:t> set </a:t>
            </a:r>
            <a:r>
              <a:rPr lang="zh-CN" altLang="en-US" sz="3200" dirty="0">
                <a:solidFill>
                  <a:srgbClr val="FFFF00"/>
                </a:solidFill>
              </a:rPr>
              <a:t>实验号</a:t>
            </a:r>
            <a:r>
              <a:rPr lang="en-US" altLang="zh-CN" sz="3200" dirty="0">
                <a:solidFill>
                  <a:srgbClr val="FFFF00"/>
                </a:solidFill>
              </a:rPr>
              <a:t>=1 where </a:t>
            </a:r>
            <a:r>
              <a:rPr lang="zh-CN" altLang="en-US" sz="3200" dirty="0">
                <a:solidFill>
                  <a:srgbClr val="FFFF00"/>
                </a:solidFill>
              </a:rPr>
              <a:t>班级</a:t>
            </a:r>
            <a:r>
              <a:rPr lang="en-US" altLang="zh-CN" sz="3200" dirty="0">
                <a:solidFill>
                  <a:srgbClr val="FFFF00"/>
                </a:solidFill>
              </a:rPr>
              <a:t>='</a:t>
            </a:r>
            <a:r>
              <a:rPr lang="zh-CN" altLang="en-US" sz="3200" dirty="0">
                <a:solidFill>
                  <a:srgbClr val="FFFF00"/>
                </a:solidFill>
              </a:rPr>
              <a:t>国图</a:t>
            </a:r>
            <a:r>
              <a:rPr lang="en-US" altLang="zh-CN" sz="3200" dirty="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all_dbscore</a:t>
            </a:r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324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删</a:t>
            </a:r>
            <a:r>
              <a:rPr lang="zh-CN" altLang="en-US" smtClean="0">
                <a:solidFill>
                  <a:srgbClr val="FFFF00"/>
                </a:solidFill>
              </a:rPr>
              <a:t>除表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60640"/>
          </a:xfrm>
        </p:spPr>
        <p:txBody>
          <a:bodyPr>
            <a:normAutofit/>
          </a:bodyPr>
          <a:lstStyle/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Drop table test1_student1</a:t>
            </a:r>
          </a:p>
          <a:p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正式系统，慎重使用这个操作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55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3025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"/>
    </mc:Choice>
    <mc:Fallback>
      <p:transition spd="slow" advTm="118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56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据库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回收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站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791294"/>
          </a:xfrm>
        </p:spPr>
        <p:txBody>
          <a:bodyPr/>
          <a:lstStyle/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设置是否启动回收站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alter session set </a:t>
            </a:r>
            <a:r>
              <a:rPr lang="en-US" altLang="zh-CN" sz="3200" dirty="0" err="1">
                <a:solidFill>
                  <a:srgbClr val="FFFF00"/>
                </a:solidFill>
              </a:rPr>
              <a:t>recyclebin</a:t>
            </a:r>
            <a:r>
              <a:rPr lang="en-US" altLang="zh-CN" sz="3200" dirty="0">
                <a:solidFill>
                  <a:srgbClr val="FFFF00"/>
                </a:solidFill>
              </a:rPr>
              <a:t>=off/on</a:t>
            </a: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查询回收站中的对象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 err="1">
                <a:solidFill>
                  <a:srgbClr val="FFFF00"/>
                </a:solidFill>
              </a:rPr>
              <a:t>recyclebin</a:t>
            </a:r>
            <a:r>
              <a:rPr lang="en-US" altLang="zh-CN" sz="3200" dirty="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 err="1">
                <a:solidFill>
                  <a:srgbClr val="FFFF00"/>
                </a:solidFill>
              </a:rPr>
              <a:t>user_recyclebin</a:t>
            </a:r>
            <a:r>
              <a:rPr lang="en-US" altLang="zh-CN" sz="3200" dirty="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 err="1">
                <a:solidFill>
                  <a:srgbClr val="FFFF00"/>
                </a:solidFill>
              </a:rPr>
              <a:t>dba_recyclebin</a:t>
            </a:r>
            <a:r>
              <a:rPr lang="en-US" altLang="zh-CN" sz="3200" dirty="0" smtClean="0">
                <a:solidFill>
                  <a:srgbClr val="FFFF00"/>
                </a:solidFill>
              </a:rPr>
              <a:t>;</a:t>
            </a:r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422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57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rgbClr val="FFFF00"/>
                </a:solidFill>
                <a:cs typeface="隶书"/>
              </a:rPr>
              <a:t>数据库安装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791294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删除表</a:t>
            </a:r>
            <a:endParaRPr lang="zh-CN" altLang="en-US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drop </a:t>
            </a:r>
            <a:r>
              <a:rPr lang="en-US" altLang="zh-CN" sz="3200" dirty="0">
                <a:solidFill>
                  <a:srgbClr val="FFFF00"/>
                </a:solidFill>
              </a:rPr>
              <a:t>table</a:t>
            </a:r>
            <a:r>
              <a:rPr lang="zh-CN" altLang="en-US" sz="3200" dirty="0">
                <a:solidFill>
                  <a:srgbClr val="FFFF00"/>
                </a:solidFill>
              </a:rPr>
              <a:t>　</a:t>
            </a:r>
            <a:r>
              <a:rPr lang="en-US" altLang="zh-CN" sz="3200">
                <a:solidFill>
                  <a:srgbClr val="FFFF00"/>
                </a:solidFill>
              </a:rPr>
              <a:t>student</a:t>
            </a:r>
            <a:r>
              <a:rPr lang="en-US" altLang="zh-CN" sz="3200" smtClean="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恢复删除的表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flashback </a:t>
            </a:r>
            <a:r>
              <a:rPr lang="en-US" altLang="zh-CN" sz="3200" dirty="0">
                <a:solidFill>
                  <a:srgbClr val="FFFF00"/>
                </a:solidFill>
              </a:rPr>
              <a:t>table student to before drop;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flashback table student to before drop rename to </a:t>
            </a:r>
            <a:r>
              <a:rPr lang="en-US" altLang="zh-CN" sz="3200" dirty="0" err="1">
                <a:solidFill>
                  <a:srgbClr val="FFFF00"/>
                </a:solidFill>
              </a:rPr>
              <a:t>studentback</a:t>
            </a:r>
            <a:r>
              <a:rPr lang="en-US" altLang="zh-CN" sz="3200" dirty="0" smtClean="0">
                <a:solidFill>
                  <a:srgbClr val="FFFF00"/>
                </a:solidFill>
              </a:rPr>
              <a:t>;</a:t>
            </a: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546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58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rgbClr val="FFFF00"/>
                </a:solidFill>
                <a:cs typeface="隶书"/>
              </a:rPr>
              <a:t>数据库安装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791294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不</a:t>
            </a:r>
            <a:r>
              <a:rPr lang="zh-CN" altLang="en-US" sz="3200" dirty="0">
                <a:solidFill>
                  <a:srgbClr val="FFFF00"/>
                </a:solidFill>
              </a:rPr>
              <a:t>需要进入回收站的删除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drop table student purge</a:t>
            </a: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清空回收站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purge </a:t>
            </a:r>
            <a:r>
              <a:rPr lang="en-US" altLang="zh-CN" sz="3200" dirty="0" err="1">
                <a:solidFill>
                  <a:srgbClr val="FFFF00"/>
                </a:solidFill>
              </a:rPr>
              <a:t>recyclebin</a:t>
            </a:r>
            <a:r>
              <a:rPr lang="en-US" altLang="zh-CN" sz="3200" dirty="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清楚所有用户的回收站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purge </a:t>
            </a:r>
            <a:r>
              <a:rPr lang="en-US" altLang="zh-CN" sz="3200" dirty="0" err="1">
                <a:solidFill>
                  <a:srgbClr val="FFFF00"/>
                </a:solidFill>
              </a:rPr>
              <a:t>dba_recyclebin</a:t>
            </a:r>
            <a:r>
              <a:rPr lang="en-US" altLang="zh-CN" sz="3200" dirty="0">
                <a:solidFill>
                  <a:srgbClr val="FFFF00"/>
                </a:solidFill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xmlns="" val="254331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59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索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引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791294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Create index test1_student_name on test1_student(name);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下</a:t>
            </a:r>
            <a:r>
              <a:rPr lang="zh-CN" altLang="en-US" sz="3200" smtClean="0">
                <a:solidFill>
                  <a:srgbClr val="FFFF00"/>
                </a:solidFill>
              </a:rPr>
              <a:t>面的语句提高检索速度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test1_student where name =‘</a:t>
            </a:r>
            <a:r>
              <a:rPr lang="zh-CN" altLang="en-US" sz="3200">
                <a:solidFill>
                  <a:srgbClr val="FFFF00"/>
                </a:solidFill>
              </a:rPr>
              <a:t>王欣</a:t>
            </a:r>
            <a:r>
              <a:rPr lang="en-US" altLang="zh-CN" sz="3200">
                <a:solidFill>
                  <a:srgbClr val="FFFF00"/>
                </a:solidFill>
              </a:rPr>
              <a:t>’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test1_student where name </a:t>
            </a:r>
            <a:r>
              <a:rPr lang="en-US" altLang="zh-CN" sz="3200" smtClean="0">
                <a:solidFill>
                  <a:srgbClr val="FFFF00"/>
                </a:solidFill>
              </a:rPr>
              <a:t>like ‘</a:t>
            </a:r>
            <a:r>
              <a:rPr lang="zh-CN" altLang="en-US" sz="3200" smtClean="0">
                <a:solidFill>
                  <a:srgbClr val="FFFF00"/>
                </a:solidFill>
              </a:rPr>
              <a:t>王</a:t>
            </a:r>
            <a:r>
              <a:rPr lang="en-US" altLang="zh-CN" sz="3200" smtClean="0">
                <a:solidFill>
                  <a:srgbClr val="FFFF00"/>
                </a:solidFill>
              </a:rPr>
              <a:t>%’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694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600AE-982D-4F52-B4A4-109B5C845A69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75230"/>
            <a:ext cx="8662750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-26397" y="32671"/>
            <a:ext cx="82296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dirty="0" smtClean="0">
                <a:solidFill>
                  <a:srgbClr val="FFFF00"/>
                </a:solidFill>
                <a:cs typeface="隶书"/>
              </a:rPr>
              <a:t>数据文件</a:t>
            </a:r>
            <a:endParaRPr lang="en-US" altLang="zh-CN" dirty="0" smtClean="0">
              <a:solidFill>
                <a:srgbClr val="FFFF00"/>
              </a:solidFill>
              <a:cs typeface="隶书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218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数据库</a:t>
            </a:r>
            <a:r>
              <a:rPr lang="zh-CN" altLang="en-US" dirty="0" smtClean="0">
                <a:solidFill>
                  <a:srgbClr val="FFFF00"/>
                </a:solidFill>
              </a:rPr>
              <a:t>索引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357298"/>
            <a:ext cx="9144000" cy="4775215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</a:rPr>
              <a:t>索引作用似乎也知道</a:t>
            </a:r>
            <a:r>
              <a:rPr lang="en-US" altLang="zh-CN" sz="3600" dirty="0" smtClean="0">
                <a:solidFill>
                  <a:srgbClr val="FFFF00"/>
                </a:solidFill>
              </a:rPr>
              <a:t>——</a:t>
            </a:r>
            <a:r>
              <a:rPr lang="zh-CN" altLang="en-US" sz="3600" dirty="0" smtClean="0">
                <a:solidFill>
                  <a:srgbClr val="FFFF00"/>
                </a:solidFill>
              </a:rPr>
              <a:t>提高检索速度</a:t>
            </a:r>
            <a:endParaRPr lang="en-US" altLang="zh-CN" sz="3600" dirty="0" smtClean="0">
              <a:solidFill>
                <a:srgbClr val="FFFF00"/>
              </a:solidFill>
            </a:endParaRPr>
          </a:p>
          <a:p>
            <a:r>
              <a:rPr lang="zh-CN" altLang="en-US" sz="3600" dirty="0">
                <a:solidFill>
                  <a:srgbClr val="FFFF00"/>
                </a:solidFill>
              </a:rPr>
              <a:t>索引原理似乎也明</a:t>
            </a:r>
            <a:r>
              <a:rPr lang="zh-CN" altLang="en-US" sz="3600" dirty="0" smtClean="0">
                <a:solidFill>
                  <a:srgbClr val="FFFF00"/>
                </a:solidFill>
              </a:rPr>
              <a:t>白</a:t>
            </a:r>
            <a:r>
              <a:rPr lang="en-US" altLang="zh-CN" sz="3600" dirty="0" smtClean="0">
                <a:solidFill>
                  <a:srgbClr val="FFFF00"/>
                </a:solidFill>
              </a:rPr>
              <a:t>——</a:t>
            </a:r>
            <a:r>
              <a:rPr lang="zh-CN" altLang="en-US" sz="3600" dirty="0" smtClean="0">
                <a:solidFill>
                  <a:srgbClr val="FFFF00"/>
                </a:solidFill>
              </a:rPr>
              <a:t>利用二叉树等</a:t>
            </a:r>
            <a:endParaRPr lang="en-US" altLang="zh-CN" sz="3600" dirty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</a:rPr>
              <a:t>怎么设计索引？多多益善？不知道？</a:t>
            </a:r>
            <a:endParaRPr lang="en-US" altLang="zh-CN" sz="36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600" dirty="0">
                <a:solidFill>
                  <a:srgbClr val="FFFF00"/>
                </a:solidFill>
              </a:rPr>
              <a:t>什</a:t>
            </a:r>
            <a:r>
              <a:rPr lang="zh-CN" altLang="en-US" sz="3600" dirty="0" smtClean="0">
                <a:solidFill>
                  <a:srgbClr val="FFFF00"/>
                </a:solidFill>
              </a:rPr>
              <a:t>么情况能够使用索引？</a:t>
            </a:r>
            <a:endParaRPr lang="en-US" altLang="zh-CN" sz="36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600" dirty="0" smtClean="0">
              <a:solidFill>
                <a:srgbClr val="FFFF00"/>
              </a:solidFill>
            </a:endParaRP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60</a:t>
            </a:fld>
            <a:endParaRPr lang="en-US" altLang="zh-CN" smtClean="0"/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60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531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solidFill>
                  <a:srgbClr val="FFFF00"/>
                </a:solidFill>
              </a:rPr>
              <a:t>一分钟测试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 fontScale="77500" lnSpcReduction="20000"/>
          </a:bodyPr>
          <a:lstStyle/>
          <a:p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表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t(</a:t>
            </a:r>
            <a:r>
              <a:rPr lang="en-US" altLang="zh-CN" sz="3600" dirty="0" err="1" smtClean="0">
                <a:solidFill>
                  <a:srgbClr val="FFFF00"/>
                </a:solidFill>
                <a:latin typeface="+mn-ea"/>
              </a:rPr>
              <a:t>a,b,c,d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),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索引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create unique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index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ti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on t(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a,b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)</a:t>
            </a:r>
          </a:p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索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引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create index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ti1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on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t(c)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1)Select * from t where a=‘1’</a:t>
            </a:r>
          </a:p>
          <a:p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2)Select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* from t where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b=‘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1’</a:t>
            </a:r>
          </a:p>
          <a:p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3)Select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* from t where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c=‘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1’</a:t>
            </a:r>
          </a:p>
          <a:p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4)Select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* from t where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d=‘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1’</a:t>
            </a:r>
          </a:p>
          <a:p>
            <a:pPr eaLnBrk="1" hangingPunct="1"/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5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)Select * from t where a=‘1’and b=‘1’</a:t>
            </a:r>
          </a:p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6)Select * from t where a=‘1’and c=‘2’</a:t>
            </a:r>
          </a:p>
          <a:p>
            <a:pPr eaLnBrk="1" hangingPunct="1"/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7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)Select * from t where b=‘2’and c=‘1’</a:t>
            </a:r>
          </a:p>
          <a:p>
            <a:pPr eaLnBrk="1" hangingPunct="1"/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8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)Select * from t where a=‘2’and b=‘1’and c=‘1’</a:t>
            </a:r>
          </a:p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9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)Select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* from t where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b=‘1’and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a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=‘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2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’</a:t>
            </a:r>
          </a:p>
          <a:p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61</a:t>
            </a:fld>
            <a:endParaRPr lang="en-US" altLang="zh-CN" smtClean="0"/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61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274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solidFill>
                  <a:srgbClr val="FFFF00"/>
                </a:solidFill>
              </a:rPr>
              <a:t>一分钟测试要求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把你</a:t>
            </a:r>
            <a:r>
              <a:rPr lang="zh-CN" altLang="en-US" sz="3600" dirty="0" smtClean="0">
                <a:solidFill>
                  <a:srgbClr val="FF0000"/>
                </a:solidFill>
                <a:latin typeface="+mn-ea"/>
              </a:rPr>
              <a:t>确认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不能够使用索引的那几个编号写上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不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要猜，不记名，如有把握可以写上名字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因为我想知道你们的真实情况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我也想知道我讲的内容对你们有没有意义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后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面我的实用知识对你们有没有必要讲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因此不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要误导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我，真实反映你们的情况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62</a:t>
            </a:fld>
            <a:endParaRPr lang="en-US" altLang="zh-CN" smtClean="0"/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62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469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rgbClr val="FFFF00"/>
                </a:solidFill>
              </a:rPr>
              <a:t>我曾经遇到的笑话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357298"/>
            <a:ext cx="8528050" cy="4775215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新员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工开发的电费月报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第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一个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月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“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请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稍候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…………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”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20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分钟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第二个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月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“请稍候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…………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”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50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分钟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第三个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月“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请稍候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…………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”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…………</a:t>
            </a: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63</a:t>
            </a:fld>
            <a:endParaRPr lang="en-US" altLang="zh-CN" smtClean="0"/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63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717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以</a:t>
            </a:r>
            <a:r>
              <a:rPr lang="zh-CN" altLang="en-US" dirty="0" smtClean="0">
                <a:solidFill>
                  <a:srgbClr val="FFFF00"/>
                </a:solidFill>
              </a:rPr>
              <a:t>折半查找为例示意索引原理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4788024" y="1124744"/>
            <a:ext cx="4248472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索引建立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Create unique index </a:t>
            </a:r>
            <a:r>
              <a:rPr lang="en-US" altLang="zh-CN" sz="3600" dirty="0" err="1" smtClean="0">
                <a:solidFill>
                  <a:srgbClr val="FFFF00"/>
                </a:solidFill>
                <a:latin typeface="+mn-ea"/>
              </a:rPr>
              <a:t>ti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 on t(a)</a:t>
            </a:r>
          </a:p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Where a=1003 </a:t>
            </a:r>
          </a:p>
          <a:p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索引使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用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,4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次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没有索引，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20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次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不是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10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次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64</a:t>
            </a:fld>
            <a:endParaRPr lang="en-US" altLang="zh-CN" smtClean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8413896"/>
              </p:ext>
            </p:extLst>
          </p:nvPr>
        </p:nvGraphicFramePr>
        <p:xfrm>
          <a:off x="251520" y="1196752"/>
          <a:ext cx="2016224" cy="52565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5798"/>
                <a:gridCol w="553871"/>
                <a:gridCol w="557247"/>
                <a:gridCol w="459308"/>
              </a:tblGrid>
              <a:tr h="2503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rowid</a:t>
                      </a:r>
                      <a:endParaRPr lang="en-US" sz="1200" b="0" i="0" u="none" strike="noStrike" dirty="0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 dirty="0">
                          <a:effectLst/>
                        </a:rPr>
                        <a:t>学号</a:t>
                      </a:r>
                      <a:endParaRPr lang="zh-CN" altLang="en-US" sz="1200" b="0" i="0" u="none" strike="noStrike" dirty="0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>
                          <a:effectLst/>
                        </a:rPr>
                        <a:t>姓名</a:t>
                      </a:r>
                      <a:endParaRPr lang="zh-CN" alt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>
                          <a:effectLst/>
                        </a:rPr>
                        <a:t>成绩 </a:t>
                      </a:r>
                      <a:endParaRPr lang="zh-CN" alt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1007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aaa7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98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aaa9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50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3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aaa15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78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aaa4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44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aaa18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48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6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aaa12</a:t>
                      </a:r>
                      <a:endParaRPr lang="en-US" sz="1200" b="0" i="0" u="none" strike="noStrike" dirty="0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32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7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aaa10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69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aaa5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87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aaa8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52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aaa2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80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11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1003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aaa3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80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1017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aaa17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69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13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1020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aaa20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54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1013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aaa13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45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1016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aaa16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71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16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1006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aaa6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84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17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1001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52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1011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aaa11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46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aaa19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45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20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aaa14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 dirty="0">
                          <a:effectLst/>
                        </a:rPr>
                        <a:t>97</a:t>
                      </a:r>
                      <a:endParaRPr lang="en-US" altLang="zh-CN" sz="1200" b="0" i="0" u="none" strike="noStrike" dirty="0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8374019"/>
              </p:ext>
            </p:extLst>
          </p:nvPr>
        </p:nvGraphicFramePr>
        <p:xfrm>
          <a:off x="3563888" y="1232751"/>
          <a:ext cx="1296144" cy="52565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8010"/>
                <a:gridCol w="718134"/>
              </a:tblGrid>
              <a:tr h="2503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rowid</a:t>
                      </a:r>
                      <a:endParaRPr 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>
                          <a:effectLst/>
                        </a:rPr>
                        <a:t>学号</a:t>
                      </a:r>
                      <a:endParaRPr lang="zh-CN" altLang="en-US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17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1001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11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1003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16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1006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1007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1009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7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1011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6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1013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20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1014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3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1016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12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1017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5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1018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1019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250314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>
                          <a:effectLst/>
                        </a:rPr>
                        <a:t>13</a:t>
                      </a:r>
                      <a:endParaRPr lang="en-US" altLang="zh-CN" sz="1200" b="0" i="0" u="none" strike="noStrike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200" u="none" strike="noStrike" dirty="0">
                          <a:effectLst/>
                        </a:rPr>
                        <a:t>1020</a:t>
                      </a:r>
                      <a:endParaRPr lang="en-US" altLang="zh-CN" sz="1200" b="0" i="0" u="none" strike="noStrike" dirty="0">
                        <a:solidFill>
                          <a:srgbClr val="FFFF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右箭头 6"/>
          <p:cNvSpPr/>
          <p:nvPr/>
        </p:nvSpPr>
        <p:spPr>
          <a:xfrm>
            <a:off x="2983724" y="3717032"/>
            <a:ext cx="360040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rgbClr val="FFFF00"/>
                </a:solidFill>
              </a:rPr>
              <a:t>1</a:t>
            </a:r>
            <a:endParaRPr lang="zh-CN" altLang="en-US" sz="1200" dirty="0">
              <a:solidFill>
                <a:srgbClr val="FFFF00"/>
              </a:solidFill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2899771" y="2492896"/>
            <a:ext cx="360040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FF00"/>
                </a:solidFill>
              </a:rPr>
              <a:t>2</a:t>
            </a:r>
            <a:endParaRPr lang="zh-CN" altLang="en-US" sz="1200" dirty="0">
              <a:solidFill>
                <a:srgbClr val="FFFF00"/>
              </a:solidFill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2869951" y="1988840"/>
            <a:ext cx="360040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rgbClr val="FFFF00"/>
                </a:solidFill>
              </a:rPr>
              <a:t>3</a:t>
            </a:r>
            <a:endParaRPr lang="zh-CN" altLang="en-US" sz="1200" dirty="0">
              <a:solidFill>
                <a:srgbClr val="FFFF00"/>
              </a:solidFill>
            </a:endParaRPr>
          </a:p>
        </p:txBody>
      </p:sp>
      <p:cxnSp>
        <p:nvCxnSpPr>
          <p:cNvPr id="10" name="肘形连接符 9"/>
          <p:cNvCxnSpPr/>
          <p:nvPr/>
        </p:nvCxnSpPr>
        <p:spPr>
          <a:xfrm rot="10800000" flipV="1">
            <a:off x="827584" y="2132855"/>
            <a:ext cx="3024336" cy="1944218"/>
          </a:xfrm>
          <a:prstGeom prst="bentConnector3">
            <a:avLst>
              <a:gd name="adj1" fmla="val 12667"/>
            </a:avLst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64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416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rgbClr val="FFFF00"/>
                </a:solidFill>
              </a:rPr>
              <a:t>结论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无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论数据多么多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无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论设备多么落后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如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果查询速到超过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1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分钟，那就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有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优化可能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就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不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用推说上面的原因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道理：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100000000/2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/…(20)…=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95</a:t>
            </a:r>
          </a:p>
          <a:p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例证：青海电力营销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100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万数量级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      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没有超过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2s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的</a:t>
            </a:r>
            <a:r>
              <a:rPr lang="en-US" altLang="zh-CN" sz="3600" dirty="0" err="1" smtClean="0">
                <a:solidFill>
                  <a:srgbClr val="FFFF00"/>
                </a:solidFill>
                <a:latin typeface="+mn-ea"/>
              </a:rPr>
              <a:t>sql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65</a:t>
            </a:fld>
            <a:endParaRPr lang="en-US" altLang="zh-CN" smtClean="0"/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65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485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删</a:t>
            </a:r>
            <a:r>
              <a:rPr lang="zh-CN" altLang="en-US" smtClean="0">
                <a:solidFill>
                  <a:srgbClr val="FFFF00"/>
                </a:solidFill>
              </a:rPr>
              <a:t>除索引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Drop index test1_student_name</a:t>
            </a:r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66</a:t>
            </a:fld>
            <a:endParaRPr lang="en-US" altLang="zh-CN" smtClean="0"/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66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147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600AE-982D-4F52-B4A4-109B5C845A69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-26397" y="32671"/>
            <a:ext cx="82296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dirty="0" smtClean="0">
                <a:solidFill>
                  <a:srgbClr val="FFFF00"/>
                </a:solidFill>
                <a:cs typeface="隶书"/>
              </a:rPr>
              <a:t>用户</a:t>
            </a:r>
            <a:endParaRPr lang="en-US" altLang="zh-CN" dirty="0" smtClean="0">
              <a:solidFill>
                <a:srgbClr val="FFFF00"/>
              </a:solidFill>
              <a:cs typeface="隶书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6017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2129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登入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48237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dirty="0" smtClean="0">
                <a:solidFill>
                  <a:srgbClr val="FFFF00"/>
                </a:solidFill>
              </a:rPr>
              <a:t>启动火狐狸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3200" dirty="0" smtClean="0">
                <a:solidFill>
                  <a:srgbClr val="FFFF00"/>
                </a:solidFill>
                <a:latin typeface="+mn-ea"/>
              </a:rPr>
              <a:t>输入：</a:t>
            </a:r>
            <a:r>
              <a:rPr lang="en-US" altLang="zh-CN" sz="3200" dirty="0" smtClean="0">
                <a:solidFill>
                  <a:srgbClr val="FFFF00"/>
                </a:solidFill>
                <a:latin typeface="+mn-ea"/>
                <a:hlinkClick r:id="rId3"/>
              </a:rPr>
              <a:t>https://211.87.224.23:1158/em</a:t>
            </a:r>
            <a:endParaRPr lang="en-US" altLang="zh-CN" sz="3200" dirty="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200" dirty="0">
              <a:solidFill>
                <a:srgbClr val="FFFF00"/>
              </a:solidFill>
              <a:latin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53605"/>
            <a:ext cx="9175339" cy="426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318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登入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728" y="2002712"/>
            <a:ext cx="12238175" cy="7091881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3200" dirty="0">
              <a:solidFill>
                <a:srgbClr val="FFFF00"/>
              </a:solidFill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881938"/>
            <a:ext cx="9396473" cy="583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0092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3185</TotalTime>
  <Words>2531</Words>
  <Application>Microsoft Office PowerPoint</Application>
  <PresentationFormat>全屏显示(4:3)</PresentationFormat>
  <Paragraphs>680</Paragraphs>
  <Slides>66</Slides>
  <Notes>36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66</vt:i4>
      </vt:variant>
    </vt:vector>
  </HeadingPairs>
  <TitlesOfParts>
    <vt:vector size="67" baseType="lpstr">
      <vt:lpstr>流畅</vt:lpstr>
      <vt:lpstr>oracle数据库</vt:lpstr>
      <vt:lpstr>培训内容</vt:lpstr>
      <vt:lpstr>数据库介绍</vt:lpstr>
      <vt:lpstr>基本概念</vt:lpstr>
      <vt:lpstr>表空间</vt:lpstr>
      <vt:lpstr>幻灯片 6</vt:lpstr>
      <vt:lpstr>幻灯片 7</vt:lpstr>
      <vt:lpstr>登入数据库</vt:lpstr>
      <vt:lpstr>登入数据库</vt:lpstr>
      <vt:lpstr>登入数据库</vt:lpstr>
      <vt:lpstr>登入数据库</vt:lpstr>
      <vt:lpstr>登入数据库</vt:lpstr>
      <vt:lpstr>登入数据库</vt:lpstr>
      <vt:lpstr>登入数据库</vt:lpstr>
      <vt:lpstr>登入数据库</vt:lpstr>
      <vt:lpstr>登入数据库</vt:lpstr>
      <vt:lpstr>建表</vt:lpstr>
      <vt:lpstr>建表</vt:lpstr>
      <vt:lpstr>建表</vt:lpstr>
      <vt:lpstr>建表-查看的表</vt:lpstr>
      <vt:lpstr>建表-插入数据-省略写法</vt:lpstr>
      <vt:lpstr>建表-插入数据-省略写法</vt:lpstr>
      <vt:lpstr>建表-插入数据-省略写法</vt:lpstr>
      <vt:lpstr>建表-查询表中的数据</vt:lpstr>
      <vt:lpstr>建表-常用列类型</vt:lpstr>
      <vt:lpstr>建表-插入数据-省略写法</vt:lpstr>
      <vt:lpstr>建表-批量插入数据</vt:lpstr>
      <vt:lpstr>建表-空值null-不允许为空</vt:lpstr>
      <vt:lpstr>建表-空值null-不允许为空</vt:lpstr>
      <vt:lpstr>建表-空值null-不允许为空</vt:lpstr>
      <vt:lpstr>建表-空值null-不允许为空</vt:lpstr>
      <vt:lpstr>建表-空值null-不允许为空</vt:lpstr>
      <vt:lpstr>建表-空值null-不允许为空</vt:lpstr>
      <vt:lpstr>建表-空值null-不允许为空</vt:lpstr>
      <vt:lpstr>建表-不允许为空</vt:lpstr>
      <vt:lpstr>建表-复制表</vt:lpstr>
      <vt:lpstr>建表-复制表</vt:lpstr>
      <vt:lpstr>建表-复制表-列别名</vt:lpstr>
      <vt:lpstr>建教师表并插入数据</vt:lpstr>
      <vt:lpstr>建表-教师表</vt:lpstr>
      <vt:lpstr>建表-教师表</vt:lpstr>
      <vt:lpstr>检查完成情况</vt:lpstr>
      <vt:lpstr>实用知识——语法排错</vt:lpstr>
      <vt:lpstr>实用知识——语法排错</vt:lpstr>
      <vt:lpstr>实用知识——语法排错</vt:lpstr>
      <vt:lpstr>实用知识——语法排错</vt:lpstr>
      <vt:lpstr>实用知识——语法排错</vt:lpstr>
      <vt:lpstr>实用知识——语法排错</vt:lpstr>
      <vt:lpstr>实用知识——语法排错</vt:lpstr>
      <vt:lpstr>实用知识——语法排错</vt:lpstr>
      <vt:lpstr>实用知识——语法排错</vt:lpstr>
      <vt:lpstr>实用知识——语法排错</vt:lpstr>
      <vt:lpstr>实用知识——语法排错</vt:lpstr>
      <vt:lpstr>检查完成情况</vt:lpstr>
      <vt:lpstr>删除表</vt:lpstr>
      <vt:lpstr>数据库回收站</vt:lpstr>
      <vt:lpstr>数据库安装</vt:lpstr>
      <vt:lpstr>数据库安装</vt:lpstr>
      <vt:lpstr>索引</vt:lpstr>
      <vt:lpstr>数据库索引</vt:lpstr>
      <vt:lpstr>一分钟测试</vt:lpstr>
      <vt:lpstr>一分钟测试要求</vt:lpstr>
      <vt:lpstr>我曾经遇到的笑话</vt:lpstr>
      <vt:lpstr>以折半查找为例示意索引原理</vt:lpstr>
      <vt:lpstr>结论</vt:lpstr>
      <vt:lpstr>删除索引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User</cp:lastModifiedBy>
  <cp:revision>486</cp:revision>
  <dcterms:created xsi:type="dcterms:W3CDTF">1601-01-01T00:00:00Z</dcterms:created>
  <dcterms:modified xsi:type="dcterms:W3CDTF">2014-05-28T03:32:05Z</dcterms:modified>
</cp:coreProperties>
</file>