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263" r:id="rId1"/>
  </p:sldMasterIdLst>
  <p:notesMasterIdLst>
    <p:notesMasterId r:id="rId41"/>
  </p:notesMasterIdLst>
  <p:sldIdLst>
    <p:sldId id="256" r:id="rId2"/>
    <p:sldId id="342" r:id="rId3"/>
    <p:sldId id="285" r:id="rId4"/>
    <p:sldId id="305" r:id="rId5"/>
    <p:sldId id="306" r:id="rId6"/>
    <p:sldId id="309" r:id="rId7"/>
    <p:sldId id="324" r:id="rId8"/>
    <p:sldId id="318" r:id="rId9"/>
    <p:sldId id="308" r:id="rId10"/>
    <p:sldId id="330" r:id="rId11"/>
    <p:sldId id="343" r:id="rId12"/>
    <p:sldId id="325" r:id="rId13"/>
    <p:sldId id="319" r:id="rId14"/>
    <p:sldId id="288" r:id="rId15"/>
    <p:sldId id="289" r:id="rId16"/>
    <p:sldId id="328" r:id="rId17"/>
    <p:sldId id="329" r:id="rId18"/>
    <p:sldId id="326" r:id="rId19"/>
    <p:sldId id="327" r:id="rId20"/>
    <p:sldId id="315" r:id="rId21"/>
    <p:sldId id="316" r:id="rId22"/>
    <p:sldId id="317" r:id="rId23"/>
    <p:sldId id="332" r:id="rId24"/>
    <p:sldId id="314" r:id="rId25"/>
    <p:sldId id="344" r:id="rId26"/>
    <p:sldId id="331" r:id="rId27"/>
    <p:sldId id="334" r:id="rId28"/>
    <p:sldId id="320" r:id="rId29"/>
    <p:sldId id="335" r:id="rId30"/>
    <p:sldId id="333" r:id="rId31"/>
    <p:sldId id="321" r:id="rId32"/>
    <p:sldId id="337" r:id="rId33"/>
    <p:sldId id="345" r:id="rId34"/>
    <p:sldId id="310" r:id="rId35"/>
    <p:sldId id="339" r:id="rId36"/>
    <p:sldId id="340" r:id="rId37"/>
    <p:sldId id="341" r:id="rId38"/>
    <p:sldId id="323" r:id="rId39"/>
    <p:sldId id="259" r:id="rId40"/>
  </p:sldIdLst>
  <p:sldSz cx="9144000" cy="6858000" type="screen4x3"/>
  <p:notesSz cx="6858000" cy="9144000"/>
  <p:embeddedFontLst>
    <p:embeddedFont>
      <p:font typeface="微软雅黑" panose="020B0503020204020204" pitchFamily="34" charset="-122"/>
      <p:regular r:id="rId42"/>
      <p:bold r:id="rId43"/>
    </p:embeddedFont>
    <p:embeddedFont>
      <p:font typeface="Gulim" panose="020B0600000101010101" pitchFamily="34" charset="-127"/>
      <p:regular r:id="rId44"/>
    </p:embeddedFont>
    <p:embeddedFont>
      <p:font typeface="Blackadder ITC" panose="04020505051007020D02" pitchFamily="82" charset="0"/>
      <p:regular r:id="rId45"/>
    </p:embeddedFont>
    <p:embeddedFont>
      <p:font typeface="华文彩云" panose="02010800040101010101" pitchFamily="2" charset="-122"/>
      <p:regular r:id="rId46"/>
    </p:embeddedFont>
    <p:embeddedFont>
      <p:font typeface="楷体_GB2312" panose="02010600030101010101" charset="-122"/>
      <p:regular r:id="rId47"/>
    </p:embeddedFont>
    <p:embeddedFont>
      <p:font typeface="Copperplate Gothic Bold" panose="020E0705020206020404" pitchFamily="34" charset="0"/>
      <p:regular r:id="rId48"/>
    </p:embeddedFont>
    <p:embeddedFont>
      <p:font typeface="华文行楷" panose="02010800040101010101" pitchFamily="2" charset="-122"/>
      <p:regular r:id="rId49"/>
    </p:embeddedFont>
    <p:embeddedFont>
      <p:font typeface="楷体" panose="02010609060101010101" pitchFamily="49" charset="-122"/>
      <p:regular r:id="rId50"/>
    </p:embeddedFont>
    <p:embeddedFont>
      <p:font typeface="SW" panose="02010600030101010101" charset="-122"/>
      <p:regular r:id="rId51"/>
    </p:embeddedFont>
    <p:embeddedFont>
      <p:font typeface="华文新魏" panose="02010800040101010101" pitchFamily="2" charset="-122"/>
      <p:regular r:id="rId52"/>
    </p:embeddedFont>
    <p:embeddedFont>
      <p:font typeface="黑体" panose="02010609060101010101" pitchFamily="49" charset="-122"/>
      <p:regular r:id="rId53"/>
    </p:embeddedFont>
    <p:embeddedFont>
      <p:font typeface="Comic Sans MS" panose="030F0702030302020204" pitchFamily="66" charset="0"/>
      <p:regular r:id="rId54"/>
      <p:bold r:id="rId55"/>
    </p:embeddedFont>
    <p:embeddedFont>
      <p:font typeface="Arial Unicode MS" panose="020B0604020202020204" pitchFamily="34" charset="-122"/>
      <p:regular r:id="rId56"/>
    </p:embeddedFont>
    <p:embeddedFont>
      <p:font typeface="华文中宋" panose="02010600040101010101" pitchFamily="2" charset="-122"/>
      <p:regular r:id="rId57"/>
    </p:embeddedFont>
    <p:embeddedFont>
      <p:font typeface="PMingLiU" panose="02020500000000000000" pitchFamily="18" charset="-120"/>
      <p:regular r:id="rId58"/>
    </p:embeddedFont>
    <p:embeddedFont>
      <p:font typeface="Monotype Corsiva" panose="03010101010201010101" pitchFamily="66" charset="0"/>
      <p:italic r:id="rId59"/>
    </p:embeddedFont>
    <p:embeddedFont>
      <p:font typeface="华文琥珀" panose="02010800040101010101" pitchFamily="2" charset="-122"/>
      <p:regular r:id="rId60"/>
    </p:embeddedFont>
    <p:embeddedFont>
      <p:font typeface="Copperplate Gothic Light" panose="020E0507020206020404" pitchFamily="34" charset="0"/>
      <p:regular r:id="rId61"/>
    </p:embeddedFont>
    <p:embeddedFont>
      <p:font typeface="方正姚体" panose="02010601030101010101" pitchFamily="2" charset="-122"/>
      <p:regular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华文隶书" panose="02010800040101010101" pitchFamily="2" charset="-122"/>
      <p:regular r:id="rId67"/>
    </p:embeddedFont>
    <p:embeddedFont>
      <p:font typeface="仿宋" panose="02010609060101010101" pitchFamily="49" charset="-122"/>
      <p:regular r:id="rId68"/>
    </p:embeddedFont>
    <p:embeddedFont>
      <p:font typeface="맑은 고딕" panose="020B0503020000020004" pitchFamily="34" charset="-127"/>
      <p:regular r:id="rId69"/>
      <p:bold r:id="rId70"/>
    </p:embeddedFont>
  </p:embeddedFontLst>
  <p:defaultTextStyle>
    <a:defPPr>
      <a:defRPr lang="ko-KR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8658"/>
    <a:srgbClr val="AB3B63"/>
    <a:srgbClr val="38A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47" autoAdjust="0"/>
    <p:restoredTop sz="90929"/>
  </p:normalViewPr>
  <p:slideViewPr>
    <p:cSldViewPr>
      <p:cViewPr>
        <p:scale>
          <a:sx n="84" d="100"/>
          <a:sy n="84" d="100"/>
        </p:scale>
        <p:origin x="-2196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99BE79-F9DB-4BF4-9EA1-5E2EA244BFE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6602C61-2A30-4E47-997A-60BFD05DFD3A}">
      <dgm:prSet phldrT="[文本]"/>
      <dgm:spPr/>
      <dgm:t>
        <a:bodyPr/>
        <a:lstStyle/>
        <a:p>
          <a:r>
            <a:rPr lang="en-US" altLang="zh-CN" dirty="0" smtClean="0"/>
            <a:t>1</a:t>
          </a:r>
          <a:endParaRPr lang="zh-CN" altLang="en-US" dirty="0"/>
        </a:p>
      </dgm:t>
    </dgm:pt>
    <dgm:pt modelId="{022DBDC7-3097-490F-B135-573B6C33D4FA}" type="parTrans" cxnId="{4B9DFFE7-1836-44DE-B846-6A51DA068000}">
      <dgm:prSet/>
      <dgm:spPr/>
      <dgm:t>
        <a:bodyPr/>
        <a:lstStyle/>
        <a:p>
          <a:endParaRPr lang="zh-CN" altLang="en-US"/>
        </a:p>
      </dgm:t>
    </dgm:pt>
    <dgm:pt modelId="{B8BDBD52-C4D7-442D-9BA4-96A23FBC056F}" type="sibTrans" cxnId="{4B9DFFE7-1836-44DE-B846-6A51DA068000}">
      <dgm:prSet/>
      <dgm:spPr/>
      <dgm:t>
        <a:bodyPr/>
        <a:lstStyle/>
        <a:p>
          <a:endParaRPr lang="zh-CN" altLang="en-US"/>
        </a:p>
      </dgm:t>
    </dgm:pt>
    <dgm:pt modelId="{02D02F1F-C16C-456C-A470-EA38269D67AB}">
      <dgm:prSet phldrT="[文本]" custT="1"/>
      <dgm:spPr/>
      <dgm:t>
        <a:bodyPr/>
        <a:lstStyle/>
        <a:p>
          <a:r>
            <a:rPr lang="zh-CN" altLang="en-US" sz="3600" dirty="0" smtClean="0"/>
            <a:t>图像化（可获得）</a:t>
          </a:r>
          <a:endParaRPr lang="zh-CN" altLang="en-US" sz="3600" dirty="0"/>
        </a:p>
      </dgm:t>
    </dgm:pt>
    <dgm:pt modelId="{D4BFB7BB-8C83-45FF-BFCC-A31AC15E9552}" type="parTrans" cxnId="{E6995DCE-BE5D-4FF5-AE72-D735AD3D84FD}">
      <dgm:prSet/>
      <dgm:spPr/>
      <dgm:t>
        <a:bodyPr/>
        <a:lstStyle/>
        <a:p>
          <a:endParaRPr lang="zh-CN" altLang="en-US"/>
        </a:p>
      </dgm:t>
    </dgm:pt>
    <dgm:pt modelId="{194151B9-6C03-4E6E-A854-0B12B6A54741}" type="sibTrans" cxnId="{E6995DCE-BE5D-4FF5-AE72-D735AD3D84FD}">
      <dgm:prSet/>
      <dgm:spPr/>
      <dgm:t>
        <a:bodyPr/>
        <a:lstStyle/>
        <a:p>
          <a:endParaRPr lang="zh-CN" altLang="en-US"/>
        </a:p>
      </dgm:t>
    </dgm:pt>
    <dgm:pt modelId="{A832C6AF-54A5-4F01-B5D8-2673630612F9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2FF87E7B-524D-423A-A3CC-29C25A5021EA}" type="parTrans" cxnId="{1FCE1B9D-C0D4-4EE3-B1D6-1F7D6F9202E9}">
      <dgm:prSet/>
      <dgm:spPr/>
      <dgm:t>
        <a:bodyPr/>
        <a:lstStyle/>
        <a:p>
          <a:endParaRPr lang="zh-CN" altLang="en-US"/>
        </a:p>
      </dgm:t>
    </dgm:pt>
    <dgm:pt modelId="{2E36F0D0-CB1F-46B5-A41B-592D42AA4D0C}" type="sibTrans" cxnId="{1FCE1B9D-C0D4-4EE3-B1D6-1F7D6F9202E9}">
      <dgm:prSet/>
      <dgm:spPr/>
      <dgm:t>
        <a:bodyPr/>
        <a:lstStyle/>
        <a:p>
          <a:endParaRPr lang="zh-CN" altLang="en-US"/>
        </a:p>
      </dgm:t>
    </dgm:pt>
    <dgm:pt modelId="{338DA2D6-F5CE-4BB5-A907-9ADE7982AE7B}">
      <dgm:prSet phldrT="[文本]" custT="1"/>
      <dgm:spPr/>
      <dgm:t>
        <a:bodyPr/>
        <a:lstStyle/>
        <a:p>
          <a:r>
            <a:rPr lang="zh-CN" altLang="en-US" sz="3600" dirty="0" smtClean="0"/>
            <a:t>文本化（可检索）</a:t>
          </a:r>
          <a:endParaRPr lang="zh-CN" altLang="en-US" sz="3600" dirty="0"/>
        </a:p>
      </dgm:t>
    </dgm:pt>
    <dgm:pt modelId="{4DAC6004-62A0-468C-87E2-E2043F703F42}" type="parTrans" cxnId="{A32F1BD5-C439-4ECB-B5C3-7A5C50CE106C}">
      <dgm:prSet/>
      <dgm:spPr/>
      <dgm:t>
        <a:bodyPr/>
        <a:lstStyle/>
        <a:p>
          <a:endParaRPr lang="zh-CN" altLang="en-US"/>
        </a:p>
      </dgm:t>
    </dgm:pt>
    <dgm:pt modelId="{B58B3796-2747-49EA-B186-06A9386886ED}" type="sibTrans" cxnId="{A32F1BD5-C439-4ECB-B5C3-7A5C50CE106C}">
      <dgm:prSet/>
      <dgm:spPr/>
      <dgm:t>
        <a:bodyPr/>
        <a:lstStyle/>
        <a:p>
          <a:endParaRPr lang="zh-CN" altLang="en-US"/>
        </a:p>
      </dgm:t>
    </dgm:pt>
    <dgm:pt modelId="{F546D95D-DEE4-4039-BC51-30B22A99DB74}">
      <dgm:prSet phldrT="[文本]"/>
      <dgm:spPr/>
      <dgm:t>
        <a:bodyPr/>
        <a:lstStyle/>
        <a:p>
          <a:r>
            <a:rPr lang="en-US" altLang="zh-CN" dirty="0" smtClean="0"/>
            <a:t>3</a:t>
          </a:r>
          <a:endParaRPr lang="zh-CN" altLang="en-US" dirty="0"/>
        </a:p>
      </dgm:t>
    </dgm:pt>
    <dgm:pt modelId="{53EF38AE-6B70-4968-A610-776A0CD775FB}" type="parTrans" cxnId="{A330B809-DE72-4F9E-A1DC-FD49533B6ED7}">
      <dgm:prSet/>
      <dgm:spPr/>
      <dgm:t>
        <a:bodyPr/>
        <a:lstStyle/>
        <a:p>
          <a:endParaRPr lang="zh-CN" altLang="en-US"/>
        </a:p>
      </dgm:t>
    </dgm:pt>
    <dgm:pt modelId="{88EBF055-45DE-4670-B78E-742F10F6B0DC}" type="sibTrans" cxnId="{A330B809-DE72-4F9E-A1DC-FD49533B6ED7}">
      <dgm:prSet/>
      <dgm:spPr/>
      <dgm:t>
        <a:bodyPr/>
        <a:lstStyle/>
        <a:p>
          <a:endParaRPr lang="zh-CN" altLang="en-US"/>
        </a:p>
      </dgm:t>
    </dgm:pt>
    <dgm:pt modelId="{384D0F9C-4C9C-4789-BCAE-3BEEDB2E23D5}">
      <dgm:prSet phldrT="[文本]" custT="1"/>
      <dgm:spPr/>
      <dgm:t>
        <a:bodyPr/>
        <a:lstStyle/>
        <a:p>
          <a:r>
            <a:rPr lang="zh-CN" altLang="en-US" sz="3600" dirty="0" smtClean="0"/>
            <a:t>数据库化（可计算）</a:t>
          </a:r>
          <a:endParaRPr lang="zh-CN" altLang="en-US" sz="3600" dirty="0"/>
        </a:p>
      </dgm:t>
    </dgm:pt>
    <dgm:pt modelId="{3F1750C5-EDC8-4E9C-B9EC-CE4F776D3256}" type="parTrans" cxnId="{1B6541DD-A530-4D74-B8F0-DCACC5BB1FFC}">
      <dgm:prSet/>
      <dgm:spPr/>
      <dgm:t>
        <a:bodyPr/>
        <a:lstStyle/>
        <a:p>
          <a:endParaRPr lang="zh-CN" altLang="en-US"/>
        </a:p>
      </dgm:t>
    </dgm:pt>
    <dgm:pt modelId="{F670B871-216F-4240-A3DA-344802787C40}" type="sibTrans" cxnId="{1B6541DD-A530-4D74-B8F0-DCACC5BB1FFC}">
      <dgm:prSet/>
      <dgm:spPr/>
      <dgm:t>
        <a:bodyPr/>
        <a:lstStyle/>
        <a:p>
          <a:endParaRPr lang="zh-CN" altLang="en-US"/>
        </a:p>
      </dgm:t>
    </dgm:pt>
    <dgm:pt modelId="{155D078D-E4C3-4E5B-B9D0-29B286562412}" type="pres">
      <dgm:prSet presAssocID="{9099BE79-F9DB-4BF4-9EA1-5E2EA244BFE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233108D-178F-4C74-BB0C-2F0209F466E2}" type="pres">
      <dgm:prSet presAssocID="{D6602C61-2A30-4E47-997A-60BFD05DFD3A}" presName="composite" presStyleCnt="0"/>
      <dgm:spPr/>
    </dgm:pt>
    <dgm:pt modelId="{64CD838A-DC48-434D-8680-AD07013E388C}" type="pres">
      <dgm:prSet presAssocID="{D6602C61-2A30-4E47-997A-60BFD05DFD3A}" presName="parentText" presStyleLbl="alignNode1" presStyleIdx="0" presStyleCnt="3" custLinFactNeighborX="-29324" custLinFactNeighborY="510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680017C-3A77-4199-9704-6E1B1B3F5AD7}" type="pres">
      <dgm:prSet presAssocID="{D6602C61-2A30-4E47-997A-60BFD05DFD3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7A1CEFF-7503-4EE3-BF2C-5658C8964B74}" type="pres">
      <dgm:prSet presAssocID="{B8BDBD52-C4D7-442D-9BA4-96A23FBC056F}" presName="sp" presStyleCnt="0"/>
      <dgm:spPr/>
    </dgm:pt>
    <dgm:pt modelId="{7ECA9093-B207-4F20-B641-F04E60BD26EF}" type="pres">
      <dgm:prSet presAssocID="{A832C6AF-54A5-4F01-B5D8-2673630612F9}" presName="composite" presStyleCnt="0"/>
      <dgm:spPr/>
    </dgm:pt>
    <dgm:pt modelId="{4CFE119F-62FE-4BFF-8238-72135C662262}" type="pres">
      <dgm:prSet presAssocID="{A832C6AF-54A5-4F01-B5D8-2673630612F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2CC404B-5C26-44B4-9916-A4B154584668}" type="pres">
      <dgm:prSet presAssocID="{A832C6AF-54A5-4F01-B5D8-2673630612F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A8BFEAF-0115-4ED1-A87B-A2E0FF3FF4F5}" type="pres">
      <dgm:prSet presAssocID="{2E36F0D0-CB1F-46B5-A41B-592D42AA4D0C}" presName="sp" presStyleCnt="0"/>
      <dgm:spPr/>
    </dgm:pt>
    <dgm:pt modelId="{D15ED40D-1837-4188-B7ED-992E123ACE0F}" type="pres">
      <dgm:prSet presAssocID="{F546D95D-DEE4-4039-BC51-30B22A99DB74}" presName="composite" presStyleCnt="0"/>
      <dgm:spPr/>
    </dgm:pt>
    <dgm:pt modelId="{5BAD4FD9-2905-4734-906F-D1233F67D244}" type="pres">
      <dgm:prSet presAssocID="{F546D95D-DEE4-4039-BC51-30B22A99DB7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1BD68EA-829D-4DD9-A3B1-49734C119D10}" type="pres">
      <dgm:prSet presAssocID="{F546D95D-DEE4-4039-BC51-30B22A99DB7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B9DFFE7-1836-44DE-B846-6A51DA068000}" srcId="{9099BE79-F9DB-4BF4-9EA1-5E2EA244BFE2}" destId="{D6602C61-2A30-4E47-997A-60BFD05DFD3A}" srcOrd="0" destOrd="0" parTransId="{022DBDC7-3097-490F-B135-573B6C33D4FA}" sibTransId="{B8BDBD52-C4D7-442D-9BA4-96A23FBC056F}"/>
    <dgm:cxn modelId="{35F409FA-DAA3-4F60-8B70-DA8F84AD74E9}" type="presOf" srcId="{384D0F9C-4C9C-4789-BCAE-3BEEDB2E23D5}" destId="{51BD68EA-829D-4DD9-A3B1-49734C119D10}" srcOrd="0" destOrd="0" presId="urn:microsoft.com/office/officeart/2005/8/layout/chevron2"/>
    <dgm:cxn modelId="{AE41E08A-7BF3-4707-8096-8E40A4DFD4CD}" type="presOf" srcId="{D6602C61-2A30-4E47-997A-60BFD05DFD3A}" destId="{64CD838A-DC48-434D-8680-AD07013E388C}" srcOrd="0" destOrd="0" presId="urn:microsoft.com/office/officeart/2005/8/layout/chevron2"/>
    <dgm:cxn modelId="{1B6541DD-A530-4D74-B8F0-DCACC5BB1FFC}" srcId="{F546D95D-DEE4-4039-BC51-30B22A99DB74}" destId="{384D0F9C-4C9C-4789-BCAE-3BEEDB2E23D5}" srcOrd="0" destOrd="0" parTransId="{3F1750C5-EDC8-4E9C-B9EC-CE4F776D3256}" sibTransId="{F670B871-216F-4240-A3DA-344802787C40}"/>
    <dgm:cxn modelId="{EAEA6355-D603-468A-8826-268362AAFA31}" type="presOf" srcId="{A832C6AF-54A5-4F01-B5D8-2673630612F9}" destId="{4CFE119F-62FE-4BFF-8238-72135C662262}" srcOrd="0" destOrd="0" presId="urn:microsoft.com/office/officeart/2005/8/layout/chevron2"/>
    <dgm:cxn modelId="{26E0890A-4221-4F00-8398-99F533F73657}" type="presOf" srcId="{F546D95D-DEE4-4039-BC51-30B22A99DB74}" destId="{5BAD4FD9-2905-4734-906F-D1233F67D244}" srcOrd="0" destOrd="0" presId="urn:microsoft.com/office/officeart/2005/8/layout/chevron2"/>
    <dgm:cxn modelId="{A32F1BD5-C439-4ECB-B5C3-7A5C50CE106C}" srcId="{A832C6AF-54A5-4F01-B5D8-2673630612F9}" destId="{338DA2D6-F5CE-4BB5-A907-9ADE7982AE7B}" srcOrd="0" destOrd="0" parTransId="{4DAC6004-62A0-468C-87E2-E2043F703F42}" sibTransId="{B58B3796-2747-49EA-B186-06A9386886ED}"/>
    <dgm:cxn modelId="{D68F39A8-3D96-42AC-9CAA-1E11F1EEFC50}" type="presOf" srcId="{338DA2D6-F5CE-4BB5-A907-9ADE7982AE7B}" destId="{42CC404B-5C26-44B4-9916-A4B154584668}" srcOrd="0" destOrd="0" presId="urn:microsoft.com/office/officeart/2005/8/layout/chevron2"/>
    <dgm:cxn modelId="{A330B809-DE72-4F9E-A1DC-FD49533B6ED7}" srcId="{9099BE79-F9DB-4BF4-9EA1-5E2EA244BFE2}" destId="{F546D95D-DEE4-4039-BC51-30B22A99DB74}" srcOrd="2" destOrd="0" parTransId="{53EF38AE-6B70-4968-A610-776A0CD775FB}" sibTransId="{88EBF055-45DE-4670-B78E-742F10F6B0DC}"/>
    <dgm:cxn modelId="{CB0E7197-B605-4A0E-84CB-D48E79BB0B50}" type="presOf" srcId="{02D02F1F-C16C-456C-A470-EA38269D67AB}" destId="{1680017C-3A77-4199-9704-6E1B1B3F5AD7}" srcOrd="0" destOrd="0" presId="urn:microsoft.com/office/officeart/2005/8/layout/chevron2"/>
    <dgm:cxn modelId="{1FCE1B9D-C0D4-4EE3-B1D6-1F7D6F9202E9}" srcId="{9099BE79-F9DB-4BF4-9EA1-5E2EA244BFE2}" destId="{A832C6AF-54A5-4F01-B5D8-2673630612F9}" srcOrd="1" destOrd="0" parTransId="{2FF87E7B-524D-423A-A3CC-29C25A5021EA}" sibTransId="{2E36F0D0-CB1F-46B5-A41B-592D42AA4D0C}"/>
    <dgm:cxn modelId="{E6995DCE-BE5D-4FF5-AE72-D735AD3D84FD}" srcId="{D6602C61-2A30-4E47-997A-60BFD05DFD3A}" destId="{02D02F1F-C16C-456C-A470-EA38269D67AB}" srcOrd="0" destOrd="0" parTransId="{D4BFB7BB-8C83-45FF-BFCC-A31AC15E9552}" sibTransId="{194151B9-6C03-4E6E-A854-0B12B6A54741}"/>
    <dgm:cxn modelId="{213B16C7-A2F4-46DB-AD4B-327552E2B4A8}" type="presOf" srcId="{9099BE79-F9DB-4BF4-9EA1-5E2EA244BFE2}" destId="{155D078D-E4C3-4E5B-B9D0-29B286562412}" srcOrd="0" destOrd="0" presId="urn:microsoft.com/office/officeart/2005/8/layout/chevron2"/>
    <dgm:cxn modelId="{A05D2911-D2B1-4133-A920-0B01D336CC24}" type="presParOf" srcId="{155D078D-E4C3-4E5B-B9D0-29B286562412}" destId="{F233108D-178F-4C74-BB0C-2F0209F466E2}" srcOrd="0" destOrd="0" presId="urn:microsoft.com/office/officeart/2005/8/layout/chevron2"/>
    <dgm:cxn modelId="{BE4924C4-A0D6-40BE-9958-5BC65BBC1A62}" type="presParOf" srcId="{F233108D-178F-4C74-BB0C-2F0209F466E2}" destId="{64CD838A-DC48-434D-8680-AD07013E388C}" srcOrd="0" destOrd="0" presId="urn:microsoft.com/office/officeart/2005/8/layout/chevron2"/>
    <dgm:cxn modelId="{702D2E5B-5B44-4A70-8718-E3BF408E835C}" type="presParOf" srcId="{F233108D-178F-4C74-BB0C-2F0209F466E2}" destId="{1680017C-3A77-4199-9704-6E1B1B3F5AD7}" srcOrd="1" destOrd="0" presId="urn:microsoft.com/office/officeart/2005/8/layout/chevron2"/>
    <dgm:cxn modelId="{C914B5ED-87F0-4614-9DB8-E5E274D083E0}" type="presParOf" srcId="{155D078D-E4C3-4E5B-B9D0-29B286562412}" destId="{07A1CEFF-7503-4EE3-BF2C-5658C8964B74}" srcOrd="1" destOrd="0" presId="urn:microsoft.com/office/officeart/2005/8/layout/chevron2"/>
    <dgm:cxn modelId="{488B4858-86E6-441D-98A0-B894EE604212}" type="presParOf" srcId="{155D078D-E4C3-4E5B-B9D0-29B286562412}" destId="{7ECA9093-B207-4F20-B641-F04E60BD26EF}" srcOrd="2" destOrd="0" presId="urn:microsoft.com/office/officeart/2005/8/layout/chevron2"/>
    <dgm:cxn modelId="{0E2EE815-04DE-4168-A28F-8A4189FB778B}" type="presParOf" srcId="{7ECA9093-B207-4F20-B641-F04E60BD26EF}" destId="{4CFE119F-62FE-4BFF-8238-72135C662262}" srcOrd="0" destOrd="0" presId="urn:microsoft.com/office/officeart/2005/8/layout/chevron2"/>
    <dgm:cxn modelId="{4C0CA69E-5349-4BCF-84FD-3CAD087110BE}" type="presParOf" srcId="{7ECA9093-B207-4F20-B641-F04E60BD26EF}" destId="{42CC404B-5C26-44B4-9916-A4B154584668}" srcOrd="1" destOrd="0" presId="urn:microsoft.com/office/officeart/2005/8/layout/chevron2"/>
    <dgm:cxn modelId="{5011F630-617B-42F9-A6E7-9EF4D3B1C1ED}" type="presParOf" srcId="{155D078D-E4C3-4E5B-B9D0-29B286562412}" destId="{FA8BFEAF-0115-4ED1-A87B-A2E0FF3FF4F5}" srcOrd="3" destOrd="0" presId="urn:microsoft.com/office/officeart/2005/8/layout/chevron2"/>
    <dgm:cxn modelId="{3A0682C0-C3A9-4340-8451-64DA401D5290}" type="presParOf" srcId="{155D078D-E4C3-4E5B-B9D0-29B286562412}" destId="{D15ED40D-1837-4188-B7ED-992E123ACE0F}" srcOrd="4" destOrd="0" presId="urn:microsoft.com/office/officeart/2005/8/layout/chevron2"/>
    <dgm:cxn modelId="{BEC0F635-D6E5-4644-A84D-06C28C45A82B}" type="presParOf" srcId="{D15ED40D-1837-4188-B7ED-992E123ACE0F}" destId="{5BAD4FD9-2905-4734-906F-D1233F67D244}" srcOrd="0" destOrd="0" presId="urn:microsoft.com/office/officeart/2005/8/layout/chevron2"/>
    <dgm:cxn modelId="{D2E8DF3B-41A0-463B-B2D0-3A62136A0619}" type="presParOf" srcId="{D15ED40D-1837-4188-B7ED-992E123ACE0F}" destId="{51BD68EA-829D-4DD9-A3B1-49734C119D1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D838A-DC48-434D-8680-AD07013E388C}">
      <dsp:nvSpPr>
        <dsp:cNvPr id="0" name=""/>
        <dsp:cNvSpPr/>
      </dsp:nvSpPr>
      <dsp:spPr>
        <a:xfrm rot="5400000">
          <a:off x="-192649" y="258973"/>
          <a:ext cx="1284330" cy="8990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1</a:t>
          </a:r>
          <a:endParaRPr lang="zh-CN" altLang="en-US" sz="2500" kern="1200" dirty="0"/>
        </a:p>
      </dsp:txBody>
      <dsp:txXfrm rot="-5400000">
        <a:off x="1" y="515840"/>
        <a:ext cx="899031" cy="385299"/>
      </dsp:txXfrm>
    </dsp:sp>
    <dsp:sp modelId="{1680017C-3A77-4199-9704-6E1B1B3F5AD7}">
      <dsp:nvSpPr>
        <dsp:cNvPr id="0" name=""/>
        <dsp:cNvSpPr/>
      </dsp:nvSpPr>
      <dsp:spPr>
        <a:xfrm rot="5400000">
          <a:off x="2948432" y="-2048655"/>
          <a:ext cx="834814" cy="49336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600" kern="1200" dirty="0" smtClean="0"/>
            <a:t>图像化（可获得）</a:t>
          </a:r>
          <a:endParaRPr lang="zh-CN" altLang="en-US" sz="3600" kern="1200" dirty="0"/>
        </a:p>
      </dsp:txBody>
      <dsp:txXfrm rot="-5400000">
        <a:off x="899031" y="41498"/>
        <a:ext cx="4892864" cy="753310"/>
      </dsp:txXfrm>
    </dsp:sp>
    <dsp:sp modelId="{4CFE119F-62FE-4BFF-8238-72135C662262}">
      <dsp:nvSpPr>
        <dsp:cNvPr id="0" name=""/>
        <dsp:cNvSpPr/>
      </dsp:nvSpPr>
      <dsp:spPr>
        <a:xfrm rot="5400000">
          <a:off x="-192649" y="1278676"/>
          <a:ext cx="1284330" cy="8990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2</a:t>
          </a:r>
          <a:endParaRPr lang="zh-CN" altLang="en-US" sz="2500" kern="1200" dirty="0"/>
        </a:p>
      </dsp:txBody>
      <dsp:txXfrm rot="-5400000">
        <a:off x="1" y="1535543"/>
        <a:ext cx="899031" cy="385299"/>
      </dsp:txXfrm>
    </dsp:sp>
    <dsp:sp modelId="{42CC404B-5C26-44B4-9916-A4B154584668}">
      <dsp:nvSpPr>
        <dsp:cNvPr id="0" name=""/>
        <dsp:cNvSpPr/>
      </dsp:nvSpPr>
      <dsp:spPr>
        <a:xfrm rot="5400000">
          <a:off x="2948432" y="-963374"/>
          <a:ext cx="834814" cy="49336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600" kern="1200" dirty="0" smtClean="0"/>
            <a:t>文本化（可检索）</a:t>
          </a:r>
          <a:endParaRPr lang="zh-CN" altLang="en-US" sz="3600" kern="1200" dirty="0"/>
        </a:p>
      </dsp:txBody>
      <dsp:txXfrm rot="-5400000">
        <a:off x="899031" y="1126779"/>
        <a:ext cx="4892864" cy="753310"/>
      </dsp:txXfrm>
    </dsp:sp>
    <dsp:sp modelId="{5BAD4FD9-2905-4734-906F-D1233F67D244}">
      <dsp:nvSpPr>
        <dsp:cNvPr id="0" name=""/>
        <dsp:cNvSpPr/>
      </dsp:nvSpPr>
      <dsp:spPr>
        <a:xfrm rot="5400000">
          <a:off x="-192649" y="2363957"/>
          <a:ext cx="1284330" cy="8990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3</a:t>
          </a:r>
          <a:endParaRPr lang="zh-CN" altLang="en-US" sz="2500" kern="1200" dirty="0"/>
        </a:p>
      </dsp:txBody>
      <dsp:txXfrm rot="-5400000">
        <a:off x="1" y="2620824"/>
        <a:ext cx="899031" cy="385299"/>
      </dsp:txXfrm>
    </dsp:sp>
    <dsp:sp modelId="{51BD68EA-829D-4DD9-A3B1-49734C119D10}">
      <dsp:nvSpPr>
        <dsp:cNvPr id="0" name=""/>
        <dsp:cNvSpPr/>
      </dsp:nvSpPr>
      <dsp:spPr>
        <a:xfrm rot="5400000">
          <a:off x="2948432" y="121906"/>
          <a:ext cx="834814" cy="49336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600" kern="1200" dirty="0" smtClean="0"/>
            <a:t>数据库化（可计算）</a:t>
          </a:r>
          <a:endParaRPr lang="zh-CN" altLang="en-US" sz="3600" kern="1200" dirty="0"/>
        </a:p>
      </dsp:txBody>
      <dsp:txXfrm rot="-5400000">
        <a:off x="899031" y="2212059"/>
        <a:ext cx="4892864" cy="753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6FDC8CE-179D-4CB8-9E3D-8C893699BE49}" type="datetimeFigureOut">
              <a:rPr lang="zh-CN" altLang="en-US"/>
              <a:pPr>
                <a:defRPr/>
              </a:pPr>
              <a:t>2017-9-22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3B7F06A-C1A3-4C42-8B4B-927A23C83B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578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34781D3B-0C7E-4F52-A623-023D82140194}" type="slidenum">
              <a:rPr lang="zh-CN" altLang="en-US" sz="1200"/>
              <a:pPr eaLnBrk="1" hangingPunct="1"/>
              <a:t>2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34781D3B-0C7E-4F52-A623-023D82140194}" type="slidenum">
              <a:rPr lang="zh-CN" altLang="en-US" sz="1200"/>
              <a:pPr eaLnBrk="1" hangingPunct="1"/>
              <a:t>23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34781D3B-0C7E-4F52-A623-023D82140194}" type="slidenum">
              <a:rPr lang="zh-CN" altLang="en-US" sz="1200"/>
              <a:pPr eaLnBrk="1" hangingPunct="1"/>
              <a:t>24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34781D3B-0C7E-4F52-A623-023D82140194}" type="slidenum">
              <a:rPr lang="zh-CN" altLang="en-US" sz="1200"/>
              <a:pPr eaLnBrk="1" hangingPunct="1"/>
              <a:t>25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34781D3B-0C7E-4F52-A623-023D82140194}" type="slidenum">
              <a:rPr lang="zh-CN" altLang="en-US" sz="1200"/>
              <a:pPr eaLnBrk="1" hangingPunct="1"/>
              <a:t>33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34781D3B-0C7E-4F52-A623-023D82140194}" type="slidenum">
              <a:rPr lang="zh-CN" altLang="en-US" sz="1200"/>
              <a:pPr eaLnBrk="1" hangingPunct="1"/>
              <a:t>11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34781D3B-0C7E-4F52-A623-023D82140194}" type="slidenum">
              <a:rPr lang="zh-CN" altLang="en-US" sz="1200"/>
              <a:pPr eaLnBrk="1" hangingPunct="1"/>
              <a:t>16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34781D3B-0C7E-4F52-A623-023D82140194}" type="slidenum">
              <a:rPr lang="zh-CN" altLang="en-US" sz="1200"/>
              <a:pPr eaLnBrk="1" hangingPunct="1"/>
              <a:t>17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A13BF019-3DEE-4286-AE90-1CBB165C30E5}" type="slidenum">
              <a:rPr lang="zh-CN" altLang="en-US" sz="1200"/>
              <a:pPr eaLnBrk="1" hangingPunct="1"/>
              <a:t>18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34781D3B-0C7E-4F52-A623-023D82140194}" type="slidenum">
              <a:rPr lang="zh-CN" altLang="en-US" sz="1200"/>
              <a:pPr eaLnBrk="1" hangingPunct="1"/>
              <a:t>19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34781D3B-0C7E-4F52-A623-023D82140194}" type="slidenum">
              <a:rPr lang="zh-CN" altLang="en-US" sz="1200"/>
              <a:pPr eaLnBrk="1" hangingPunct="1"/>
              <a:t>20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34781D3B-0C7E-4F52-A623-023D82140194}" type="slidenum">
              <a:rPr lang="zh-CN" altLang="en-US" sz="1200"/>
              <a:pPr eaLnBrk="1" hangingPunct="1"/>
              <a:t>21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34781D3B-0C7E-4F52-A623-023D82140194}" type="slidenum">
              <a:rPr lang="zh-CN" altLang="en-US" sz="1200"/>
              <a:pPr eaLnBrk="1" hangingPunct="1"/>
              <a:t>22</a:t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占位符 9"/>
          <p:cNvSpPr txBox="1">
            <a:spLocks/>
          </p:cNvSpPr>
          <p:nvPr/>
        </p:nvSpPr>
        <p:spPr bwMode="auto">
          <a:xfrm>
            <a:off x="811213" y="271463"/>
            <a:ext cx="260826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r>
              <a:rPr kumimoji="0" lang="en-US" altLang="zh-CN" sz="900">
                <a:solidFill>
                  <a:srgbClr val="002060"/>
                </a:solidFill>
                <a:latin typeface="Times New Roman" pitchFamily="18" charset="0"/>
                <a:ea typeface="宋体" pitchFamily="2" charset="-122"/>
              </a:rPr>
              <a:t>Institute for the History of Natural Sciences, CAS</a:t>
            </a:r>
            <a:br>
              <a:rPr kumimoji="0" lang="en-US" altLang="zh-CN" sz="900">
                <a:solidFill>
                  <a:srgbClr val="002060"/>
                </a:solidFill>
                <a:latin typeface="Times New Roman" pitchFamily="18" charset="0"/>
                <a:ea typeface="宋体" pitchFamily="2" charset="-122"/>
              </a:rPr>
            </a:br>
            <a:endParaRPr kumimoji="0" lang="en-US" altLang="zh-CN" sz="900">
              <a:solidFill>
                <a:srgbClr val="002060"/>
              </a:solidFill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5" name="Picture 3" descr="C:\Users\HSTLab\Desktop\IHNS所标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87313"/>
            <a:ext cx="46831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03188"/>
            <a:ext cx="19621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2048" y="1340768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83568" y="2900536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3D5D-76F8-401F-9F73-B9D9EE28389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22671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66851-FD01-4357-9E22-6D71E08CC01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241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457B5-05D8-4741-A923-6533590B2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4529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占位符 9"/>
          <p:cNvSpPr txBox="1">
            <a:spLocks/>
          </p:cNvSpPr>
          <p:nvPr/>
        </p:nvSpPr>
        <p:spPr bwMode="auto">
          <a:xfrm>
            <a:off x="6156325" y="247650"/>
            <a:ext cx="26987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r>
              <a:rPr kumimoji="0" lang="en-US" altLang="zh-CN" sz="900">
                <a:solidFill>
                  <a:srgbClr val="002060"/>
                </a:solidFill>
                <a:latin typeface="Times New Roman" pitchFamily="18" charset="0"/>
                <a:ea typeface="宋体" pitchFamily="2" charset="-122"/>
              </a:rPr>
              <a:t>Institute for the History of Natural Sciences, CAS</a:t>
            </a:r>
            <a:br>
              <a:rPr kumimoji="0" lang="en-US" altLang="zh-CN" sz="900">
                <a:solidFill>
                  <a:srgbClr val="002060"/>
                </a:solidFill>
                <a:latin typeface="Times New Roman" pitchFamily="18" charset="0"/>
                <a:ea typeface="宋体" pitchFamily="2" charset="-122"/>
              </a:rPr>
            </a:br>
            <a:endParaRPr kumimoji="0" lang="en-US" altLang="zh-CN" sz="900">
              <a:solidFill>
                <a:srgbClr val="002060"/>
              </a:solidFill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5" name="Picture 3" descr="C:\Users\HSTLab\Desktop\IHNS所标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96838"/>
            <a:ext cx="39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90488"/>
            <a:ext cx="19621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319994"/>
            <a:ext cx="8229600" cy="576064"/>
          </a:xfrm>
        </p:spPr>
        <p:txBody>
          <a:bodyPr>
            <a:normAutofit/>
          </a:bodyPr>
          <a:lstStyle>
            <a:lvl1pPr algn="l">
              <a:defRPr sz="2800" b="0"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010F3-8721-4809-8A17-0B34D00A58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8195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BB7C-E6E0-41B8-BABC-10665B4894E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87197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23C26-2982-45CD-863C-C2F1D7DFD39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2109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68CFF-2D36-4427-AC56-777710241EF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993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DC8EF-8AFB-4951-9450-1B086F219A9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17352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C40E6-EA20-4CDB-A90A-82E76DFCC54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15784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D000A-0B7B-4321-B35B-683030651EC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76683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3BE54-F1C5-4E3F-A402-FC418F96BDF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8586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AA7CCB6-651C-4E73-8420-5BF89439849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/>
          <a:cs typeface="맑은 고딕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/>
          <a:cs typeface="맑은 고딕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/>
          <a:cs typeface="맑은 고딕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/>
          <a:cs typeface="맑은 고딕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/>
          <a:cs typeface="맑은 고딕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/>
          <a:cs typeface="맑은 고딕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/>
          <a:cs typeface="맑은 고딕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/>
          <a:cs typeface="맑은 고딕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r.ihns.ac.cn/handle/311051/713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43063"/>
            <a:ext cx="9144000" cy="990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CN" altLang="en-US" sz="4400" b="1" dirty="0">
                <a:solidFill>
                  <a:srgbClr val="AB3B63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数字人文与数字图书馆建设</a:t>
            </a:r>
            <a:endParaRPr lang="zh-CN" altLang="zh-CN" sz="4400" b="1" dirty="0" smtClean="0">
              <a:solidFill>
                <a:srgbClr val="AB3B63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063" y="4714875"/>
            <a:ext cx="8215312" cy="15224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2400" dirty="0" smtClean="0">
                <a:latin typeface="宋体" pitchFamily="2" charset="-122"/>
                <a:cs typeface="+mn-cs"/>
              </a:rPr>
              <a:t>          </a:t>
            </a:r>
            <a:r>
              <a:rPr lang="zh-CN" altLang="en-US" sz="2400" dirty="0" smtClean="0">
                <a:solidFill>
                  <a:srgbClr val="0070C0"/>
                </a:solidFill>
                <a:latin typeface="宋体" pitchFamily="2" charset="-122"/>
                <a:cs typeface="+mn-cs"/>
              </a:rPr>
              <a:t>        </a:t>
            </a:r>
            <a:r>
              <a:rPr lang="zh-CN" altLang="en-US" sz="24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中国科学院自然科学史研究所 </a:t>
            </a:r>
            <a:endParaRPr lang="en-US" altLang="zh-CN" sz="2400" b="1" dirty="0" smtClean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2400" b="1" dirty="0" smtClean="0">
                <a:solidFill>
                  <a:srgbClr val="0070C0"/>
                </a:solidFill>
                <a:latin typeface="宋体" pitchFamily="2" charset="-122"/>
                <a:cs typeface="+mn-cs"/>
              </a:rPr>
              <a:t>                 孙显斌 </a:t>
            </a:r>
            <a:endParaRPr lang="en-US" altLang="zh-CN" sz="2400" b="1" dirty="0" smtClean="0">
              <a:solidFill>
                <a:srgbClr val="0070C0"/>
              </a:solidFill>
              <a:latin typeface="宋体" pitchFamily="2" charset="-122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宋体" pitchFamily="2" charset="-122"/>
                <a:ea typeface="楷体_GB2312" pitchFamily="49" charset="-122"/>
                <a:cs typeface="+mn-cs"/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  <a:latin typeface="宋体" pitchFamily="2" charset="-122"/>
                <a:ea typeface="楷体_GB2312" pitchFamily="49" charset="-122"/>
                <a:cs typeface="+mn-cs"/>
              </a:rPr>
              <a:t>                  2017</a:t>
            </a:r>
            <a:r>
              <a:rPr lang="zh-CN" altLang="en-US" sz="2400" b="1" dirty="0" smtClean="0">
                <a:solidFill>
                  <a:srgbClr val="0070C0"/>
                </a:solidFill>
                <a:latin typeface="宋体" pitchFamily="2" charset="-122"/>
                <a:ea typeface="楷体_GB2312" pitchFamily="49" charset="-122"/>
                <a:cs typeface="+mn-cs"/>
              </a:rPr>
              <a:t>年</a:t>
            </a:r>
            <a:r>
              <a:rPr lang="en-US" altLang="zh-CN" sz="2400" b="1" dirty="0" smtClean="0">
                <a:solidFill>
                  <a:srgbClr val="0070C0"/>
                </a:solidFill>
                <a:latin typeface="宋体" pitchFamily="2" charset="-122"/>
                <a:ea typeface="楷体_GB2312" pitchFamily="49" charset="-122"/>
                <a:cs typeface="+mn-cs"/>
              </a:rPr>
              <a:t>9</a:t>
            </a:r>
            <a:r>
              <a:rPr lang="zh-CN" altLang="en-US" sz="2400" b="1" dirty="0" smtClean="0">
                <a:solidFill>
                  <a:srgbClr val="0070C0"/>
                </a:solidFill>
                <a:latin typeface="宋体" pitchFamily="2" charset="-122"/>
                <a:ea typeface="楷体_GB2312" pitchFamily="49" charset="-122"/>
                <a:cs typeface="+mn-cs"/>
              </a:rPr>
              <a:t>月</a:t>
            </a:r>
            <a:r>
              <a:rPr lang="en-US" altLang="zh-CN" sz="2400" b="1" dirty="0" smtClean="0">
                <a:solidFill>
                  <a:srgbClr val="0070C0"/>
                </a:solidFill>
                <a:latin typeface="宋体" pitchFamily="2" charset="-122"/>
                <a:ea typeface="楷体_GB2312" pitchFamily="49" charset="-122"/>
                <a:cs typeface="+mn-cs"/>
              </a:rPr>
              <a:t>25</a:t>
            </a:r>
            <a:r>
              <a:rPr lang="zh-CN" altLang="en-US" sz="2400" b="1" dirty="0" smtClean="0">
                <a:solidFill>
                  <a:srgbClr val="0070C0"/>
                </a:solidFill>
                <a:latin typeface="宋体" pitchFamily="2" charset="-122"/>
                <a:ea typeface="楷体_GB2312" pitchFamily="49" charset="-122"/>
                <a:cs typeface="+mn-cs"/>
              </a:rPr>
              <a:t>日</a:t>
            </a:r>
            <a:endParaRPr lang="zh-CN" altLang="zh-CN" sz="2400" b="1" dirty="0" smtClean="0">
              <a:solidFill>
                <a:srgbClr val="0070C0"/>
              </a:solidFill>
              <a:latin typeface="Comic Sans MS" pitchFamily="66" charset="0"/>
              <a:ea typeface="楷体_GB2312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数字出版新趋势：</a:t>
            </a:r>
            <a:r>
              <a:rPr lang="en-US" altLang="zh-CN" sz="3200" dirty="0" smtClean="0">
                <a:solidFill>
                  <a:srgbClr val="C00000"/>
                </a:solidFill>
                <a:latin typeface="Copperplate Gothic Light" panose="020E0507020206020404" pitchFamily="34" charset="0"/>
                <a:ea typeface="楷体" pitchFamily="49" charset="-122"/>
                <a:cs typeface="+mj-cs"/>
              </a:rPr>
              <a:t>Preprint</a:t>
            </a:r>
            <a:endParaRPr lang="zh-CN" altLang="en-US" sz="3200" dirty="0" smtClean="0">
              <a:solidFill>
                <a:srgbClr val="C00000"/>
              </a:solidFill>
              <a:latin typeface="Copperplate Gothic Light" panose="020E0507020206020404" pitchFamily="34" charset="0"/>
              <a:ea typeface="楷体" pitchFamily="49" charset="-122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3348"/>
            <a:ext cx="8609013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74554"/>
            <a:ext cx="1913012" cy="53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991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908720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</a:t>
            </a:r>
            <a:r>
              <a:rPr lang="zh-CN" altLang="en-US" sz="48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目录</a:t>
            </a:r>
            <a:endParaRPr lang="en-US" altLang="zh-CN" sz="48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28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数字时代图书馆的挑战</a:t>
            </a:r>
            <a:endParaRPr lang="en-US" altLang="zh-CN" sz="4400" dirty="0" smtClean="0">
              <a:solidFill>
                <a:srgbClr val="0070C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他山之石：专业图书馆</a:t>
            </a:r>
            <a:endParaRPr lang="en-US" altLang="zh-CN" sz="4400" dirty="0" smtClean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数字资源建设的对策</a:t>
            </a:r>
            <a:endParaRPr lang="en-US" altLang="zh-CN" sz="44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数字人文：方兴未艾</a:t>
            </a:r>
            <a:endParaRPr lang="en-US" altLang="zh-CN" sz="44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4119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思考：专业图书馆的对策</a:t>
            </a:r>
            <a:endParaRPr lang="zh-CN" altLang="en-US" sz="3200" dirty="0" smtClean="0">
              <a:solidFill>
                <a:srgbClr val="C00000"/>
              </a:solidFill>
              <a:latin typeface="Copperplate Gothic Light" panose="020E0507020206020404" pitchFamily="34" charset="0"/>
              <a:ea typeface="楷体" pitchFamily="49" charset="-122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5716" y="1315580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zh-CN" altLang="en-US" sz="2800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信息时代的双重</a:t>
            </a:r>
            <a:r>
              <a:rPr lang="zh-CN" altLang="en-US" sz="2800" dirty="0">
                <a:latin typeface="PMingLiU" panose="02020300000000000000" pitchFamily="18" charset="-120"/>
                <a:ea typeface="PMingLiU" panose="02020300000000000000" pitchFamily="18" charset="-120"/>
              </a:rPr>
              <a:t>挑战：</a:t>
            </a:r>
            <a:endParaRPr lang="en-US" altLang="zh-CN" sz="2800" dirty="0">
              <a:latin typeface="PMingLiU" panose="02020300000000000000" pitchFamily="18" charset="-120"/>
              <a:ea typeface="PMingLiU" panose="02020300000000000000" pitchFamily="18" charset="-120"/>
            </a:endParaRPr>
          </a:p>
          <a:p>
            <a:pPr>
              <a:defRPr/>
            </a:pPr>
            <a:r>
              <a:rPr lang="zh-CN" altLang="en-US" sz="2800" dirty="0">
                <a:latin typeface="PMingLiU" panose="02020300000000000000" pitchFamily="18" charset="-120"/>
                <a:ea typeface="PMingLiU" panose="02020300000000000000" pitchFamily="18" charset="-120"/>
              </a:rPr>
              <a:t>博大（海量文献</a:t>
            </a:r>
            <a:r>
              <a:rPr lang="zh-CN" altLang="en-US" sz="2800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）</a:t>
            </a:r>
            <a:r>
              <a:rPr lang="zh-CN" altLang="en-US" sz="2800" dirty="0">
                <a:latin typeface="PMingLiU" panose="02020300000000000000" pitchFamily="18" charset="-120"/>
                <a:ea typeface="PMingLiU" panose="02020300000000000000" pitchFamily="18" charset="-120"/>
              </a:rPr>
              <a:t> </a:t>
            </a:r>
            <a:r>
              <a:rPr lang="en-US" altLang="zh-CN" sz="2800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&amp; </a:t>
            </a:r>
            <a:r>
              <a:rPr lang="zh-CN" altLang="en-US" sz="2800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精深</a:t>
            </a:r>
            <a:r>
              <a:rPr lang="zh-CN" altLang="en-US" sz="2800" dirty="0">
                <a:latin typeface="PMingLiU" panose="02020300000000000000" pitchFamily="18" charset="-120"/>
                <a:ea typeface="PMingLiU" panose="02020300000000000000" pitchFamily="18" charset="-120"/>
              </a:rPr>
              <a:t>（经典文献</a:t>
            </a:r>
            <a:r>
              <a:rPr lang="zh-CN" altLang="en-US" sz="2800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）</a:t>
            </a:r>
            <a:endParaRPr lang="zh-CN" altLang="en-US" sz="2800" dirty="0">
              <a:latin typeface="PMingLiU" panose="02020300000000000000" pitchFamily="18" charset="-120"/>
              <a:ea typeface="PMingLiU" panose="02020300000000000000" pitchFamily="18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4904"/>
            <a:ext cx="2630070" cy="375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283968" y="32129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C00000"/>
                </a:solidFill>
                <a:latin typeface="+mn-ea"/>
                <a:ea typeface="+mn-ea"/>
              </a:rPr>
              <a:t>实验</a:t>
            </a:r>
            <a:r>
              <a:rPr lang="zh-CN" altLang="en-US" dirty="0" smtClean="0">
                <a:solidFill>
                  <a:srgbClr val="C00000"/>
                </a:solidFill>
                <a:latin typeface="+mn-ea"/>
                <a:ea typeface="+mn-ea"/>
              </a:rPr>
              <a:t>科学</a:t>
            </a:r>
            <a:endParaRPr lang="en-US" altLang="zh-CN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C00000"/>
                </a:solidFill>
                <a:latin typeface="+mn-ea"/>
                <a:ea typeface="+mn-ea"/>
              </a:rPr>
              <a:t>理论推演</a:t>
            </a:r>
            <a:endParaRPr lang="en-US" altLang="zh-CN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C00000"/>
                </a:solidFill>
                <a:latin typeface="+mn-ea"/>
                <a:ea typeface="+mn-ea"/>
              </a:rPr>
              <a:t>计算机仿真</a:t>
            </a:r>
            <a:endParaRPr lang="en-US" altLang="zh-CN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C00000"/>
                </a:solidFill>
                <a:latin typeface="+mn-ea"/>
                <a:ea typeface="+mn-ea"/>
              </a:rPr>
              <a:t>数据密集型</a:t>
            </a:r>
            <a:r>
              <a:rPr lang="zh-CN" altLang="en-US" dirty="0">
                <a:solidFill>
                  <a:srgbClr val="C00000"/>
                </a:solidFill>
                <a:latin typeface="+mn-ea"/>
                <a:ea typeface="+mn-ea"/>
              </a:rPr>
              <a:t>科学发现</a:t>
            </a:r>
          </a:p>
        </p:txBody>
      </p:sp>
    </p:spTree>
    <p:extLst>
      <p:ext uri="{BB962C8B-B14F-4D97-AF65-F5344CB8AC3E}">
        <p14:creationId xmlns:p14="http://schemas.microsoft.com/office/powerpoint/2010/main" val="2414442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科技典籍整理挑战之数量：整理概况</a:t>
            </a:r>
          </a:p>
        </p:txBody>
      </p:sp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642938" y="1285875"/>
            <a:ext cx="8215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zh-CN" altLang="en-US" dirty="0" smtClean="0">
                <a:latin typeface="PMingLiU" pitchFamily="18" charset="-120"/>
                <a:ea typeface="PMingLiU" pitchFamily="18" charset="-120"/>
              </a:rPr>
              <a:t>据</a:t>
            </a:r>
            <a:r>
              <a:rPr lang="en-US" altLang="zh-CN" dirty="0" smtClean="0">
                <a:latin typeface="PMingLiU" pitchFamily="18" charset="-120"/>
                <a:ea typeface="PMingLiU" pitchFamily="18" charset="-120"/>
              </a:rPr>
              <a:t>《</a:t>
            </a:r>
            <a:r>
              <a:rPr lang="zh-CN" altLang="en-US" dirty="0" smtClean="0">
                <a:latin typeface="PMingLiU" pitchFamily="18" charset="-120"/>
                <a:ea typeface="PMingLiU" pitchFamily="18" charset="-120"/>
              </a:rPr>
              <a:t>中国古籍总目</a:t>
            </a:r>
            <a:r>
              <a:rPr lang="en-US" altLang="zh-CN" dirty="0" smtClean="0">
                <a:latin typeface="PMingLiU" pitchFamily="18" charset="-120"/>
                <a:ea typeface="PMingLiU" pitchFamily="18" charset="-120"/>
              </a:rPr>
              <a:t>》</a:t>
            </a:r>
            <a:r>
              <a:rPr lang="zh-CN" altLang="en-US" dirty="0" smtClean="0">
                <a:latin typeface="PMingLiU" pitchFamily="18" charset="-120"/>
                <a:ea typeface="PMingLiU" pitchFamily="18" charset="-120"/>
              </a:rPr>
              <a:t>统计现存</a:t>
            </a:r>
            <a:r>
              <a:rPr lang="en-US" altLang="zh-CN" dirty="0" smtClean="0">
                <a:latin typeface="PMingLiU" pitchFamily="18" charset="-120"/>
                <a:ea typeface="PMingLiU" pitchFamily="18" charset="-120"/>
              </a:rPr>
              <a:t>1911</a:t>
            </a:r>
            <a:r>
              <a:rPr lang="zh-CN" altLang="en-US" dirty="0" smtClean="0">
                <a:latin typeface="PMingLiU" pitchFamily="18" charset="-120"/>
                <a:ea typeface="PMingLiU" pitchFamily="18" charset="-120"/>
              </a:rPr>
              <a:t>年以前出版的古籍约</a:t>
            </a:r>
            <a:r>
              <a:rPr lang="en-US" altLang="zh-CN" dirty="0" smtClean="0">
                <a:latin typeface="PMingLiU" pitchFamily="18" charset="-120"/>
                <a:ea typeface="PMingLiU" pitchFamily="18" charset="-120"/>
              </a:rPr>
              <a:t>20</a:t>
            </a:r>
            <a:r>
              <a:rPr lang="zh-CN" altLang="en-US" dirty="0" smtClean="0">
                <a:latin typeface="PMingLiU" pitchFamily="18" charset="-120"/>
                <a:ea typeface="PMingLiU" pitchFamily="18" charset="-120"/>
              </a:rPr>
              <a:t>万种。而民国以来整理古籍近</a:t>
            </a:r>
            <a:r>
              <a:rPr lang="en-US" altLang="zh-CN" dirty="0" smtClean="0">
                <a:latin typeface="PMingLiU" pitchFamily="18" charset="-120"/>
                <a:ea typeface="PMingLiU" pitchFamily="18" charset="-120"/>
              </a:rPr>
              <a:t>2</a:t>
            </a:r>
            <a:r>
              <a:rPr lang="zh-CN" altLang="en-US" dirty="0" smtClean="0">
                <a:latin typeface="PMingLiU" pitchFamily="18" charset="-120"/>
                <a:ea typeface="PMingLiU" pitchFamily="18" charset="-120"/>
              </a:rPr>
              <a:t>万种，约占十分之一。</a:t>
            </a:r>
            <a:endParaRPr lang="zh-CN" altLang="en-US" dirty="0">
              <a:latin typeface="PMingLiU" pitchFamily="18" charset="-120"/>
              <a:ea typeface="PMingLiU" pitchFamily="18" charset="-120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286000"/>
            <a:ext cx="24431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857500"/>
            <a:ext cx="427355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645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科技典籍存世与整理情况（</a:t>
            </a:r>
            <a:r>
              <a:rPr lang="en-US" altLang="zh-CN" sz="3200" dirty="0" smtClean="0">
                <a:latin typeface="楷体" pitchFamily="49" charset="-122"/>
                <a:ea typeface="楷体" pitchFamily="49" charset="-122"/>
                <a:cs typeface="+mj-cs"/>
              </a:rPr>
              <a:t>1/2</a:t>
            </a: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1202053"/>
            <a:ext cx="853559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zh-CN" altLang="en-US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据</a:t>
            </a:r>
            <a:r>
              <a:rPr lang="en-US" altLang="zh-CN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《</a:t>
            </a:r>
            <a:r>
              <a:rPr lang="zh-CN" altLang="en-US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中国古籍总目</a:t>
            </a:r>
            <a:r>
              <a:rPr lang="en-US" altLang="zh-CN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》</a:t>
            </a:r>
            <a:r>
              <a:rPr lang="zh-CN" altLang="en-US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大类估算，个别小类和个别典籍暂不计：</a:t>
            </a:r>
          </a:p>
          <a:p>
            <a:pPr>
              <a:defRPr/>
            </a:pPr>
            <a:endParaRPr lang="en-US" altLang="zh-CN" dirty="0" smtClean="0">
              <a:latin typeface="+mn-ea"/>
              <a:ea typeface="+mn-ea"/>
            </a:endParaRPr>
          </a:p>
          <a:p>
            <a:pPr>
              <a:defRPr/>
            </a:pPr>
            <a:r>
              <a:rPr lang="zh-CN" altLang="en-US" dirty="0" smtClean="0">
                <a:latin typeface="+mn-ea"/>
                <a:ea typeface="+mn-ea"/>
              </a:rPr>
              <a:t>史部  地理类  总志之属       </a:t>
            </a:r>
            <a:r>
              <a:rPr lang="en-US" altLang="zh-CN" dirty="0" smtClean="0">
                <a:latin typeface="+mn-ea"/>
                <a:ea typeface="+mn-ea"/>
              </a:rPr>
              <a:t>444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</a:p>
          <a:p>
            <a:pPr>
              <a:defRPr/>
            </a:pPr>
            <a:r>
              <a:rPr lang="zh-CN" altLang="en-US" dirty="0" smtClean="0">
                <a:latin typeface="+mn-ea"/>
                <a:ea typeface="+mn-ea"/>
              </a:rPr>
              <a:t>      政书类  考工之属        </a:t>
            </a:r>
            <a:r>
              <a:rPr lang="en-US" altLang="zh-CN" dirty="0" smtClean="0">
                <a:latin typeface="+mn-ea"/>
                <a:ea typeface="+mn-ea"/>
              </a:rPr>
              <a:t>81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  <a:endParaRPr lang="en-US" altLang="zh-CN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              </a:t>
            </a:r>
            <a:r>
              <a:rPr lang="zh-CN" altLang="en-US" dirty="0" smtClean="0">
                <a:latin typeface="+mn-ea"/>
                <a:ea typeface="+mn-ea"/>
              </a:rPr>
              <a:t>水利之属       </a:t>
            </a:r>
            <a:r>
              <a:rPr lang="en-US" altLang="zh-CN" dirty="0" smtClean="0">
                <a:latin typeface="+mn-ea"/>
                <a:ea typeface="+mn-ea"/>
              </a:rPr>
              <a:t>314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</a:p>
          <a:p>
            <a:pPr>
              <a:defRPr/>
            </a:pPr>
            <a:r>
              <a:rPr lang="zh-CN" altLang="en-US" dirty="0" smtClean="0">
                <a:latin typeface="+mn-ea"/>
                <a:ea typeface="+mn-ea"/>
              </a:rPr>
              <a:t>子部  农家类                 </a:t>
            </a:r>
            <a:r>
              <a:rPr lang="en-US" altLang="zh-CN" dirty="0" smtClean="0">
                <a:latin typeface="+mn-ea"/>
                <a:ea typeface="+mn-ea"/>
              </a:rPr>
              <a:t>467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  <a:endParaRPr lang="en-US" altLang="zh-CN" dirty="0">
              <a:latin typeface="+mn-ea"/>
              <a:ea typeface="+mn-ea"/>
            </a:endParaRPr>
          </a:p>
          <a:p>
            <a:pPr>
              <a:defRPr/>
            </a:pPr>
            <a:r>
              <a:rPr lang="zh-CN" altLang="en-US" dirty="0" smtClean="0">
                <a:latin typeface="+mn-ea"/>
                <a:ea typeface="+mn-ea"/>
              </a:rPr>
              <a:t>      谱录类  花木鸟兽之属   </a:t>
            </a:r>
            <a:r>
              <a:rPr lang="en-US" altLang="zh-CN" dirty="0" smtClean="0">
                <a:latin typeface="+mn-ea"/>
                <a:ea typeface="+mn-ea"/>
              </a:rPr>
              <a:t>339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  <a:endParaRPr lang="en-US" altLang="zh-CN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                   </a:t>
            </a:r>
            <a:r>
              <a:rPr lang="en-US" altLang="zh-CN" dirty="0" smtClean="0">
                <a:latin typeface="+mn-ea"/>
                <a:ea typeface="+mn-ea"/>
              </a:rPr>
              <a:t>                 </a:t>
            </a:r>
            <a:r>
              <a:rPr lang="zh-CN" altLang="en-US" dirty="0" smtClean="0">
                <a:latin typeface="+mn-ea"/>
                <a:ea typeface="+mn-ea"/>
              </a:rPr>
              <a:t>农学类合计</a:t>
            </a:r>
            <a:r>
              <a:rPr lang="en-US" altLang="zh-CN" dirty="0" smtClean="0">
                <a:latin typeface="+mn-ea"/>
                <a:ea typeface="+mn-ea"/>
              </a:rPr>
              <a:t>806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</a:p>
          <a:p>
            <a:pPr>
              <a:defRPr/>
            </a:pPr>
            <a:r>
              <a:rPr lang="zh-CN" altLang="en-US" dirty="0" smtClean="0">
                <a:latin typeface="+mn-ea"/>
              </a:rPr>
              <a:t>      兵家类               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～</a:t>
            </a:r>
            <a:r>
              <a:rPr lang="en-US" altLang="zh-CN" dirty="0" smtClean="0">
                <a:latin typeface="+mn-ea"/>
              </a:rPr>
              <a:t>230</a:t>
            </a:r>
            <a:r>
              <a:rPr lang="zh-CN" altLang="en-US" dirty="0" smtClean="0">
                <a:latin typeface="+mn-ea"/>
              </a:rPr>
              <a:t>种</a:t>
            </a:r>
            <a:endParaRPr lang="en-US" altLang="zh-CN" dirty="0" smtClean="0">
              <a:latin typeface="+mn-ea"/>
            </a:endParaRPr>
          </a:p>
          <a:p>
            <a:pPr>
              <a:defRPr/>
            </a:pPr>
            <a:r>
              <a:rPr lang="zh-CN" altLang="en-US" dirty="0" smtClean="0">
                <a:latin typeface="+mn-ea"/>
                <a:ea typeface="+mn-ea"/>
              </a:rPr>
              <a:t>      医家类                </a:t>
            </a:r>
            <a:r>
              <a:rPr lang="en-US" altLang="zh-CN" dirty="0" smtClean="0">
                <a:latin typeface="+mn-ea"/>
                <a:ea typeface="+mn-ea"/>
              </a:rPr>
              <a:t>6684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</a:p>
          <a:p>
            <a:pPr>
              <a:defRPr/>
            </a:pPr>
            <a:r>
              <a:rPr lang="zh-CN" altLang="en-US" dirty="0" smtClean="0">
                <a:latin typeface="+mn-ea"/>
                <a:ea typeface="+mn-ea"/>
              </a:rPr>
              <a:t>      术数类               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～</a:t>
            </a:r>
            <a:r>
              <a:rPr lang="en-US" altLang="zh-CN" dirty="0" smtClean="0">
                <a:latin typeface="+mn-ea"/>
              </a:rPr>
              <a:t>140</a:t>
            </a:r>
            <a:r>
              <a:rPr lang="zh-CN" altLang="en-US" dirty="0">
                <a:latin typeface="+mn-ea"/>
              </a:rPr>
              <a:t>种</a:t>
            </a:r>
            <a:endParaRPr lang="en-US" altLang="zh-CN" dirty="0">
              <a:latin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 </a:t>
            </a:r>
            <a:r>
              <a:rPr lang="en-US" altLang="zh-CN" dirty="0" smtClean="0">
                <a:latin typeface="+mn-ea"/>
                <a:ea typeface="+mn-ea"/>
              </a:rPr>
              <a:t>     </a:t>
            </a:r>
            <a:r>
              <a:rPr lang="zh-CN" altLang="en-US" dirty="0" smtClean="0">
                <a:latin typeface="+mn-ea"/>
                <a:ea typeface="+mn-ea"/>
              </a:rPr>
              <a:t>天算类                </a:t>
            </a:r>
            <a:r>
              <a:rPr lang="en-US" altLang="zh-CN" dirty="0" smtClean="0">
                <a:latin typeface="+mn-ea"/>
                <a:ea typeface="+mn-ea"/>
              </a:rPr>
              <a:t>1656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</a:p>
          <a:p>
            <a:pPr>
              <a:defRPr/>
            </a:pPr>
            <a:r>
              <a:rPr lang="zh-CN" altLang="en-US" dirty="0" smtClean="0">
                <a:latin typeface="+mn-ea"/>
                <a:ea typeface="+mn-ea"/>
              </a:rPr>
              <a:t>      新学类                 </a:t>
            </a:r>
            <a:r>
              <a:rPr lang="en-US" altLang="zh-CN" dirty="0" smtClean="0">
                <a:latin typeface="+mn-ea"/>
                <a:ea typeface="+mn-ea"/>
              </a:rPr>
              <a:t>884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</a:p>
          <a:p>
            <a:pPr>
              <a:defRPr/>
            </a:pPr>
            <a:endParaRPr lang="zh-CN" altLang="en-US" dirty="0">
              <a:latin typeface="+mn-ea"/>
              <a:ea typeface="+mn-ea"/>
            </a:endParaRPr>
          </a:p>
          <a:p>
            <a:pPr>
              <a:defRPr/>
            </a:pPr>
            <a:r>
              <a:rPr lang="zh-CN" altLang="en-US" dirty="0" smtClean="0">
                <a:latin typeface="+mn-ea"/>
                <a:ea typeface="+mn-ea"/>
              </a:rPr>
              <a:t>合计                     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～</a:t>
            </a:r>
            <a:r>
              <a:rPr lang="en-US" altLang="zh-CN" dirty="0" smtClean="0">
                <a:latin typeface="+mn-ea"/>
                <a:ea typeface="+mn-ea"/>
              </a:rPr>
              <a:t>11239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  <a:endParaRPr lang="zh-CN" altLang="en-US" dirty="0">
              <a:latin typeface="+mn-ea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科技典籍存世与整理情况（</a:t>
            </a:r>
            <a:r>
              <a:rPr lang="en-US" altLang="zh-CN" sz="3200" dirty="0" smtClean="0">
                <a:latin typeface="楷体" pitchFamily="49" charset="-122"/>
                <a:ea typeface="楷体" pitchFamily="49" charset="-122"/>
                <a:cs typeface="+mj-cs"/>
              </a:rPr>
              <a:t>2/2</a:t>
            </a: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938" y="1285875"/>
            <a:ext cx="8215312" cy="4894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zh-CN" altLang="en-US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西学东渐的典籍根据</a:t>
            </a:r>
            <a:r>
              <a:rPr lang="en-US" altLang="zh-CN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《</a:t>
            </a:r>
            <a:r>
              <a:rPr lang="zh-CN" altLang="en-US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近代汉译西学书目提要（明末至</a:t>
            </a:r>
            <a:r>
              <a:rPr lang="en-US" altLang="zh-CN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1919</a:t>
            </a:r>
            <a:r>
              <a:rPr lang="zh-CN" altLang="en-US" dirty="0">
                <a:latin typeface="PMingLiU" panose="02020300000000000000" pitchFamily="18" charset="-120"/>
                <a:ea typeface="PMingLiU" panose="02020300000000000000" pitchFamily="18" charset="-120"/>
              </a:rPr>
              <a:t>）</a:t>
            </a:r>
            <a:r>
              <a:rPr lang="en-US" altLang="zh-CN" dirty="0">
                <a:latin typeface="PMingLiU" panose="02020300000000000000" pitchFamily="18" charset="-120"/>
                <a:ea typeface="PMingLiU" panose="02020300000000000000" pitchFamily="18" charset="-120"/>
              </a:rPr>
              <a:t>》</a:t>
            </a:r>
            <a:r>
              <a:rPr lang="zh-CN" altLang="en-US" dirty="0">
                <a:latin typeface="PMingLiU" panose="02020300000000000000" pitchFamily="18" charset="-120"/>
                <a:ea typeface="PMingLiU" panose="02020300000000000000" pitchFamily="18" charset="-120"/>
              </a:rPr>
              <a:t>推算：</a:t>
            </a:r>
          </a:p>
          <a:p>
            <a:pPr>
              <a:buFont typeface="Wingdings" pitchFamily="2" charset="2"/>
              <a:buChar char="Ø"/>
              <a:defRPr/>
            </a:pPr>
            <a:endParaRPr lang="zh-CN" altLang="en-US" dirty="0">
              <a:latin typeface="+mn-ea"/>
              <a:ea typeface="+mn-ea"/>
            </a:endParaRPr>
          </a:p>
          <a:p>
            <a:pPr>
              <a:defRPr/>
            </a:pPr>
            <a:r>
              <a:rPr lang="zh-CN" altLang="en-US" dirty="0" smtClean="0">
                <a:latin typeface="+mn-ea"/>
                <a:ea typeface="+mn-ea"/>
              </a:rPr>
              <a:t>       心理学         </a:t>
            </a:r>
            <a:r>
              <a:rPr lang="en-US" altLang="zh-CN" dirty="0" smtClean="0">
                <a:latin typeface="+mn-ea"/>
                <a:ea typeface="+mn-ea"/>
              </a:rPr>
              <a:t>25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</a:p>
          <a:p>
            <a:pPr>
              <a:defRPr/>
            </a:pPr>
            <a:r>
              <a:rPr lang="zh-CN" altLang="en-US" dirty="0" smtClean="0">
                <a:latin typeface="+mn-ea"/>
                <a:ea typeface="+mn-ea"/>
              </a:rPr>
              <a:t>       </a:t>
            </a:r>
            <a:r>
              <a:rPr lang="zh-CN" altLang="en-US" dirty="0">
                <a:latin typeface="+mn-ea"/>
                <a:ea typeface="+mn-ea"/>
              </a:rPr>
              <a:t>地理          </a:t>
            </a:r>
            <a:r>
              <a:rPr lang="en-US" altLang="zh-CN" dirty="0" smtClean="0">
                <a:latin typeface="+mn-ea"/>
                <a:ea typeface="+mn-ea"/>
              </a:rPr>
              <a:t>272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</a:p>
          <a:p>
            <a:pPr>
              <a:defRPr/>
            </a:pPr>
            <a:r>
              <a:rPr lang="zh-CN" altLang="en-US" dirty="0" smtClean="0">
                <a:latin typeface="+mn-ea"/>
                <a:ea typeface="+mn-ea"/>
              </a:rPr>
              <a:t>       自然科学     </a:t>
            </a:r>
            <a:r>
              <a:rPr lang="en-US" altLang="zh-CN" dirty="0" smtClean="0">
                <a:latin typeface="+mn-ea"/>
                <a:ea typeface="+mn-ea"/>
              </a:rPr>
              <a:t>1381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</a:p>
          <a:p>
            <a:pPr>
              <a:defRPr/>
            </a:pPr>
            <a:r>
              <a:rPr lang="zh-CN" altLang="en-US" dirty="0" smtClean="0">
                <a:latin typeface="+mn-ea"/>
                <a:ea typeface="+mn-ea"/>
              </a:rPr>
              <a:t>合计                </a:t>
            </a:r>
            <a:r>
              <a:rPr lang="en-US" altLang="zh-CN" dirty="0" smtClean="0">
                <a:latin typeface="+mn-ea"/>
                <a:ea typeface="+mn-ea"/>
              </a:rPr>
              <a:t>1678</a:t>
            </a:r>
            <a:r>
              <a:rPr lang="zh-CN" altLang="en-US" dirty="0" smtClean="0">
                <a:latin typeface="+mn-ea"/>
                <a:ea typeface="+mn-ea"/>
              </a:rPr>
              <a:t>种</a:t>
            </a:r>
          </a:p>
          <a:p>
            <a:pPr>
              <a:defRPr/>
            </a:pPr>
            <a:r>
              <a:rPr lang="zh-CN" altLang="en-US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其中汉译西学典籍和古代典籍有部分重合，估计现今留存中国古代科技典籍数量在</a:t>
            </a:r>
            <a:r>
              <a:rPr lang="en-US" altLang="zh-CN" b="1" dirty="0" smtClean="0">
                <a:solidFill>
                  <a:srgbClr val="FF0000"/>
                </a:solidFill>
                <a:latin typeface="PMingLiU" panose="02020300000000000000" pitchFamily="18" charset="-120"/>
                <a:ea typeface="PMingLiU" panose="02020300000000000000" pitchFamily="18" charset="-120"/>
              </a:rPr>
              <a:t>1.2</a:t>
            </a:r>
            <a:r>
              <a:rPr lang="zh-CN" altLang="en-US" b="1" dirty="0" smtClean="0">
                <a:solidFill>
                  <a:srgbClr val="FF0000"/>
                </a:solidFill>
                <a:latin typeface="PMingLiU" panose="02020300000000000000" pitchFamily="18" charset="-120"/>
                <a:ea typeface="PMingLiU" panose="02020300000000000000" pitchFamily="18" charset="-120"/>
              </a:rPr>
              <a:t>万种</a:t>
            </a:r>
            <a:r>
              <a:rPr lang="zh-CN" altLang="en-US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左右</a:t>
            </a:r>
            <a:r>
              <a:rPr lang="zh-CN" altLang="en-US" dirty="0">
                <a:latin typeface="PMingLiU" panose="02020300000000000000" pitchFamily="18" charset="-120"/>
                <a:ea typeface="PMingLiU" panose="02020300000000000000" pitchFamily="18" charset="-120"/>
              </a:rPr>
              <a:t>。</a:t>
            </a:r>
            <a:endParaRPr lang="en-US" altLang="zh-CN" dirty="0">
              <a:latin typeface="PMingLiU" panose="02020300000000000000" pitchFamily="18" charset="-120"/>
              <a:ea typeface="PMingLiU" panose="02020300000000000000" pitchFamily="18" charset="-120"/>
            </a:endParaRPr>
          </a:p>
          <a:p>
            <a:pPr>
              <a:defRPr/>
            </a:pPr>
            <a:endParaRPr lang="en-US" altLang="zh-CN" dirty="0">
              <a:latin typeface="+mn-ea"/>
              <a:ea typeface="+mn-ea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zh-CN" altLang="en-US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这些典籍中医学类古籍涉及中医应用，整理数量最多，估计超过存世数量</a:t>
            </a:r>
            <a:r>
              <a:rPr lang="en-US" altLang="zh-CN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10%</a:t>
            </a:r>
            <a:r>
              <a:rPr lang="zh-CN" altLang="en-US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，农学次之，其他科技典籍整理十分有限，估计不超过</a:t>
            </a:r>
            <a:r>
              <a:rPr lang="en-US" altLang="zh-CN" dirty="0" smtClean="0">
                <a:latin typeface="PMingLiU" panose="02020300000000000000" pitchFamily="18" charset="-120"/>
                <a:ea typeface="PMingLiU" panose="02020300000000000000" pitchFamily="18" charset="-120"/>
              </a:rPr>
              <a:t>5%</a:t>
            </a:r>
            <a:r>
              <a:rPr lang="zh-CN" altLang="en-US" dirty="0">
                <a:latin typeface="PMingLiU" panose="02020300000000000000" pitchFamily="18" charset="-120"/>
                <a:ea typeface="PMingLiU" panose="02020300000000000000" pitchFamily="18" charset="-120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「中国科技典籍选刊」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第一辑</a:t>
            </a:r>
            <a:endParaRPr lang="zh-CN" altLang="en-US" sz="3200" dirty="0" smtClean="0">
              <a:latin typeface="楷体" pitchFamily="49" charset="-122"/>
              <a:ea typeface="楷体" pitchFamily="49" charset="-122"/>
              <a:cs typeface="+mj-cs"/>
            </a:endParaRPr>
          </a:p>
        </p:txBody>
      </p:sp>
      <p:pic>
        <p:nvPicPr>
          <p:cNvPr id="10" name="图片 3" descr="下载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76" y="1124744"/>
            <a:ext cx="3097485" cy="456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 descr="41L7TiHcY8L._SX329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58405"/>
            <a:ext cx="3252360" cy="441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5" descr="51oW3U96dzL._SX339_BO1,204,203,200_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3069952" cy="449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959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「中国科技典籍选刊」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第二辑</a:t>
            </a:r>
            <a:endParaRPr lang="zh-CN" altLang="en-US" sz="3200" dirty="0" smtClean="0">
              <a:latin typeface="楷体" pitchFamily="49" charset="-122"/>
              <a:ea typeface="楷体" pitchFamily="49" charset="-122"/>
              <a:cs typeface="+mj-cs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47" y="1376578"/>
            <a:ext cx="2690937" cy="345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7" y="2115108"/>
            <a:ext cx="2748818" cy="37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21150"/>
            <a:ext cx="2160240" cy="286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15826"/>
            <a:ext cx="2334419" cy="309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96" y="3725994"/>
            <a:ext cx="2185839" cy="294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562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「中国科技典籍选刊」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整理样例一</a:t>
            </a:r>
            <a:endParaRPr lang="zh-CN" altLang="en-US" sz="3200" dirty="0" smtClean="0">
              <a:latin typeface="楷体" pitchFamily="49" charset="-122"/>
              <a:ea typeface="楷体" pitchFamily="49" charset="-122"/>
              <a:cs typeface="+mj-cs"/>
            </a:endParaRPr>
          </a:p>
        </p:txBody>
      </p:sp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642938" y="1285875"/>
            <a:ext cx="8215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zh-TW" altLang="en-US" dirty="0" smtClean="0">
                <a:latin typeface="PMingLiU" pitchFamily="18" charset="-120"/>
                <a:ea typeface="PMingLiU" pitchFamily="18" charset="-120"/>
              </a:rPr>
              <a:t>「中国科技典籍选刊」</a:t>
            </a:r>
            <a:r>
              <a:rPr lang="zh-CN" altLang="en-US" dirty="0" smtClean="0">
                <a:latin typeface="PMingLiU" pitchFamily="18" charset="-120"/>
                <a:ea typeface="PMingLiU" pitchFamily="18" charset="-120"/>
              </a:rPr>
              <a:t>第一辑：</a:t>
            </a:r>
            <a:endParaRPr lang="en-US" altLang="zh-CN" dirty="0">
              <a:latin typeface="PMingLiU" pitchFamily="18" charset="-120"/>
              <a:ea typeface="PMingLiU" pitchFamily="18" charset="-120"/>
            </a:endParaRPr>
          </a:p>
          <a:p>
            <a:pPr eaLnBrk="1" hangingPunct="1"/>
            <a:r>
              <a:rPr lang="en-US" altLang="zh-TW" dirty="0">
                <a:latin typeface="PMingLiU" pitchFamily="18" charset="-120"/>
                <a:ea typeface="PMingLiU" pitchFamily="18" charset="-120"/>
              </a:rPr>
              <a:t>   </a:t>
            </a:r>
            <a:r>
              <a:rPr lang="en-US" altLang="zh-TW" dirty="0" smtClean="0">
                <a:latin typeface="PMingLiU" pitchFamily="18" charset="-120"/>
                <a:ea typeface="PMingLiU" pitchFamily="18" charset="-120"/>
              </a:rPr>
              <a:t>《</a:t>
            </a:r>
            <a:r>
              <a:rPr lang="zh-CN" altLang="en-US" dirty="0" smtClean="0">
                <a:latin typeface="PMingLiU" pitchFamily="18" charset="-120"/>
                <a:ea typeface="PMingLiU" pitchFamily="18" charset="-120"/>
              </a:rPr>
              <a:t>勿庵历算书目</a:t>
            </a:r>
            <a:r>
              <a:rPr lang="en-US" altLang="zh-TW" dirty="0" smtClean="0">
                <a:latin typeface="PMingLiU" pitchFamily="18" charset="-120"/>
                <a:ea typeface="PMingLiU" pitchFamily="18" charset="-120"/>
              </a:rPr>
              <a:t>》</a:t>
            </a:r>
            <a:r>
              <a:rPr lang="zh-CN" altLang="en-US" dirty="0">
                <a:latin typeface="PMingLiU" pitchFamily="18" charset="-120"/>
                <a:ea typeface="PMingLiU" pitchFamily="18" charset="-120"/>
              </a:rPr>
              <a:t>（高峰整理）</a:t>
            </a:r>
            <a:endParaRPr lang="en-US" altLang="zh-TW" dirty="0">
              <a:latin typeface="PMingLiU" pitchFamily="18" charset="-120"/>
              <a:ea typeface="PMingLiU" pitchFamily="18" charset="-120"/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2636838"/>
            <a:ext cx="202088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2654300"/>
            <a:ext cx="201612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2654300"/>
            <a:ext cx="2027238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636838"/>
            <a:ext cx="2016125" cy="282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053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「中国科技典籍选刊」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整理样例二</a:t>
            </a:r>
            <a:endParaRPr lang="zh-CN" altLang="en-US" sz="3200" dirty="0" smtClean="0">
              <a:latin typeface="楷体" pitchFamily="49" charset="-122"/>
              <a:ea typeface="楷体" pitchFamily="49" charset="-122"/>
              <a:cs typeface="+mj-cs"/>
            </a:endParaRPr>
          </a:p>
        </p:txBody>
      </p:sp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642938" y="1285875"/>
            <a:ext cx="8215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zh-TW" altLang="en-US" dirty="0" smtClean="0">
                <a:latin typeface="PMingLiU" pitchFamily="18" charset="-120"/>
                <a:ea typeface="PMingLiU" pitchFamily="18" charset="-120"/>
              </a:rPr>
              <a:t>「中国科技典籍选刊」</a:t>
            </a:r>
            <a:r>
              <a:rPr lang="zh-CN" altLang="en-US" dirty="0" smtClean="0">
                <a:latin typeface="PMingLiU" pitchFamily="18" charset="-120"/>
                <a:ea typeface="PMingLiU" pitchFamily="18" charset="-120"/>
              </a:rPr>
              <a:t>第一辑：</a:t>
            </a:r>
            <a:endParaRPr lang="en-US" altLang="zh-CN" dirty="0">
              <a:latin typeface="PMingLiU" pitchFamily="18" charset="-120"/>
              <a:ea typeface="PMingLiU" pitchFamily="18" charset="-120"/>
            </a:endParaRPr>
          </a:p>
          <a:p>
            <a:pPr eaLnBrk="1" hangingPunct="1"/>
            <a:r>
              <a:rPr lang="en-US" altLang="zh-TW" dirty="0">
                <a:latin typeface="PMingLiU" pitchFamily="18" charset="-120"/>
                <a:ea typeface="PMingLiU" pitchFamily="18" charset="-120"/>
              </a:rPr>
              <a:t>   </a:t>
            </a:r>
            <a:r>
              <a:rPr lang="en-US" altLang="zh-TW" dirty="0" smtClean="0">
                <a:latin typeface="PMingLiU" pitchFamily="18" charset="-120"/>
                <a:ea typeface="PMingLiU" pitchFamily="18" charset="-120"/>
              </a:rPr>
              <a:t>《</a:t>
            </a:r>
            <a:r>
              <a:rPr lang="zh-CN" altLang="en-US" dirty="0" smtClean="0">
                <a:latin typeface="PMingLiU" pitchFamily="18" charset="-120"/>
                <a:ea typeface="PMingLiU" pitchFamily="18" charset="-120"/>
              </a:rPr>
              <a:t>考工记图</a:t>
            </a:r>
            <a:r>
              <a:rPr lang="en-US" altLang="zh-TW" dirty="0" smtClean="0">
                <a:latin typeface="PMingLiU" pitchFamily="18" charset="-120"/>
                <a:ea typeface="PMingLiU" pitchFamily="18" charset="-120"/>
              </a:rPr>
              <a:t>》</a:t>
            </a:r>
            <a:r>
              <a:rPr lang="zh-CN" altLang="en-US" dirty="0" smtClean="0">
                <a:latin typeface="PMingLiU" pitchFamily="18" charset="-120"/>
                <a:ea typeface="PMingLiU" pitchFamily="18" charset="-120"/>
              </a:rPr>
              <a:t>（陈殿整理）</a:t>
            </a:r>
            <a:endParaRPr lang="en-US" altLang="zh-TW" dirty="0">
              <a:latin typeface="PMingLiU" pitchFamily="18" charset="-120"/>
              <a:ea typeface="PMingLiU" pitchFamily="18" charset="-12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54300"/>
            <a:ext cx="2093912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651125"/>
            <a:ext cx="20574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690813"/>
            <a:ext cx="2016125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18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908720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</a:t>
            </a:r>
            <a:r>
              <a:rPr lang="zh-CN" altLang="en-US" sz="48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目录</a:t>
            </a:r>
            <a:endParaRPr lang="en-US" altLang="zh-CN" sz="48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28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数字时代图书馆的挑战</a:t>
            </a:r>
            <a:endParaRPr lang="en-US" altLang="zh-CN" sz="4400" dirty="0" smtClean="0">
              <a:solidFill>
                <a:srgbClr val="0070C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他山之石：专业图书馆</a:t>
            </a:r>
            <a:endParaRPr lang="en-US" altLang="zh-CN" sz="44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数字资源建设的对策</a:t>
            </a:r>
            <a:endParaRPr lang="en-US" altLang="zh-CN" sz="44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数字人文：方兴未艾</a:t>
            </a:r>
            <a:endParaRPr lang="en-US" altLang="zh-CN" sz="44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3794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>
                <a:latin typeface="楷体" pitchFamily="49" charset="-122"/>
                <a:ea typeface="楷体" pitchFamily="49" charset="-122"/>
                <a:cs typeface="+mj-cs"/>
              </a:rPr>
              <a:t>典籍</a:t>
            </a: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数字化的三个层次</a:t>
            </a:r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542024561"/>
              </p:ext>
            </p:extLst>
          </p:nvPr>
        </p:nvGraphicFramePr>
        <p:xfrm>
          <a:off x="1907704" y="1484784"/>
          <a:ext cx="5832648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9552" y="5350342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关键词：</a:t>
            </a:r>
            <a:r>
              <a:rPr lang="zh-CN" altLang="en-US" sz="2800" dirty="0" smtClean="0">
                <a:solidFill>
                  <a:srgbClr val="C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语义网、本体、百科、结构化</a:t>
            </a:r>
            <a:endParaRPr lang="en-US" altLang="zh-CN" sz="2800" dirty="0">
              <a:solidFill>
                <a:srgbClr val="C0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  <a:p>
            <a:r>
              <a:rPr lang="en-US" altLang="zh-CN" sz="2800" dirty="0" smtClean="0">
                <a:solidFill>
                  <a:srgbClr val="C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    </a:t>
            </a:r>
            <a:r>
              <a:rPr lang="zh-CN" altLang="en-US" sz="2800" dirty="0" smtClean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对比：</a:t>
            </a:r>
            <a:r>
              <a:rPr lang="zh-CN" altLang="en-US" sz="2800" dirty="0">
                <a:solidFill>
                  <a:srgbClr val="C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计量史学（可</a:t>
            </a:r>
            <a:r>
              <a:rPr lang="zh-CN" altLang="en-US" sz="2800" dirty="0" smtClean="0">
                <a:solidFill>
                  <a:srgbClr val="C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统计）</a:t>
            </a:r>
            <a:r>
              <a:rPr lang="en-US" altLang="zh-CN" sz="2800" dirty="0" err="1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vs</a:t>
            </a:r>
            <a:r>
              <a:rPr lang="en-US" altLang="zh-CN" sz="2800" dirty="0" smtClean="0">
                <a:solidFill>
                  <a:srgbClr val="C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  </a:t>
            </a:r>
            <a:r>
              <a:rPr lang="zh-CN" altLang="en-US" sz="2800" dirty="0" smtClean="0">
                <a:solidFill>
                  <a:srgbClr val="C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数字人文（可计算）</a:t>
            </a:r>
            <a:endParaRPr lang="zh-CN" altLang="en-US" sz="2800" dirty="0">
              <a:solidFill>
                <a:srgbClr val="C0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3603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全文检索的问题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1268760"/>
            <a:ext cx="74888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zh-CN" sz="2800" dirty="0">
                <a:latin typeface="+mn-ea"/>
                <a:ea typeface="+mn-ea"/>
              </a:rPr>
              <a:t>文本</a:t>
            </a:r>
            <a:r>
              <a:rPr lang="zh-CN" altLang="zh-CN" sz="2800" dirty="0" smtClean="0">
                <a:latin typeface="+mn-ea"/>
                <a:ea typeface="+mn-ea"/>
              </a:rPr>
              <a:t>质量</a:t>
            </a:r>
            <a:r>
              <a:rPr lang="zh-CN" altLang="en-US" sz="2800" dirty="0" smtClean="0">
                <a:latin typeface="+mn-ea"/>
                <a:ea typeface="+mn-ea"/>
              </a:rPr>
              <a:t>问题</a:t>
            </a:r>
            <a:endParaRPr lang="en-US" altLang="zh-CN" sz="2800" dirty="0" smtClean="0"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+mn-ea"/>
                <a:ea typeface="+mn-ea"/>
              </a:rPr>
              <a:t>语义指向问题</a:t>
            </a:r>
            <a:endParaRPr lang="en-US" altLang="zh-CN" sz="2800" dirty="0" smtClean="0">
              <a:latin typeface="+mn-ea"/>
              <a:ea typeface="+mn-ea"/>
            </a:endParaRPr>
          </a:p>
          <a:p>
            <a:r>
              <a:rPr lang="zh-CN" altLang="en-US" sz="2800" dirty="0" smtClean="0">
                <a:latin typeface="+mn-ea"/>
                <a:ea typeface="+mn-ea"/>
              </a:rPr>
              <a:t> 词语的别称：</a:t>
            </a:r>
            <a:endParaRPr lang="en-US" altLang="zh-CN" sz="2800" dirty="0" smtClean="0">
              <a:latin typeface="+mn-ea"/>
              <a:ea typeface="+mn-ea"/>
            </a:endParaRPr>
          </a:p>
          <a:p>
            <a:r>
              <a:rPr lang="en-US" altLang="zh-CN" sz="2800" dirty="0">
                <a:latin typeface="+mn-ea"/>
                <a:ea typeface="+mn-ea"/>
              </a:rPr>
              <a:t> </a:t>
            </a:r>
            <a:r>
              <a:rPr lang="en-US" altLang="zh-CN" sz="2800" dirty="0" smtClean="0">
                <a:latin typeface="+mn-ea"/>
                <a:ea typeface="+mn-ea"/>
              </a:rPr>
              <a:t>  </a:t>
            </a:r>
            <a:r>
              <a:rPr lang="zh-CN" altLang="en-US" sz="2800" dirty="0" smtClean="0">
                <a:latin typeface="+mn-ea"/>
                <a:ea typeface="+mn-ea"/>
              </a:rPr>
              <a:t>李白，太白、青莲居士、诗仙等</a:t>
            </a:r>
            <a:endParaRPr lang="en-US" altLang="zh-CN" sz="2800" dirty="0" smtClean="0">
              <a:latin typeface="+mn-ea"/>
              <a:ea typeface="+mn-ea"/>
            </a:endParaRPr>
          </a:p>
          <a:p>
            <a:r>
              <a:rPr lang="en-US" altLang="zh-CN" sz="2800" dirty="0">
                <a:latin typeface="+mn-ea"/>
                <a:ea typeface="+mn-ea"/>
              </a:rPr>
              <a:t> </a:t>
            </a:r>
            <a:r>
              <a:rPr lang="zh-CN" altLang="en-US" sz="2800" dirty="0" smtClean="0">
                <a:latin typeface="+mn-ea"/>
                <a:ea typeface="+mn-ea"/>
              </a:rPr>
              <a:t>词语的多义：</a:t>
            </a:r>
            <a:r>
              <a:rPr lang="en-US" altLang="zh-CN" sz="2800" dirty="0" smtClean="0">
                <a:latin typeface="+mn-ea"/>
                <a:ea typeface="+mn-ea"/>
              </a:rPr>
              <a:t> </a:t>
            </a:r>
          </a:p>
          <a:p>
            <a:r>
              <a:rPr lang="zh-CN" altLang="en-US" sz="2800" dirty="0" smtClean="0">
                <a:latin typeface="+mn-ea"/>
                <a:ea typeface="+mn-ea"/>
              </a:rPr>
              <a:t>   李白（作为人物重名）；桃红李白；太白</a:t>
            </a:r>
            <a:endParaRPr lang="en-US" altLang="zh-CN" sz="2800" dirty="0" smtClean="0"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+mn-ea"/>
                <a:ea typeface="+mn-ea"/>
              </a:rPr>
              <a:t>语义切分问题</a:t>
            </a:r>
            <a:endParaRPr lang="en-US" altLang="zh-CN" sz="2800" dirty="0">
              <a:latin typeface="+mn-ea"/>
              <a:ea typeface="+mn-ea"/>
            </a:endParaRPr>
          </a:p>
          <a:p>
            <a:r>
              <a:rPr lang="zh-CN" altLang="en-US" sz="2800" dirty="0" smtClean="0">
                <a:latin typeface="+mn-ea"/>
                <a:ea typeface="+mn-ea"/>
              </a:rPr>
              <a:t>   “此天子美诸侯之辞”</a:t>
            </a:r>
            <a:endParaRPr lang="en-US" altLang="zh-CN" sz="2800" dirty="0" smtClean="0"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+mn-ea"/>
                <a:ea typeface="+mn-ea"/>
              </a:rPr>
              <a:t>字的异体与新旧</a:t>
            </a:r>
            <a:r>
              <a:rPr lang="zh-CN" altLang="en-US" sz="2800" dirty="0" smtClean="0">
                <a:latin typeface="+mn-ea"/>
                <a:ea typeface="+mn-ea"/>
              </a:rPr>
              <a:t>字形</a:t>
            </a:r>
            <a:endParaRPr lang="en-US" altLang="zh-CN" sz="2800" dirty="0" smtClean="0">
              <a:latin typeface="+mn-ea"/>
              <a:ea typeface="+mn-ea"/>
            </a:endParaRPr>
          </a:p>
          <a:p>
            <a:r>
              <a:rPr lang="zh-CN" altLang="en-US" sz="2800" dirty="0" smtClean="0">
                <a:latin typeface="+mn-ea"/>
                <a:ea typeface="+mn-ea"/>
              </a:rPr>
              <a:t>  泪、涙     户戸戶</a:t>
            </a:r>
            <a:endParaRPr lang="en-US" altLang="zh-CN" sz="2800" dirty="0"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zh-CN" altLang="en-US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6556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“数字人文”应对双重挑战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938" y="5889510"/>
            <a:ext cx="9234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r>
              <a:rPr lang="zh-CN" altLang="en-US" sz="2000" dirty="0">
                <a:latin typeface="仿宋" pitchFamily="49" charset="-122"/>
                <a:ea typeface="仿宋" pitchFamily="49" charset="-122"/>
                <a:hlinkClick r:id="rId3"/>
              </a:rPr>
              <a:t>孙显斌：</a:t>
            </a:r>
            <a:r>
              <a:rPr lang="en-US" altLang="zh-CN" sz="2000" dirty="0">
                <a:latin typeface="仿宋" pitchFamily="49" charset="-122"/>
                <a:ea typeface="仿宋" pitchFamily="49" charset="-122"/>
                <a:hlinkClick r:id="rId3"/>
              </a:rPr>
              <a:t>《</a:t>
            </a:r>
            <a:r>
              <a:rPr lang="zh-CN" altLang="zh-CN" sz="2000" dirty="0">
                <a:latin typeface="仿宋" pitchFamily="49" charset="-122"/>
                <a:ea typeface="仿宋" pitchFamily="49" charset="-122"/>
                <a:hlinkClick r:id="rId3"/>
              </a:rPr>
              <a:t>科技典籍整理出版</a:t>
            </a:r>
            <a:r>
              <a:rPr lang="zh-CN" altLang="en-US" sz="2000" dirty="0">
                <a:latin typeface="仿宋" pitchFamily="49" charset="-122"/>
                <a:ea typeface="仿宋" pitchFamily="49" charset="-122"/>
                <a:hlinkClick r:id="rId3"/>
              </a:rPr>
              <a:t>的</a:t>
            </a:r>
            <a:r>
              <a:rPr lang="zh-CN" altLang="zh-CN" sz="2000" dirty="0">
                <a:latin typeface="仿宋" pitchFamily="49" charset="-122"/>
                <a:ea typeface="仿宋" pitchFamily="49" charset="-122"/>
                <a:hlinkClick r:id="rId3"/>
              </a:rPr>
              <a:t>展望与思考</a:t>
            </a:r>
            <a:r>
              <a:rPr lang="en-US" altLang="zh-CN" sz="2000" dirty="0">
                <a:latin typeface="仿宋" pitchFamily="49" charset="-122"/>
                <a:ea typeface="仿宋" pitchFamily="49" charset="-122"/>
                <a:hlinkClick r:id="rId3"/>
              </a:rPr>
              <a:t>》《</a:t>
            </a:r>
            <a:r>
              <a:rPr lang="zh-CN" altLang="en-US" sz="2000" dirty="0">
                <a:latin typeface="仿宋" pitchFamily="49" charset="-122"/>
                <a:ea typeface="仿宋" pitchFamily="49" charset="-122"/>
                <a:hlinkClick r:id="rId3"/>
              </a:rPr>
              <a:t>古籍整理出版简报</a:t>
            </a:r>
            <a:r>
              <a:rPr lang="en-US" altLang="zh-CN" sz="2000" dirty="0">
                <a:latin typeface="仿宋" pitchFamily="49" charset="-122"/>
                <a:ea typeface="仿宋" pitchFamily="49" charset="-122"/>
                <a:hlinkClick r:id="rId3"/>
              </a:rPr>
              <a:t>》2016</a:t>
            </a:r>
            <a:r>
              <a:rPr lang="zh-CN" altLang="en-US" sz="2000" dirty="0">
                <a:latin typeface="仿宋" pitchFamily="49" charset="-122"/>
                <a:ea typeface="仿宋" pitchFamily="49" charset="-122"/>
                <a:hlinkClick r:id="rId3"/>
              </a:rPr>
              <a:t>第</a:t>
            </a:r>
            <a:r>
              <a:rPr lang="en-US" altLang="zh-CN" sz="2000" dirty="0">
                <a:latin typeface="仿宋" pitchFamily="49" charset="-122"/>
                <a:ea typeface="仿宋" pitchFamily="49" charset="-122"/>
                <a:hlinkClick r:id="rId3"/>
              </a:rPr>
              <a:t>10</a:t>
            </a:r>
            <a:r>
              <a:rPr lang="zh-CN" altLang="en-US" sz="2000" dirty="0">
                <a:latin typeface="仿宋" pitchFamily="49" charset="-122"/>
                <a:ea typeface="仿宋" pitchFamily="49" charset="-122"/>
                <a:hlinkClick r:id="rId3"/>
              </a:rPr>
              <a:t>期</a:t>
            </a:r>
            <a:endParaRPr lang="zh-CN" altLang="en-US" sz="2000" dirty="0">
              <a:latin typeface="仿宋" pitchFamily="49" charset="-122"/>
              <a:ea typeface="仿宋" pitchFamily="49" charset="-122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35" y="1268759"/>
            <a:ext cx="85248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062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“兰台”的开发</a:t>
            </a:r>
            <a:r>
              <a:rPr lang="en-US" altLang="zh-CN" sz="3200" dirty="0" err="1" smtClean="0">
                <a:latin typeface="楷体" pitchFamily="49" charset="-122"/>
                <a:ea typeface="楷体" pitchFamily="49" charset="-122"/>
                <a:cs typeface="+mj-cs"/>
              </a:rPr>
              <a:t>ing</a:t>
            </a:r>
            <a:endParaRPr lang="zh-CN" altLang="en-US" sz="3200" dirty="0" smtClean="0">
              <a:latin typeface="楷体" pitchFamily="49" charset="-122"/>
              <a:ea typeface="楷体" pitchFamily="49" charset="-122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6"/>
            <a:ext cx="6912768" cy="459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584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人文研究是否面临信息时代的挑战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1512168" cy="208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213285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vs</a:t>
            </a:r>
            <a:endParaRPr lang="zh-CN" altLang="en-US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72517"/>
            <a:ext cx="1994718" cy="190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251520" y="3933056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      </a:t>
            </a:r>
            <a:r>
              <a:rPr lang="zh-CN" altLang="en-US" dirty="0" smtClean="0">
                <a:latin typeface="+mn-ea"/>
                <a:ea typeface="+mn-ea"/>
              </a:rPr>
              <a:t>我们认为人脑还是研究的主导，主要承担的工作是理论和算法的创新以及具体问题的考证和分析，通俗说就是“脑力活”；而电脑的长处在于检索、计算和排列等工作，通俗说就是“体力活”，但这种“体力活”不可小觑，它可以大大缩短研究时间，节省研究者的精力，使一些费时费力的研究项目变得可行。</a:t>
            </a:r>
            <a:endParaRPr lang="en-US" altLang="zh-CN" dirty="0" smtClean="0">
              <a:latin typeface="+mn-ea"/>
              <a:ea typeface="+mn-ea"/>
            </a:endParaRPr>
          </a:p>
          <a:p>
            <a:r>
              <a:rPr lang="en-US" altLang="zh-CN" dirty="0">
                <a:latin typeface="+mn-ea"/>
                <a:ea typeface="+mn-ea"/>
              </a:rPr>
              <a:t> </a:t>
            </a:r>
            <a:r>
              <a:rPr lang="en-US" altLang="zh-CN" dirty="0" smtClean="0">
                <a:latin typeface="+mn-ea"/>
                <a:ea typeface="+mn-ea"/>
              </a:rPr>
              <a:t>    </a:t>
            </a:r>
            <a:r>
              <a:rPr lang="zh-CN" altLang="en-US" dirty="0" smtClean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需要理论化、工程化</a:t>
            </a:r>
            <a:endParaRPr lang="zh-CN" altLang="en-US" dirty="0">
              <a:solidFill>
                <a:srgbClr val="C0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898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908720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</a:t>
            </a:r>
            <a:r>
              <a:rPr lang="zh-CN" altLang="en-US" sz="48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目录</a:t>
            </a:r>
            <a:endParaRPr lang="en-US" altLang="zh-CN" sz="48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28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数字时代图书馆的挑战</a:t>
            </a:r>
            <a:endParaRPr lang="en-US" altLang="zh-CN" sz="4400" dirty="0" smtClean="0">
              <a:solidFill>
                <a:srgbClr val="0070C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他山之石：专业图书馆</a:t>
            </a:r>
            <a:endParaRPr lang="en-US" altLang="zh-CN" sz="4400" dirty="0" smtClean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数字</a:t>
            </a:r>
            <a:r>
              <a:rPr lang="zh-CN" altLang="en-US" sz="4400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资源建设的对策</a:t>
            </a:r>
            <a:endParaRPr lang="en-US" altLang="zh-CN" sz="4400" dirty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数字人文：方兴未艾</a:t>
            </a:r>
            <a:endParaRPr lang="en-US" altLang="zh-CN" sz="44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997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思考：数字资源建设对策</a:t>
            </a:r>
            <a:endParaRPr lang="zh-CN" altLang="en-US" sz="3200" dirty="0" smtClean="0">
              <a:solidFill>
                <a:srgbClr val="C00000"/>
              </a:solidFill>
              <a:latin typeface="Copperplate Gothic Light" panose="020E0507020206020404" pitchFamily="34" charset="0"/>
              <a:ea typeface="楷体" pitchFamily="49" charset="-122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27784" y="1307328"/>
            <a:ext cx="280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核心竞争力：</a:t>
            </a:r>
            <a:endParaRPr lang="en-US" altLang="zh-CN" sz="28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endParaRPr lang="en-US" altLang="zh-CN" sz="28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07328"/>
            <a:ext cx="1440160" cy="190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40285"/>
            <a:ext cx="3471032" cy="286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827584" y="5674046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图书馆：文献资源、知识组织（专家系统）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38" y="4426562"/>
            <a:ext cx="3210098" cy="207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5271838" y="3559723"/>
            <a:ext cx="3106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出版商：优质期刊及编辑队伍、数字技术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8338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>
                <a:latin typeface="楷体" pitchFamily="49" charset="-122"/>
                <a:ea typeface="楷体" pitchFamily="49" charset="-122"/>
                <a:cs typeface="+mj-cs"/>
              </a:rPr>
              <a:t>资源</a:t>
            </a: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的征集：四类史料</a:t>
            </a:r>
            <a:endParaRPr lang="zh-CN" altLang="en-US" sz="3200" dirty="0" smtClean="0">
              <a:solidFill>
                <a:srgbClr val="C00000"/>
              </a:solidFill>
              <a:latin typeface="Copperplate Gothic Light" panose="020E0507020206020404" pitchFamily="34" charset="0"/>
              <a:ea typeface="楷体" pitchFamily="49" charset="-122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7564" y="1235128"/>
            <a:ext cx="82047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实物（遗址）、</a:t>
            </a:r>
            <a:r>
              <a:rPr lang="zh-CN" altLang="en-US" sz="28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图像（书法绘画、照片、地图、动画、影视等）、文献（作文、终生日记）、口头资料（访谈、音乐）</a:t>
            </a:r>
            <a:endParaRPr lang="en-US" altLang="zh-CN" sz="28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77" y="2852936"/>
            <a:ext cx="2402551" cy="1776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6" y="2910987"/>
            <a:ext cx="2144723" cy="17760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73" y="4850885"/>
            <a:ext cx="2312758" cy="1656184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56" y="3541493"/>
            <a:ext cx="1728192" cy="261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3" y="4934787"/>
            <a:ext cx="1896027" cy="148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45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中国古代重要科技发明创造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1"/>
            <a:ext cx="3341271" cy="47195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3747530" cy="47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15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策划主题：关注国家社会重大需求</a:t>
            </a:r>
          </a:p>
        </p:txBody>
      </p:sp>
      <p:sp>
        <p:nvSpPr>
          <p:cNvPr id="2" name="矩形 1"/>
          <p:cNvSpPr/>
          <p:nvPr/>
        </p:nvSpPr>
        <p:spPr>
          <a:xfrm>
            <a:off x="611560" y="1131888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文化部“十三五”时期公共数字文化建设规划</a:t>
            </a:r>
            <a:r>
              <a:rPr lang="en-US" altLang="zh-CN" dirty="0" smtClean="0">
                <a:latin typeface="+mn-ea"/>
                <a:ea typeface="+mn-ea"/>
              </a:rPr>
              <a:t>》</a:t>
            </a:r>
          </a:p>
          <a:p>
            <a:r>
              <a:rPr lang="zh-CN" altLang="en-US" dirty="0" smtClean="0">
                <a:latin typeface="+mn-ea"/>
                <a:ea typeface="+mn-ea"/>
              </a:rPr>
              <a:t>   戏曲、绘画、书法</a:t>
            </a:r>
            <a:r>
              <a:rPr lang="zh-CN" altLang="en-US" dirty="0">
                <a:latin typeface="+mn-ea"/>
                <a:ea typeface="+mn-ea"/>
              </a:rPr>
              <a:t>、</a:t>
            </a:r>
            <a:r>
              <a:rPr lang="zh-CN" altLang="en-US" dirty="0" smtClean="0">
                <a:latin typeface="+mn-ea"/>
                <a:ea typeface="+mn-ea"/>
              </a:rPr>
              <a:t>民歌、红色</a:t>
            </a:r>
            <a:r>
              <a:rPr lang="zh-CN" altLang="en-US" dirty="0">
                <a:latin typeface="+mn-ea"/>
                <a:ea typeface="+mn-ea"/>
              </a:rPr>
              <a:t>历史文化</a:t>
            </a:r>
            <a:r>
              <a:rPr lang="zh-CN" altLang="en-US" dirty="0" smtClean="0">
                <a:latin typeface="+mn-ea"/>
                <a:ea typeface="+mn-ea"/>
              </a:rPr>
              <a:t>、民族文化、地域文化、风俗文化等。</a:t>
            </a:r>
            <a:endParaRPr lang="en-US" altLang="zh-CN" dirty="0" smtClean="0"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dirty="0" smtClean="0">
                <a:latin typeface="+mn-ea"/>
                <a:ea typeface="+mn-ea"/>
              </a:rPr>
              <a:t>中共中央办公厅 </a:t>
            </a:r>
            <a:r>
              <a:rPr lang="zh-CN" altLang="en-US" dirty="0">
                <a:latin typeface="+mn-ea"/>
                <a:ea typeface="+mn-ea"/>
              </a:rPr>
              <a:t>国务院办公厅印发</a:t>
            </a: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关于实施中华优秀传统文化传承发展工程的意见</a:t>
            </a:r>
            <a:r>
              <a:rPr lang="en-US" altLang="zh-CN" dirty="0" smtClean="0">
                <a:latin typeface="+mn-ea"/>
                <a:ea typeface="+mn-ea"/>
              </a:rPr>
              <a:t>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+mn-ea"/>
                <a:ea typeface="+mn-ea"/>
              </a:rPr>
              <a:t>科技部 中央宣传部印发</a:t>
            </a:r>
            <a:r>
              <a:rPr lang="en-US" altLang="zh-CN" dirty="0">
                <a:latin typeface="+mn-ea"/>
                <a:ea typeface="+mn-ea"/>
              </a:rPr>
              <a:t>《“</a:t>
            </a:r>
            <a:r>
              <a:rPr lang="zh-CN" altLang="en-US" dirty="0">
                <a:latin typeface="+mn-ea"/>
                <a:ea typeface="+mn-ea"/>
              </a:rPr>
              <a:t>十三五”国家科普与创新文化建设规划</a:t>
            </a:r>
            <a:r>
              <a:rPr lang="en-US" altLang="zh-CN" dirty="0" smtClean="0">
                <a:latin typeface="+mn-ea"/>
                <a:ea typeface="+mn-ea"/>
              </a:rPr>
              <a:t>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+mn-ea"/>
                <a:ea typeface="+mn-ea"/>
              </a:rPr>
              <a:t>国务院办公厅印发文化部、工业和信息化部、财政部</a:t>
            </a:r>
            <a:r>
              <a:rPr lang="en-US" altLang="zh-CN" dirty="0" smtClean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中国传统工艺振兴计划</a:t>
            </a:r>
            <a:r>
              <a:rPr lang="en-US" altLang="zh-CN" dirty="0" smtClean="0">
                <a:latin typeface="+mn-ea"/>
                <a:ea typeface="+mn-ea"/>
              </a:rPr>
              <a:t>》</a:t>
            </a:r>
            <a:endParaRPr lang="zh-CN" altLang="en-US" dirty="0"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+mn-ea"/>
                <a:ea typeface="+mn-ea"/>
              </a:rPr>
              <a:t>工业和信息化部 </a:t>
            </a:r>
            <a:r>
              <a:rPr lang="zh-CN" altLang="en-US" dirty="0" smtClean="0">
                <a:latin typeface="+mn-ea"/>
                <a:ea typeface="+mn-ea"/>
              </a:rPr>
              <a:t>财政部</a:t>
            </a:r>
            <a:r>
              <a:rPr lang="en-US" altLang="zh-CN" dirty="0" smtClean="0">
                <a:latin typeface="+mn-ea"/>
                <a:ea typeface="+mn-ea"/>
              </a:rPr>
              <a:t>《</a:t>
            </a:r>
            <a:r>
              <a:rPr lang="zh-CN" altLang="en-US" dirty="0" smtClean="0">
                <a:latin typeface="+mn-ea"/>
                <a:ea typeface="+mn-ea"/>
              </a:rPr>
              <a:t>关于</a:t>
            </a:r>
            <a:r>
              <a:rPr lang="zh-CN" altLang="en-US" dirty="0">
                <a:latin typeface="+mn-ea"/>
                <a:ea typeface="+mn-ea"/>
              </a:rPr>
              <a:t>推进工业文化发展的指导</a:t>
            </a:r>
            <a:r>
              <a:rPr lang="zh-CN" altLang="en-US" dirty="0" smtClean="0">
                <a:latin typeface="+mn-ea"/>
                <a:ea typeface="+mn-ea"/>
              </a:rPr>
              <a:t>意见</a:t>
            </a:r>
            <a:r>
              <a:rPr lang="en-US" altLang="zh-CN" dirty="0" smtClean="0">
                <a:latin typeface="+mn-ea"/>
              </a:rPr>
              <a:t>》</a:t>
            </a:r>
          </a:p>
          <a:p>
            <a:r>
              <a:rPr lang="zh-CN" altLang="en-US" dirty="0" smtClean="0">
                <a:latin typeface="+mn-ea"/>
                <a:ea typeface="+mn-ea"/>
              </a:rPr>
              <a:t>  开展</a:t>
            </a:r>
            <a:r>
              <a:rPr lang="zh-CN" altLang="en-US" dirty="0">
                <a:latin typeface="+mn-ea"/>
                <a:ea typeface="+mn-ea"/>
              </a:rPr>
              <a:t>工业文化资源调查，梳理和挖掘工业遗产、工业旅游、工艺美术、工业精神及专业人才等资源，建立工业文化资源库</a:t>
            </a:r>
            <a:r>
              <a:rPr lang="zh-CN" altLang="en-US" dirty="0" smtClean="0">
                <a:latin typeface="+mn-ea"/>
                <a:ea typeface="+mn-ea"/>
              </a:rPr>
              <a:t>。</a:t>
            </a:r>
            <a:endParaRPr lang="zh-CN" altLang="en-US" dirty="0">
              <a:effectLst/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77241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101"/>
            <a:ext cx="5472608" cy="57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80728"/>
            <a:ext cx="4286637" cy="3057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9" y="1514099"/>
            <a:ext cx="4464496" cy="314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90363"/>
            <a:ext cx="451909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国有史、乡有志、家有谱、人有传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462" y="1339850"/>
            <a:ext cx="3546802" cy="23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462" y="4005064"/>
            <a:ext cx="3096344" cy="234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7" y="5013176"/>
            <a:ext cx="4077813" cy="147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87462"/>
            <a:ext cx="3675490" cy="241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24" y="2959624"/>
            <a:ext cx="3332601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290" y="4861355"/>
            <a:ext cx="1296144" cy="177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960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数字人文</a:t>
            </a:r>
            <a:r>
              <a:rPr lang="en-US" altLang="zh-CN" sz="32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:</a:t>
            </a:r>
            <a:r>
              <a:rPr lang="zh-CN" altLang="en-US" sz="32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各显神通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784" y="1135256"/>
            <a:ext cx="49313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热点：博物学</a:t>
            </a:r>
            <a:endParaRPr lang="en-US" altLang="zh-CN" sz="28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城市的市花、市鸟、濒危动物</a:t>
            </a:r>
            <a:endParaRPr lang="en-US" altLang="zh-CN" sz="28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充分利用四种资料类型和网上公开资源</a:t>
            </a:r>
            <a:endParaRPr lang="en-US" altLang="zh-CN" sz="28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世界之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窗   民族风俗园</a:t>
            </a:r>
            <a:endParaRPr lang="en-US" altLang="zh-CN" sz="28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52" y="3457454"/>
            <a:ext cx="1861007" cy="251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58" y="3905927"/>
            <a:ext cx="1698246" cy="264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182" y="3516426"/>
            <a:ext cx="1723233" cy="232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314" y="4221088"/>
            <a:ext cx="1841162" cy="242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480" y="3506046"/>
            <a:ext cx="1656184" cy="224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62777"/>
            <a:ext cx="1721438" cy="219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220" y="1135256"/>
            <a:ext cx="1776983" cy="25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87" y="658892"/>
            <a:ext cx="1584176" cy="21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712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数字人文</a:t>
            </a:r>
            <a:r>
              <a:rPr lang="en-US" altLang="zh-CN" sz="32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:</a:t>
            </a:r>
            <a:r>
              <a:rPr lang="zh-CN" altLang="en-US" sz="32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各显神通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44946"/>
            <a:ext cx="3995711" cy="274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67255"/>
            <a:ext cx="1706855" cy="235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43931" y="6209291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+mn-ea"/>
                <a:ea typeface="+mn-ea"/>
              </a:rPr>
              <a:t>《</a:t>
            </a:r>
            <a:r>
              <a:rPr lang="zh-CN" altLang="en-US" dirty="0" smtClean="0">
                <a:latin typeface="+mn-ea"/>
                <a:ea typeface="+mn-ea"/>
              </a:rPr>
              <a:t>传统工艺全集</a:t>
            </a:r>
            <a:r>
              <a:rPr lang="en-US" altLang="zh-CN" dirty="0">
                <a:latin typeface="+mn-ea"/>
              </a:rPr>
              <a:t>》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1556792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传统工艺振兴计划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：传统工艺文化馆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相关文物和典籍、工艺的历史和故事、工艺品实物、工艺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视频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演示、工艺大师口述史、互动和传承培训等等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3693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908720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</a:t>
            </a:r>
            <a:r>
              <a:rPr lang="zh-CN" altLang="en-US" sz="48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目录</a:t>
            </a:r>
            <a:endParaRPr lang="en-US" altLang="zh-CN" sz="48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28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数字时代图书馆的挑战</a:t>
            </a:r>
            <a:endParaRPr lang="en-US" altLang="zh-CN" sz="4400" dirty="0" smtClean="0">
              <a:solidFill>
                <a:srgbClr val="0070C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作为专业图书馆的思考</a:t>
            </a:r>
            <a:endParaRPr lang="en-US" altLang="zh-CN" sz="4400" dirty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数字资源建设的对策</a:t>
            </a:r>
            <a:endParaRPr lang="en-US" altLang="zh-CN" sz="4400" dirty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CN" altLang="en-US" sz="4400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数字</a:t>
            </a:r>
            <a:r>
              <a:rPr lang="zh-CN" altLang="en-US" sz="44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人文：方兴未艾</a:t>
            </a:r>
            <a:endParaRPr lang="en-US" altLang="zh-CN" sz="4400" dirty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6422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数字人文：方兴未艾</a:t>
            </a:r>
          </a:p>
        </p:txBody>
      </p:sp>
      <p:sp>
        <p:nvSpPr>
          <p:cNvPr id="4" name="矩形 3"/>
          <p:cNvSpPr/>
          <p:nvPr/>
        </p:nvSpPr>
        <p:spPr>
          <a:xfrm>
            <a:off x="611560" y="983599"/>
            <a:ext cx="609548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数字人文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致力于将数字技术融合进人文研究，例如文本分析、地理信息系统（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GIS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r>
              <a:rPr lang="zh-CN" altLang="en-US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、可视化和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多媒体</a:t>
            </a:r>
            <a:r>
              <a:rPr lang="zh-CN" altLang="en-US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展示（</a:t>
            </a:r>
            <a:r>
              <a:rPr lang="en-US" altLang="zh-CN" dirty="0" smtClean="0">
                <a:latin typeface="仿宋" panose="02010609060101010101" pitchFamily="49" charset="-122"/>
                <a:ea typeface="仿宋" panose="02010609060101010101" pitchFamily="49" charset="-122"/>
              </a:rPr>
              <a:t>VR\AR</a:t>
            </a:r>
            <a:r>
              <a:rPr lang="zh-CN" altLang="en-US" dirty="0" smtClean="0">
                <a:latin typeface="仿宋" panose="02010609060101010101" pitchFamily="49" charset="-122"/>
                <a:ea typeface="仿宋" panose="02010609060101010101" pitchFamily="49" charset="-122"/>
              </a:rPr>
              <a:t>）、人工智能等技术在人文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学科的应用</a:t>
            </a:r>
            <a:r>
              <a:rPr lang="zh-CN" altLang="en-US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3200" dirty="0">
                <a:solidFill>
                  <a:srgbClr val="C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工具和方法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2" y="3356992"/>
            <a:ext cx="2899339" cy="306896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300" y="3736889"/>
            <a:ext cx="4806759" cy="26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99033"/>
            <a:ext cx="1912078" cy="250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434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数字人文：国际概况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26836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851920" y="2543098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Roberto </a:t>
            </a:r>
            <a:r>
              <a:rPr lang="en-US" altLang="zh-CN" sz="1600" dirty="0" err="1" smtClean="0"/>
              <a:t>Busa</a:t>
            </a:r>
            <a:r>
              <a:rPr lang="en-US" altLang="zh-CN" sz="1600" dirty="0" smtClean="0"/>
              <a:t> &amp; the Index </a:t>
            </a:r>
            <a:r>
              <a:rPr lang="en-US" altLang="zh-CN" sz="1600" dirty="0" err="1" smtClean="0"/>
              <a:t>Thomisticus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3707904" y="1204180"/>
            <a:ext cx="475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1949</a:t>
            </a:r>
            <a:r>
              <a:rPr lang="zh-CN" altLang="en-US" sz="20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年罗伯特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·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布萨（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Roberto </a:t>
            </a:r>
            <a:r>
              <a:rPr lang="en-US" altLang="zh-CN" sz="2000" dirty="0" err="1">
                <a:latin typeface="仿宋" panose="02010609060101010101" pitchFamily="49" charset="-122"/>
                <a:ea typeface="仿宋" panose="02010609060101010101" pitchFamily="49" charset="-122"/>
              </a:rPr>
              <a:t>Busa</a:t>
            </a:r>
            <a:r>
              <a:rPr lang="zh-CN" altLang="en-US" sz="20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）与</a:t>
            </a:r>
            <a:r>
              <a:rPr lang="en-US" altLang="zh-CN" sz="20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IBM 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的托马斯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·J·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沃森（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Thomas J. Watson</a:t>
            </a:r>
            <a:r>
              <a:rPr lang="zh-CN" altLang="en-US" sz="20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）开始制作托马斯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·</a:t>
            </a:r>
            <a:r>
              <a:rPr lang="zh-CN" altLang="en-US" sz="20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阿奎那的著作语汇索引。</a:t>
            </a:r>
            <a:endParaRPr lang="zh-CN" altLang="en-US" sz="2000" dirty="0"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06105"/>
            <a:ext cx="41624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112522"/>
            <a:ext cx="2981325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49155"/>
            <a:ext cx="37242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47645"/>
            <a:ext cx="1826284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497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数字人文：华文世界</a:t>
            </a:r>
          </a:p>
        </p:txBody>
      </p:sp>
      <p:pic>
        <p:nvPicPr>
          <p:cNvPr id="12290" name="Picture 2" descr="http://note.youdao.com/yws/public/resource/7a49e1844ae000332fc2cd7b7bee7a44/xmlnote/4B72EA55C82F462C85771D08151F5385/54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14" y="1845116"/>
            <a:ext cx="2507709" cy="365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91" y="1521540"/>
            <a:ext cx="4393011" cy="64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8199" y="1614282"/>
            <a:ext cx="134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2007</a:t>
            </a:r>
            <a:r>
              <a:rPr lang="zh-CN" altLang="en-US" dirty="0" smtClean="0"/>
              <a:t>年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86953" y="3253417"/>
            <a:ext cx="134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2011</a:t>
            </a:r>
            <a:r>
              <a:rPr lang="zh-CN" altLang="en-US" dirty="0" smtClean="0"/>
              <a:t>年</a:t>
            </a:r>
            <a:endParaRPr lang="zh-CN" altLang="en-US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33" y="3323690"/>
            <a:ext cx="3680974" cy="68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31840" y="5262749"/>
            <a:ext cx="134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2015</a:t>
            </a:r>
            <a:r>
              <a:rPr lang="zh-CN" altLang="en-US" dirty="0" smtClean="0"/>
              <a:t>年</a:t>
            </a:r>
            <a:endParaRPr lang="zh-CN" altLang="en-US" dirty="0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68" y="4325706"/>
            <a:ext cx="3253977" cy="51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68" y="5262749"/>
            <a:ext cx="1968872" cy="57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09" y="2352955"/>
            <a:ext cx="839491" cy="7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519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数字人文：会议举隅</a:t>
            </a:r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58197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7988"/>
            <a:ext cx="1440160" cy="61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14725"/>
            <a:ext cx="470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114725"/>
            <a:ext cx="2618035" cy="6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3" y="2968652"/>
            <a:ext cx="2376264" cy="58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347864" y="3061100"/>
            <a:ext cx="5578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2017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年“数字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人文与文学研究国际工作坊”</a:t>
            </a:r>
          </a:p>
        </p:txBody>
      </p:sp>
      <p:sp>
        <p:nvSpPr>
          <p:cNvPr id="3" name="矩形 2"/>
          <p:cNvSpPr/>
          <p:nvPr/>
        </p:nvSpPr>
        <p:spPr>
          <a:xfrm>
            <a:off x="3353461" y="3855503"/>
            <a:ext cx="50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“数字人文：大数据时代学术前沿与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探索”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8" y="3855503"/>
            <a:ext cx="872604" cy="87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04" y="4900015"/>
            <a:ext cx="6477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04" y="5805264"/>
            <a:ext cx="839491" cy="7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/>
          <p:cNvSpPr/>
          <p:nvPr/>
        </p:nvSpPr>
        <p:spPr>
          <a:xfrm>
            <a:off x="3373181" y="4914262"/>
            <a:ext cx="5071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“图书馆与数字人文”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197283" y="5810079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第八屆數位典藏與數位人文國際研討會 </a:t>
            </a:r>
            <a:r>
              <a:rPr lang="en-US" altLang="zh-TW" sz="2000" dirty="0">
                <a:latin typeface="宋体" panose="02010600030101010101" pitchFamily="2" charset="-122"/>
                <a:ea typeface="宋体" panose="02010600030101010101" pitchFamily="2" charset="-122"/>
              </a:rPr>
              <a:t>(DADH 2017)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425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数字人文：学会与期刊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55644"/>
            <a:ext cx="4680520" cy="498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77" y="2492896"/>
            <a:ext cx="28003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79817" y="1556792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中国图书馆学会图书馆史专业委员会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4873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57375"/>
            <a:ext cx="9144000" cy="2286000"/>
          </a:xfrm>
        </p:spPr>
        <p:txBody>
          <a:bodyPr/>
          <a:lstStyle/>
          <a:p>
            <a:pPr eaLnBrk="1" hangingPunct="1"/>
            <a:r>
              <a:rPr lang="en-US" altLang="zh-CN" sz="8000" b="1" dirty="0" smtClean="0">
                <a:solidFill>
                  <a:srgbClr val="AB3B63"/>
                </a:solidFill>
                <a:latin typeface="Monotype Corsiva" pitchFamily="66" charset="0"/>
                <a:ea typeface="楷体_GB2312" pitchFamily="49" charset="-122"/>
              </a:rPr>
              <a:t>Thanks!</a:t>
            </a:r>
            <a:r>
              <a:rPr lang="en-US" altLang="zh-CN" sz="8000" b="1" dirty="0" smtClean="0">
                <a:solidFill>
                  <a:srgbClr val="AB3B63"/>
                </a:solidFill>
                <a:latin typeface="楷体_GB2312" pitchFamily="49" charset="-122"/>
                <a:ea typeface="楷体_GB2312" pitchFamily="49" charset="-122"/>
              </a:rPr>
              <a:t/>
            </a:r>
            <a:br>
              <a:rPr lang="en-US" altLang="zh-CN" sz="8000" b="1" dirty="0" smtClean="0">
                <a:solidFill>
                  <a:srgbClr val="AB3B63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6000" b="1" dirty="0" smtClean="0">
                <a:solidFill>
                  <a:srgbClr val="AB3B63"/>
                </a:solidFill>
                <a:latin typeface="SW" pitchFamily="2" charset="-122"/>
                <a:ea typeface="SW" pitchFamily="2" charset="-122"/>
              </a:rPr>
              <a:t>哖哖！</a:t>
            </a:r>
            <a:endParaRPr lang="zh-CN" altLang="zh-CN" sz="6000" b="1" dirty="0" smtClean="0">
              <a:solidFill>
                <a:srgbClr val="AB3B63"/>
              </a:solidFill>
              <a:latin typeface="SW" pitchFamily="2" charset="-122"/>
              <a:ea typeface="맑은 고딕" pitchFamily="34" charset="-127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4313" y="2900363"/>
            <a:ext cx="6400800" cy="17526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 smtClean="0">
                <a:latin typeface="宋体" pitchFamily="2" charset="-122"/>
                <a:cs typeface="+mn-cs"/>
              </a:rPr>
              <a:t>           </a:t>
            </a:r>
            <a:endParaRPr lang="zh-CN" altLang="zh-CN" dirty="0" smtClean="0"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316624"/>
            <a:ext cx="4536504" cy="6297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2280" y="764704"/>
            <a:ext cx="1169551" cy="60932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 smtClean="0">
                <a:latin typeface="楷体" pitchFamily="49" charset="-122"/>
                <a:ea typeface="楷体" pitchFamily="49" charset="-122"/>
              </a:rPr>
              <a:t>数字图书馆：</a:t>
            </a:r>
            <a:endParaRPr lang="en-US" altLang="zh-CN" sz="32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200" dirty="0" smtClean="0">
                <a:latin typeface="楷体" pitchFamily="49" charset="-122"/>
                <a:ea typeface="楷体" pitchFamily="49" charset="-122"/>
              </a:rPr>
              <a:t>文献资料的嘉年华（</a:t>
            </a:r>
            <a:r>
              <a:rPr lang="en-US" altLang="zh-CN" sz="3200" dirty="0" smtClean="0">
                <a:latin typeface="楷体" pitchFamily="49" charset="-122"/>
                <a:ea typeface="楷体" pitchFamily="49" charset="-122"/>
              </a:rPr>
              <a:t>1/3</a:t>
            </a:r>
            <a:r>
              <a:rPr lang="zh-CN" altLang="en-US" sz="3200" dirty="0" smtClean="0">
                <a:latin typeface="楷体" pitchFamily="49" charset="-122"/>
                <a:ea typeface="楷体" pitchFamily="49" charset="-122"/>
              </a:rPr>
              <a:t>）</a:t>
            </a:r>
            <a:endParaRPr lang="zh-CN" alt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940152" y="1412776"/>
            <a:ext cx="677108" cy="43924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>馆藏中外文书刊</a:t>
            </a:r>
            <a:r>
              <a:rPr lang="en-US" altLang="zh-CN" sz="3200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>18</a:t>
            </a:r>
            <a:r>
              <a:rPr lang="zh-CN" altLang="en-US" sz="3200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>万册</a:t>
            </a:r>
            <a:endParaRPr lang="zh-CN" altLang="en-US" sz="32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626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数字图书馆：文献资料的嘉年华（</a:t>
            </a:r>
            <a:r>
              <a:rPr lang="en-US" altLang="zh-CN" sz="3200" dirty="0" smtClean="0">
                <a:latin typeface="楷体" pitchFamily="49" charset="-122"/>
                <a:ea typeface="楷体" pitchFamily="49" charset="-122"/>
                <a:cs typeface="+mj-cs"/>
              </a:rPr>
              <a:t>2/3</a:t>
            </a: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）</a:t>
            </a:r>
            <a:endParaRPr lang="zh-CN" altLang="en-US" sz="3200" dirty="0">
              <a:latin typeface="楷体" pitchFamily="49" charset="-122"/>
              <a:ea typeface="楷体" pitchFamily="49" charset="-122"/>
              <a:cs typeface="+mj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3568" y="1365956"/>
            <a:ext cx="5391150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zh-CN" altLang="en-US" sz="2600" dirty="0" smtClean="0">
                <a:solidFill>
                  <a:srgbClr val="7030A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中文</a:t>
            </a:r>
            <a:endParaRPr lang="en-US" altLang="zh-CN" sz="2600" dirty="0" smtClean="0">
              <a:solidFill>
                <a:srgbClr val="7030A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marL="987425" indent="-630238" eaLnBrk="1" hangingPunct="1">
              <a:buFontTx/>
              <a:buNone/>
              <a:defRPr/>
            </a:pPr>
            <a:r>
              <a:rPr lang="zh-CN" altLang="en-US" sz="2600" dirty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古籍：雕龙</a:t>
            </a:r>
            <a:r>
              <a:rPr lang="zh-CN" altLang="en-US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（六府</a:t>
            </a:r>
            <a:r>
              <a:rPr lang="en-US" altLang="zh-CN" sz="2600" dirty="0" smtClean="0">
                <a:solidFill>
                  <a:schemeClr val="accent4"/>
                </a:solidFill>
              </a:rPr>
              <a:t>7476 </a:t>
            </a:r>
            <a:r>
              <a:rPr lang="zh-CN" altLang="en-US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、续修四库</a:t>
            </a:r>
            <a:r>
              <a:rPr lang="en-US" altLang="zh-CN" sz="2600" dirty="0" smtClean="0">
                <a:solidFill>
                  <a:schemeClr val="accent4"/>
                </a:solidFill>
              </a:rPr>
              <a:t>5213 </a:t>
            </a:r>
            <a:r>
              <a:rPr lang="zh-CN" altLang="en-US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、地方志</a:t>
            </a:r>
            <a:r>
              <a:rPr lang="en-US" altLang="zh-CN" sz="2600" dirty="0" smtClean="0">
                <a:solidFill>
                  <a:schemeClr val="accent4"/>
                </a:solidFill>
              </a:rPr>
              <a:t>4000</a:t>
            </a:r>
            <a:r>
              <a:rPr lang="zh-CN" altLang="en-US" sz="2600" dirty="0" smtClean="0">
                <a:solidFill>
                  <a:schemeClr val="accent4"/>
                </a:solidFill>
              </a:rPr>
              <a:t>、</a:t>
            </a:r>
            <a:r>
              <a:rPr lang="zh-CN" altLang="en-US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道藏、古今图书集成）、书同文系列、爱如生（清前期文集）、中华古籍库</a:t>
            </a:r>
            <a:r>
              <a:rPr lang="en-US" altLang="zh-CN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1-3</a:t>
            </a:r>
            <a:endParaRPr lang="en-US" altLang="zh-CN" sz="2600" dirty="0" smtClean="0">
              <a:solidFill>
                <a:srgbClr val="FF0000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987425" indent="-630238" eaLnBrk="1" hangingPunct="1">
              <a:buFontTx/>
              <a:buNone/>
              <a:defRPr/>
            </a:pPr>
            <a:r>
              <a:rPr lang="zh-CN" altLang="en-US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民国：晚清民国期刊、民国图书库第</a:t>
            </a:r>
            <a:r>
              <a:rPr lang="en-US" altLang="zh-CN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1-3</a:t>
            </a:r>
            <a:r>
              <a:rPr lang="zh-CN" altLang="en-US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辑、申报、大公报、中央日报、近代英文期刊</a:t>
            </a:r>
            <a:endParaRPr lang="en-US" altLang="zh-CN" sz="2600" dirty="0" smtClean="0">
              <a:solidFill>
                <a:srgbClr val="FF0000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987425" indent="-630238" eaLnBrk="1" hangingPunct="1">
              <a:buFontTx/>
              <a:buNone/>
              <a:defRPr/>
            </a:pPr>
            <a:r>
              <a:rPr lang="zh-CN" altLang="en-US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图书：读秀、方正</a:t>
            </a:r>
            <a:r>
              <a:rPr lang="en-US" altLang="zh-CN" sz="2600" dirty="0" err="1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Apabi</a:t>
            </a:r>
            <a:r>
              <a:rPr lang="zh-CN" altLang="en-US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、万方新方志、</a:t>
            </a:r>
            <a:r>
              <a:rPr lang="zh-CN" altLang="en-US" sz="2600" dirty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谷浪远景（西域文物、国史文献库）</a:t>
            </a:r>
            <a:r>
              <a:rPr lang="en-US" altLang="zh-CN" sz="2600" dirty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 </a:t>
            </a:r>
          </a:p>
          <a:p>
            <a:pPr marL="987425" indent="-630238" eaLnBrk="1" hangingPunct="1">
              <a:buFontTx/>
              <a:buNone/>
              <a:defRPr/>
            </a:pPr>
            <a:r>
              <a:rPr lang="zh-CN" altLang="en-US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报刊：</a:t>
            </a:r>
            <a:r>
              <a:rPr lang="en-US" altLang="zh-CN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CNKI</a:t>
            </a:r>
            <a:r>
              <a:rPr lang="zh-CN" altLang="en-US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、维普、万方、台湾华艺、人民日报、光明日报</a:t>
            </a:r>
            <a:endParaRPr lang="en-US" altLang="zh-CN" sz="2600" dirty="0" smtClean="0">
              <a:solidFill>
                <a:schemeClr val="accent4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987425" indent="-630238" eaLnBrk="1" hangingPunct="1">
              <a:buFontTx/>
              <a:buNone/>
              <a:defRPr/>
            </a:pPr>
            <a:r>
              <a:rPr lang="zh-CN" altLang="en-US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学位论文：</a:t>
            </a:r>
            <a:r>
              <a:rPr lang="en-US" altLang="zh-CN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CNKI</a:t>
            </a:r>
            <a:r>
              <a:rPr lang="zh-CN" altLang="en-US" sz="26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、万方、台湾华艺</a:t>
            </a:r>
            <a:endParaRPr lang="en-US" altLang="zh-CN" sz="2600" dirty="0" smtClean="0">
              <a:solidFill>
                <a:schemeClr val="accent4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0" indent="0" eaLnBrk="1" hangingPunct="1">
              <a:buFontTx/>
              <a:buNone/>
              <a:defRPr/>
            </a:pPr>
            <a:endParaRPr lang="zh-CN" altLang="en-US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zh-CN" sz="18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zh-CN" sz="18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zh-CN" sz="1800" dirty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16231"/>
            <a:ext cx="2379663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540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>
                <a:latin typeface="楷体" pitchFamily="49" charset="-122"/>
                <a:ea typeface="楷体" pitchFamily="49" charset="-122"/>
              </a:rPr>
              <a:t>数字图书馆：文献资料的嘉年华</a:t>
            </a: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（</a:t>
            </a:r>
            <a:r>
              <a:rPr lang="en-US" altLang="zh-CN" sz="3200" dirty="0" smtClean="0">
                <a:latin typeface="楷体" pitchFamily="49" charset="-122"/>
                <a:ea typeface="楷体" pitchFamily="49" charset="-122"/>
                <a:cs typeface="+mj-cs"/>
              </a:rPr>
              <a:t>3/3</a:t>
            </a: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）</a:t>
            </a:r>
            <a:endParaRPr lang="zh-CN" altLang="en-US" sz="3200" dirty="0">
              <a:latin typeface="楷体" pitchFamily="49" charset="-122"/>
              <a:ea typeface="楷体" pitchFamily="49" charset="-122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3568" y="1371599"/>
            <a:ext cx="5102225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zh-CN" altLang="en-US" sz="2400" dirty="0" smtClean="0">
                <a:solidFill>
                  <a:srgbClr val="7030A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外文</a:t>
            </a:r>
            <a:endParaRPr lang="en-US" altLang="zh-CN" sz="2400" dirty="0">
              <a:solidFill>
                <a:srgbClr val="7030A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marL="1252538" indent="-1252538" eaLnBrk="1" hangingPunct="1">
              <a:buFontTx/>
              <a:buNone/>
              <a:defRPr/>
            </a:pPr>
            <a:r>
              <a:rPr lang="en-US" altLang="zh-CN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    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古籍：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EEBO-EEB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ECCO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NCCO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AP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Archives Unbound</a:t>
            </a:r>
          </a:p>
          <a:p>
            <a:pPr marL="1252538" indent="-1252538" eaLnBrk="1" hangingPunct="1">
              <a:buFontTx/>
              <a:buNone/>
              <a:defRPr/>
            </a:pP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    图书：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EBSCO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Springer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电子书人文包（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-2015</a:t>
            </a:r>
            <a:r>
              <a:rPr lang="zh-CN" altLang="en-US" sz="2400" dirty="0" smtClean="0">
                <a:solidFill>
                  <a:srgbClr val="FF000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）、</a:t>
            </a:r>
            <a:r>
              <a:rPr lang="en-US" altLang="zh-CN" sz="2400" dirty="0" err="1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Ebrary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历史包（</a:t>
            </a:r>
            <a:r>
              <a:rPr lang="zh-CN" altLang="en-US" sz="2400" dirty="0" smtClean="0">
                <a:solidFill>
                  <a:srgbClr val="FF000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其他按需购买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）</a:t>
            </a:r>
            <a:endParaRPr lang="en-US" altLang="zh-CN" sz="2400" dirty="0" smtClean="0">
              <a:solidFill>
                <a:schemeClr val="accent4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1252538" indent="-1252538" eaLnBrk="1" hangingPunct="1">
              <a:buFontTx/>
              <a:buNone/>
              <a:defRPr/>
            </a:pPr>
            <a:r>
              <a:rPr lang="en-US" altLang="zh-CN" sz="2400" dirty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 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   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期刊：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Springer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Elsevier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MUSE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JSTOR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Cambridge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Oxford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Wiley</a:t>
            </a: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、百链云</a:t>
            </a:r>
            <a:endParaRPr lang="en-US" altLang="zh-CN" sz="2400" dirty="0" smtClean="0">
              <a:solidFill>
                <a:schemeClr val="accent4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1252538" indent="-1252538" eaLnBrk="1" hangingPunct="1">
              <a:buFontTx/>
              <a:buNone/>
              <a:defRPr/>
            </a:pPr>
            <a:r>
              <a:rPr lang="zh-CN" altLang="en-US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    学位论文：</a:t>
            </a:r>
            <a:r>
              <a:rPr lang="en-US" altLang="zh-CN" sz="2400" dirty="0" smtClean="0">
                <a:solidFill>
                  <a:schemeClr val="accent4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PQDT</a:t>
            </a:r>
          </a:p>
          <a:p>
            <a:pPr marL="0" indent="0" eaLnBrk="1" hangingPunct="1">
              <a:buFontTx/>
              <a:buNone/>
              <a:defRPr/>
            </a:pPr>
            <a:endParaRPr lang="zh-CN" altLang="en-US" sz="24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zh-CN" sz="18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zh-CN" sz="18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zh-CN" sz="1800" dirty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96975"/>
            <a:ext cx="21463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24" y="5733256"/>
            <a:ext cx="41243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59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图书馆的危机：数字出版商的强势挑战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3892" y="119675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挑战一</a:t>
            </a:r>
            <a:r>
              <a:rPr lang="zh-CN" altLang="en-US" sz="36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：丰富的数字文献资源</a:t>
            </a:r>
            <a:endParaRPr lang="en-US" altLang="zh-CN" sz="3600" dirty="0" smtClean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36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挑战二：</a:t>
            </a:r>
            <a:r>
              <a:rPr lang="zh-CN" altLang="en-US" sz="3600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数字</a:t>
            </a:r>
            <a:r>
              <a:rPr lang="zh-CN" altLang="en-US" sz="36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技术的引领者</a:t>
            </a:r>
            <a:endParaRPr lang="zh-CN" altLang="en-US" sz="3600" dirty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1" y="2492896"/>
            <a:ext cx="6427787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1" y="3631906"/>
            <a:ext cx="633412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71680" y="2807365"/>
            <a:ext cx="18845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海量资源</a:t>
            </a:r>
            <a:endParaRPr lang="en-US" altLang="zh-CN" dirty="0" smtClean="0">
              <a:solidFill>
                <a:srgbClr val="7030A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可检索</a:t>
            </a:r>
            <a:endParaRPr lang="en-US" altLang="zh-CN" dirty="0" smtClean="0">
              <a:solidFill>
                <a:srgbClr val="7030A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超链接</a:t>
            </a:r>
            <a:endParaRPr lang="en-US" altLang="zh-CN" dirty="0" smtClean="0">
              <a:solidFill>
                <a:srgbClr val="7030A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富媒体</a:t>
            </a:r>
            <a:endParaRPr lang="en-US" altLang="zh-CN" dirty="0" smtClean="0">
              <a:solidFill>
                <a:srgbClr val="7030A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交互学习</a:t>
            </a:r>
            <a:endParaRPr lang="en-US" altLang="zh-CN" dirty="0" smtClean="0">
              <a:solidFill>
                <a:srgbClr val="7030A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语义网</a:t>
            </a:r>
            <a:endParaRPr lang="en-US" altLang="zh-CN" dirty="0" smtClean="0">
              <a:solidFill>
                <a:srgbClr val="7030A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学术</a:t>
            </a:r>
            <a:r>
              <a:rPr lang="zh-CN" altLang="en-US" dirty="0" smtClean="0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社区</a:t>
            </a:r>
            <a:endParaRPr lang="en-US" altLang="zh-CN" dirty="0">
              <a:solidFill>
                <a:srgbClr val="7030A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680" y="1170200"/>
            <a:ext cx="1480617" cy="62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25" y="5809982"/>
            <a:ext cx="2094029" cy="62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340" y="1921334"/>
            <a:ext cx="1480617" cy="5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152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sz="3200" dirty="0" smtClean="0">
                <a:solidFill>
                  <a:srgbClr val="0070C0"/>
                </a:solidFill>
                <a:latin typeface="Copperplate Gothic Bold" panose="020E0705020206020404" pitchFamily="34" charset="0"/>
                <a:ea typeface="Gulim" panose="020B0600000101010101" pitchFamily="34" charset="-127"/>
                <a:cs typeface="+mj-cs"/>
              </a:rPr>
              <a:t>STEM</a:t>
            </a:r>
            <a:r>
              <a:rPr lang="en-US" altLang="zh-CN" sz="3200" dirty="0" smtClean="0">
                <a:latin typeface="Copperplate Gothic Bold" panose="020E0705020206020404" pitchFamily="34" charset="0"/>
                <a:ea typeface="Gulim" panose="020B0600000101010101" pitchFamily="34" charset="-127"/>
                <a:cs typeface="+mj-cs"/>
              </a:rPr>
              <a:t> </a:t>
            </a:r>
            <a:r>
              <a:rPr lang="en-US" altLang="zh-CN" sz="3200" dirty="0" smtClean="0">
                <a:latin typeface="Blackadder ITC" panose="04020505051007020D02" pitchFamily="82" charset="0"/>
                <a:ea typeface="Gulim" panose="020B0600000101010101" pitchFamily="34" charset="-127"/>
                <a:cs typeface="+mj-cs"/>
              </a:rPr>
              <a:t>Vs.</a:t>
            </a:r>
            <a:r>
              <a:rPr lang="en-US" altLang="zh-CN" sz="3200" dirty="0" smtClean="0">
                <a:latin typeface="Copperplate Gothic Bold" panose="020E0705020206020404" pitchFamily="34" charset="0"/>
                <a:ea typeface="Gulim" panose="020B0600000101010101" pitchFamily="34" charset="-127"/>
                <a:cs typeface="+mj-cs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pperplate Gothic Bold" panose="020E0705020206020404" pitchFamily="34" charset="0"/>
                <a:ea typeface="Gulim" panose="020B0600000101010101" pitchFamily="34" charset="-127"/>
                <a:cs typeface="+mj-cs"/>
              </a:rPr>
              <a:t>Digital Humanities</a:t>
            </a:r>
            <a:endParaRPr lang="zh-CN" altLang="en-US" sz="3200" dirty="0" smtClean="0">
              <a:solidFill>
                <a:srgbClr val="FF0000"/>
              </a:solidFill>
              <a:latin typeface="Copperplate Gothic Bold" panose="020E0705020206020404" pitchFamily="34" charset="0"/>
              <a:ea typeface="Gulim" panose="020B0600000101010101" pitchFamily="34" charset="-127"/>
              <a:cs typeface="+mj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49487" y="2105194"/>
            <a:ext cx="2805270" cy="2881196"/>
            <a:chOff x="717324" y="1387784"/>
            <a:chExt cx="3684632" cy="413032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1865" y="1412776"/>
              <a:ext cx="962946" cy="102130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1387784"/>
              <a:ext cx="936104" cy="1018702"/>
            </a:xfrm>
            <a:prstGeom prst="rect">
              <a:avLst/>
            </a:prstGeom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45" y="1419373"/>
              <a:ext cx="940558" cy="1008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01" y="2967512"/>
              <a:ext cx="967202" cy="960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296" y="3000225"/>
              <a:ext cx="928084" cy="928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24" y="4502979"/>
              <a:ext cx="1019079" cy="1015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591" y="4502979"/>
              <a:ext cx="961249" cy="951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099" y="4549241"/>
              <a:ext cx="901857" cy="905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594" y="3000226"/>
              <a:ext cx="833382" cy="833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81561"/>
            <a:ext cx="2520280" cy="174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570" y="2105194"/>
            <a:ext cx="3687828" cy="188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785" y="3507750"/>
            <a:ext cx="3017577" cy="20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87" y="4414571"/>
            <a:ext cx="3130851" cy="212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539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628650" y="496888"/>
            <a:ext cx="8229600" cy="5746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+mj-cs"/>
              </a:rPr>
              <a:t>数字出版新趋势：</a:t>
            </a:r>
            <a:r>
              <a:rPr lang="en-US" altLang="zh-CN" sz="3200" dirty="0" smtClean="0">
                <a:solidFill>
                  <a:srgbClr val="C00000"/>
                </a:solidFill>
                <a:latin typeface="Copperplate Gothic Light" panose="020E0507020206020404" pitchFamily="34" charset="0"/>
                <a:ea typeface="楷体" pitchFamily="49" charset="-122"/>
                <a:cs typeface="+mj-cs"/>
              </a:rPr>
              <a:t>OA</a:t>
            </a:r>
            <a:endParaRPr lang="zh-CN" altLang="en-US" sz="3200" dirty="0" smtClean="0">
              <a:solidFill>
                <a:srgbClr val="C00000"/>
              </a:solidFill>
              <a:latin typeface="Copperplate Gothic Light" panose="020E0507020206020404" pitchFamily="34" charset="0"/>
              <a:ea typeface="楷体" pitchFamily="49" charset="-122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350" y="2551725"/>
            <a:ext cx="303783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350" y="1255089"/>
            <a:ext cx="2676897" cy="97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7" y="1282685"/>
            <a:ext cx="4857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875" y="3501008"/>
            <a:ext cx="37528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30" y="4653136"/>
            <a:ext cx="4665340" cy="62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17032"/>
            <a:ext cx="270860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23" y="5517232"/>
            <a:ext cx="39909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4" y="2213587"/>
            <a:ext cx="50006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351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研究所模版6</Template>
  <TotalTime>4414</TotalTime>
  <Words>1455</Words>
  <Application>Microsoft Office PowerPoint</Application>
  <PresentationFormat>全屏显示(4:3)</PresentationFormat>
  <Paragraphs>189</Paragraphs>
  <Slides>39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68" baseType="lpstr">
      <vt:lpstr>Arial</vt:lpstr>
      <vt:lpstr>宋体</vt:lpstr>
      <vt:lpstr>微软雅黑</vt:lpstr>
      <vt:lpstr>Gulim</vt:lpstr>
      <vt:lpstr>Blackadder ITC</vt:lpstr>
      <vt:lpstr>华文彩云</vt:lpstr>
      <vt:lpstr>楷体_GB2312</vt:lpstr>
      <vt:lpstr>Copperplate Gothic Bold</vt:lpstr>
      <vt:lpstr>华文行楷</vt:lpstr>
      <vt:lpstr>Times New Roman</vt:lpstr>
      <vt:lpstr>楷体</vt:lpstr>
      <vt:lpstr>SW</vt:lpstr>
      <vt:lpstr>华文新魏</vt:lpstr>
      <vt:lpstr>黑体</vt:lpstr>
      <vt:lpstr>Comic Sans MS</vt:lpstr>
      <vt:lpstr>Arial Unicode MS</vt:lpstr>
      <vt:lpstr>华文中宋</vt:lpstr>
      <vt:lpstr>PMingLiU</vt:lpstr>
      <vt:lpstr>Monotype Corsiva</vt:lpstr>
      <vt:lpstr>华文琥珀</vt:lpstr>
      <vt:lpstr>Copperplate Gothic Light</vt:lpstr>
      <vt:lpstr>方正姚体</vt:lpstr>
      <vt:lpstr>Wingdings</vt:lpstr>
      <vt:lpstr>Calibri</vt:lpstr>
      <vt:lpstr>华文隶书</vt:lpstr>
      <vt:lpstr>仿宋_GB2312</vt:lpstr>
      <vt:lpstr>仿宋</vt:lpstr>
      <vt:lpstr>맑은 고딕</vt:lpstr>
      <vt:lpstr>Office 主题​​</vt:lpstr>
      <vt:lpstr>数字人文与数字图书馆建设</vt:lpstr>
      <vt:lpstr>PowerPoint 演示文稿</vt:lpstr>
      <vt:lpstr>PowerPoint 演示文稿</vt:lpstr>
      <vt:lpstr>PowerPoint 演示文稿</vt:lpstr>
      <vt:lpstr>数字图书馆：文献资料的嘉年华（2/3）</vt:lpstr>
      <vt:lpstr>数字图书馆：文献资料的嘉年华（3/3）</vt:lpstr>
      <vt:lpstr>图书馆的危机：数字出版商的强势挑战</vt:lpstr>
      <vt:lpstr>STEM Vs. Digital Humanities</vt:lpstr>
      <vt:lpstr>数字出版新趋势：OA</vt:lpstr>
      <vt:lpstr>数字出版新趋势：Preprint</vt:lpstr>
      <vt:lpstr>PowerPoint 演示文稿</vt:lpstr>
      <vt:lpstr>思考：专业图书馆的对策</vt:lpstr>
      <vt:lpstr>科技典籍整理挑战之数量：整理概况</vt:lpstr>
      <vt:lpstr>科技典籍存世与整理情况（1/2）</vt:lpstr>
      <vt:lpstr>科技典籍存世与整理情况（2/2）</vt:lpstr>
      <vt:lpstr>「中国科技典籍选刊」第一辑</vt:lpstr>
      <vt:lpstr>「中国科技典籍选刊」第二辑</vt:lpstr>
      <vt:lpstr>「中国科技典籍选刊」整理样例一</vt:lpstr>
      <vt:lpstr>「中国科技典籍选刊」整理样例二</vt:lpstr>
      <vt:lpstr>典籍数字化的三个层次</vt:lpstr>
      <vt:lpstr>全文检索的问题</vt:lpstr>
      <vt:lpstr>“数字人文”应对双重挑战</vt:lpstr>
      <vt:lpstr>“兰台”的开发ing</vt:lpstr>
      <vt:lpstr>人文研究是否面临信息时代的挑战</vt:lpstr>
      <vt:lpstr>PowerPoint 演示文稿</vt:lpstr>
      <vt:lpstr>思考：数字资源建设对策</vt:lpstr>
      <vt:lpstr>资源的征集：四类史料</vt:lpstr>
      <vt:lpstr>中国古代重要科技发明创造</vt:lpstr>
      <vt:lpstr>策划主题：关注国家社会重大需求</vt:lpstr>
      <vt:lpstr>国有史、乡有志、家有谱、人有传</vt:lpstr>
      <vt:lpstr>数字人文:各显神通</vt:lpstr>
      <vt:lpstr>数字人文:各显神通</vt:lpstr>
      <vt:lpstr>PowerPoint 演示文稿</vt:lpstr>
      <vt:lpstr>数字人文：方兴未艾</vt:lpstr>
      <vt:lpstr>数字人文：国际概况</vt:lpstr>
      <vt:lpstr>数字人文：华文世界</vt:lpstr>
      <vt:lpstr>数字人文：会议举隅</vt:lpstr>
      <vt:lpstr>数字人文：学会与期刊</vt:lpstr>
      <vt:lpstr>Thanks! 哖哖！</vt:lpstr>
    </vt:vector>
  </TitlesOfParts>
  <Company>정윤주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정윤주</dc:creator>
  <cp:lastModifiedBy>孙显斌</cp:lastModifiedBy>
  <cp:revision>645</cp:revision>
  <dcterms:created xsi:type="dcterms:W3CDTF">2001-07-18T23:57:34Z</dcterms:created>
  <dcterms:modified xsi:type="dcterms:W3CDTF">2017-09-22T14:46:55Z</dcterms:modified>
</cp:coreProperties>
</file>