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1" r:id="rId3"/>
    <p:sldId id="278" r:id="rId4"/>
    <p:sldId id="280" r:id="rId5"/>
    <p:sldId id="281" r:id="rId6"/>
    <p:sldId id="282" r:id="rId7"/>
    <p:sldId id="275" r:id="rId8"/>
    <p:sldId id="279" r:id="rId9"/>
    <p:sldId id="292" r:id="rId10"/>
    <p:sldId id="300" r:id="rId11"/>
    <p:sldId id="298" r:id="rId12"/>
    <p:sldId id="285" r:id="rId13"/>
    <p:sldId id="284" r:id="rId14"/>
    <p:sldId id="299" r:id="rId15"/>
    <p:sldId id="296" r:id="rId16"/>
    <p:sldId id="297" r:id="rId17"/>
    <p:sldId id="301" r:id="rId18"/>
    <p:sldId id="303" r:id="rId19"/>
    <p:sldId id="304" r:id="rId20"/>
    <p:sldId id="290" r:id="rId21"/>
    <p:sldId id="293" r:id="rId22"/>
    <p:sldId id="307" r:id="rId23"/>
    <p:sldId id="315" r:id="rId24"/>
    <p:sldId id="326" r:id="rId25"/>
    <p:sldId id="316" r:id="rId26"/>
    <p:sldId id="309" r:id="rId27"/>
    <p:sldId id="308" r:id="rId28"/>
    <p:sldId id="305" r:id="rId29"/>
    <p:sldId id="311" r:id="rId30"/>
    <p:sldId id="330" r:id="rId31"/>
    <p:sldId id="331" r:id="rId32"/>
    <p:sldId id="317" r:id="rId33"/>
    <p:sldId id="334" r:id="rId34"/>
    <p:sldId id="283" r:id="rId35"/>
    <p:sldId id="332" r:id="rId36"/>
    <p:sldId id="314" r:id="rId37"/>
    <p:sldId id="312" r:id="rId38"/>
    <p:sldId id="329" r:id="rId39"/>
    <p:sldId id="333" r:id="rId40"/>
    <p:sldId id="310" r:id="rId41"/>
    <p:sldId id="318" r:id="rId42"/>
    <p:sldId id="337" r:id="rId43"/>
    <p:sldId id="320" r:id="rId44"/>
    <p:sldId id="306" r:id="rId45"/>
    <p:sldId id="338" r:id="rId46"/>
    <p:sldId id="323" r:id="rId47"/>
    <p:sldId id="339" r:id="rId48"/>
    <p:sldId id="322" r:id="rId49"/>
    <p:sldId id="327" r:id="rId50"/>
    <p:sldId id="289" r:id="rId51"/>
    <p:sldId id="324" r:id="rId52"/>
    <p:sldId id="328" r:id="rId53"/>
    <p:sldId id="276" r:id="rId54"/>
    <p:sldId id="286"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5">
          <p15:clr>
            <a:srgbClr val="A4A3A4"/>
          </p15:clr>
        </p15:guide>
        <p15:guide id="2" pos="3795">
          <p15:clr>
            <a:srgbClr val="A4A3A4"/>
          </p15:clr>
        </p15:guide>
        <p15:guide id="3" pos="1844">
          <p15:clr>
            <a:srgbClr val="A4A3A4"/>
          </p15:clr>
        </p15:guide>
        <p15:guide id="4" pos="67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BACC6"/>
    <a:srgbClr val="2D7A8F"/>
    <a:srgbClr val="31859C"/>
    <a:srgbClr val="93CDDD"/>
    <a:srgbClr val="8AC9DA"/>
    <a:srgbClr val="FFFFE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233" autoAdjust="0"/>
    <p:restoredTop sz="91803" autoAdjust="0"/>
  </p:normalViewPr>
  <p:slideViewPr>
    <p:cSldViewPr snapToGrid="0">
      <p:cViewPr varScale="1">
        <p:scale>
          <a:sx n="62" d="100"/>
          <a:sy n="62" d="100"/>
        </p:scale>
        <p:origin x="-388" y="-68"/>
      </p:cViewPr>
      <p:guideLst>
        <p:guide orient="horz" pos="2155"/>
        <p:guide pos="3795"/>
        <p:guide pos="1844"/>
        <p:guide pos="6788"/>
      </p:guideLst>
    </p:cSldViewPr>
  </p:slideViewPr>
  <p:notesTextViewPr>
    <p:cViewPr>
      <p:scale>
        <a:sx n="1" d="1"/>
        <a:sy n="1" d="1"/>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4.2856707311836523E-2"/>
          <c:y val="0.15077157061472893"/>
          <c:w val="0.53465474507594557"/>
          <c:h val="0.78672842938527143"/>
        </c:manualLayout>
      </c:layout>
      <c:pieChart>
        <c:varyColors val="1"/>
        <c:ser>
          <c:idx val="0"/>
          <c:order val="0"/>
          <c:tx>
            <c:strRef>
              <c:f>Sheet1!$B$1</c:f>
              <c:strCache>
                <c:ptCount val="1"/>
                <c:pt idx="0">
                  <c:v>大连地区建立100分馆
</c:v>
                </c:pt>
              </c:strCache>
            </c:strRef>
          </c:tx>
          <c:explosion val="24"/>
          <c:dLbls>
            <c:dLbl>
              <c:idx val="0"/>
              <c:layout/>
              <c:tx>
                <c:rich>
                  <a:bodyPr/>
                  <a:lstStyle/>
                  <a:p>
                    <a:r>
                      <a:rPr lang="en-US" altLang="zh-CN" sz="2000" b="1" dirty="0"/>
                      <a:t>87%</a:t>
                    </a:r>
                  </a:p>
                </c:rich>
              </c:tx>
              <c:showPercent val="1"/>
            </c:dLbl>
            <c:dLbl>
              <c:idx val="1"/>
              <c:layout/>
              <c:tx>
                <c:rich>
                  <a:bodyPr/>
                  <a:lstStyle/>
                  <a:p>
                    <a:r>
                      <a:rPr lang="en-US" altLang="zh-CN" sz="2000" b="1" dirty="0"/>
                      <a:t>13%</a:t>
                    </a:r>
                  </a:p>
                </c:rich>
              </c:tx>
              <c:showPercent val="1"/>
            </c:dLbl>
            <c:txPr>
              <a:bodyPr/>
              <a:lstStyle/>
              <a:p>
                <a:pPr>
                  <a:defRPr b="1"/>
                </a:pPr>
                <a:endParaRPr lang="zh-CN"/>
              </a:p>
            </c:txPr>
            <c:showPercent val="1"/>
            <c:showLeaderLines val="1"/>
          </c:dLbls>
          <c:cat>
            <c:strRef>
              <c:f>Sheet1!$A$2:$A$3</c:f>
              <c:strCache>
                <c:ptCount val="2"/>
                <c:pt idx="0">
                  <c:v>偏远涉农地区</c:v>
                </c:pt>
                <c:pt idx="1">
                  <c:v>其他地区</c:v>
                </c:pt>
              </c:strCache>
            </c:strRef>
          </c:cat>
          <c:val>
            <c:numRef>
              <c:f>Sheet1!$B$2:$B$3</c:f>
              <c:numCache>
                <c:formatCode>General</c:formatCode>
                <c:ptCount val="2"/>
                <c:pt idx="0">
                  <c:v>87</c:v>
                </c:pt>
                <c:pt idx="1">
                  <c:v>13</c:v>
                </c:pt>
              </c:numCache>
            </c:numRef>
          </c:val>
        </c:ser>
        <c:dLbls>
          <c:showPercent val="1"/>
        </c:dLbls>
        <c:firstSliceAng val="0"/>
      </c:pieChart>
    </c:plotArea>
    <c:legend>
      <c:legendPos val="r"/>
      <c:layout>
        <c:manualLayout>
          <c:xMode val="edge"/>
          <c:yMode val="edge"/>
          <c:x val="0.5187502254407047"/>
          <c:y val="0.4467463996320018"/>
          <c:w val="0.27714477844975827"/>
          <c:h val="0.31459621285264444"/>
        </c:manualLayout>
      </c:layout>
      <c:txPr>
        <a:bodyPr/>
        <a:lstStyle/>
        <a:p>
          <a:pPr>
            <a:defRPr b="1"/>
          </a:pPr>
          <a:endParaRPr lang="zh-CN"/>
        </a:p>
      </c:txPr>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F90A3-1F72-43DF-91D4-72C75469C112}"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zh-CN" altLang="en-US"/>
        </a:p>
      </dgm:t>
    </dgm:pt>
    <dgm:pt modelId="{F0D6044D-4D45-46FD-A846-50137AD65E4C}">
      <dgm:prSet phldrT="[文本]" custT="1"/>
      <dgm:spPr/>
      <dgm:t>
        <a:bodyPr/>
        <a:lstStyle/>
        <a:p>
          <a:r>
            <a:rPr lang="zh-CN" altLang="en-US" sz="2000" b="1" dirty="0" smtClean="0">
              <a:latin typeface="微软雅黑" pitchFamily="34" charset="-122"/>
              <a:ea typeface="微软雅黑" pitchFamily="34" charset="-122"/>
              <a:sym typeface="Gill Sans"/>
            </a:rPr>
            <a:t>分馆：</a:t>
          </a:r>
          <a:r>
            <a:rPr lang="en-US" altLang="zh-CN" sz="2000" b="1" dirty="0" smtClean="0">
              <a:latin typeface="微软雅黑" pitchFamily="34" charset="-122"/>
              <a:ea typeface="微软雅黑" pitchFamily="34" charset="-122"/>
              <a:sym typeface="Gill Sans"/>
            </a:rPr>
            <a:t>100</a:t>
          </a:r>
          <a:r>
            <a:rPr lang="zh-CN" altLang="en-US" sz="2000" b="1" dirty="0" smtClean="0">
              <a:latin typeface="微软雅黑" pitchFamily="34" charset="-122"/>
              <a:ea typeface="微软雅黑" pitchFamily="34" charset="-122"/>
              <a:sym typeface="Gill Sans"/>
            </a:rPr>
            <a:t>个</a:t>
          </a:r>
          <a:endParaRPr lang="zh-CN" altLang="en-US" sz="2000" dirty="0"/>
        </a:p>
      </dgm:t>
    </dgm:pt>
    <dgm:pt modelId="{6DE634AB-52BE-4656-87E7-77B9A80D24FA}" type="parTrans" cxnId="{FE0FD7D0-60C2-435D-9D66-094D94542970}">
      <dgm:prSet/>
      <dgm:spPr/>
      <dgm:t>
        <a:bodyPr/>
        <a:lstStyle/>
        <a:p>
          <a:endParaRPr lang="zh-CN" altLang="en-US"/>
        </a:p>
      </dgm:t>
    </dgm:pt>
    <dgm:pt modelId="{50567077-D76F-4A9C-A4D7-975A3ABA81AC}" type="sibTrans" cxnId="{FE0FD7D0-60C2-435D-9D66-094D94542970}">
      <dgm:prSet/>
      <dgm:spPr/>
      <dgm:t>
        <a:bodyPr/>
        <a:lstStyle/>
        <a:p>
          <a:endParaRPr lang="zh-CN" altLang="en-US"/>
        </a:p>
      </dgm:t>
    </dgm:pt>
    <dgm:pt modelId="{EC770820-B0FC-4BF6-AA84-5AB6287CD0D4}">
      <dgm:prSet phldrT="[文本]" custT="1"/>
      <dgm:spPr/>
      <dgm:t>
        <a:bodyPr/>
        <a:lstStyle/>
        <a:p>
          <a:r>
            <a:rPr lang="zh-CN" altLang="en-US" sz="2000" b="1" dirty="0" smtClean="0">
              <a:latin typeface="微软雅黑" pitchFamily="34" charset="-122"/>
              <a:ea typeface="微软雅黑" pitchFamily="34" charset="-122"/>
              <a:sym typeface="Gill Sans"/>
            </a:rPr>
            <a:t>馆藏地：</a:t>
          </a:r>
          <a:r>
            <a:rPr lang="en-US" altLang="zh-CN" sz="2000" b="1" dirty="0" smtClean="0">
              <a:latin typeface="微软雅黑" pitchFamily="34" charset="-122"/>
              <a:ea typeface="微软雅黑" pitchFamily="34" charset="-122"/>
              <a:sym typeface="Gill Sans"/>
            </a:rPr>
            <a:t>168</a:t>
          </a:r>
          <a:r>
            <a:rPr lang="zh-CN" altLang="en-US" sz="2000" b="1" dirty="0" smtClean="0">
              <a:latin typeface="微软雅黑" pitchFamily="34" charset="-122"/>
              <a:ea typeface="微软雅黑" pitchFamily="34" charset="-122"/>
              <a:sym typeface="Gill Sans"/>
            </a:rPr>
            <a:t>个</a:t>
          </a:r>
          <a:endParaRPr lang="zh-CN" altLang="en-US" sz="2000" dirty="0"/>
        </a:p>
      </dgm:t>
    </dgm:pt>
    <dgm:pt modelId="{1A8F60A0-302D-4E37-9593-39FF4BFA637D}" type="parTrans" cxnId="{36B5A22F-3E78-4704-9E2E-94B4A7B642C6}">
      <dgm:prSet/>
      <dgm:spPr/>
      <dgm:t>
        <a:bodyPr/>
        <a:lstStyle/>
        <a:p>
          <a:endParaRPr lang="zh-CN" altLang="en-US"/>
        </a:p>
      </dgm:t>
    </dgm:pt>
    <dgm:pt modelId="{D13519E5-D598-473E-A2A1-AFC8558212A1}" type="sibTrans" cxnId="{36B5A22F-3E78-4704-9E2E-94B4A7B642C6}">
      <dgm:prSet/>
      <dgm:spPr/>
      <dgm:t>
        <a:bodyPr/>
        <a:lstStyle/>
        <a:p>
          <a:endParaRPr lang="zh-CN" altLang="en-US"/>
        </a:p>
      </dgm:t>
    </dgm:pt>
    <dgm:pt modelId="{AF22ACA8-1C04-412A-BEAB-AB5E5B6D83B3}">
      <dgm:prSet phldrT="[文本]" custT="1"/>
      <dgm:spPr/>
      <dgm:t>
        <a:bodyPr/>
        <a:lstStyle/>
        <a:p>
          <a:r>
            <a:rPr lang="zh-CN" altLang="en-US" sz="2000" b="1" dirty="0" smtClean="0">
              <a:latin typeface="微软雅黑" pitchFamily="34" charset="-122"/>
              <a:ea typeface="微软雅黑" pitchFamily="34" charset="-122"/>
              <a:sym typeface="Gill Sans"/>
            </a:rPr>
            <a:t>流通站：</a:t>
          </a:r>
          <a:r>
            <a:rPr lang="en-US" altLang="zh-CN" sz="2000" b="1" dirty="0" smtClean="0">
              <a:latin typeface="微软雅黑" pitchFamily="34" charset="-122"/>
              <a:ea typeface="微软雅黑" pitchFamily="34" charset="-122"/>
              <a:sym typeface="Gill Sans"/>
            </a:rPr>
            <a:t>71</a:t>
          </a:r>
          <a:r>
            <a:rPr lang="zh-CN" altLang="en-US" sz="2000" b="1" dirty="0" smtClean="0">
              <a:latin typeface="微软雅黑" pitchFamily="34" charset="-122"/>
              <a:ea typeface="微软雅黑" pitchFamily="34" charset="-122"/>
              <a:sym typeface="Gill Sans"/>
            </a:rPr>
            <a:t>个</a:t>
          </a:r>
          <a:endParaRPr lang="zh-CN" altLang="en-US" sz="2000" dirty="0"/>
        </a:p>
      </dgm:t>
    </dgm:pt>
    <dgm:pt modelId="{1D8A5B04-4707-4982-AC68-0A6F1C72AAE5}" type="parTrans" cxnId="{744834CF-C12C-47A4-8AAC-3B68924912F2}">
      <dgm:prSet/>
      <dgm:spPr/>
      <dgm:t>
        <a:bodyPr/>
        <a:lstStyle/>
        <a:p>
          <a:endParaRPr lang="zh-CN" altLang="en-US"/>
        </a:p>
      </dgm:t>
    </dgm:pt>
    <dgm:pt modelId="{794B6A25-3654-4276-BA59-EA0782FEE583}" type="sibTrans" cxnId="{744834CF-C12C-47A4-8AAC-3B68924912F2}">
      <dgm:prSet/>
      <dgm:spPr/>
      <dgm:t>
        <a:bodyPr/>
        <a:lstStyle/>
        <a:p>
          <a:endParaRPr lang="zh-CN" altLang="en-US"/>
        </a:p>
      </dgm:t>
    </dgm:pt>
    <dgm:pt modelId="{757E08F6-3973-42F9-A7AC-B063088C9DA1}">
      <dgm:prSet phldrT="[文本]" custT="1"/>
      <dgm:spPr/>
      <dgm:t>
        <a:bodyPr/>
        <a:lstStyle/>
        <a:p>
          <a:r>
            <a:rPr lang="zh-CN" altLang="en-US" sz="2000" b="1" dirty="0" smtClean="0">
              <a:latin typeface="微软雅黑" pitchFamily="34" charset="-122"/>
              <a:ea typeface="微软雅黑" pitchFamily="34" charset="-122"/>
              <a:sym typeface="Gill Sans"/>
            </a:rPr>
            <a:t>智能书房：</a:t>
          </a:r>
          <a:r>
            <a:rPr lang="en-US" altLang="zh-CN" sz="2000" b="1" dirty="0" smtClean="0">
              <a:latin typeface="微软雅黑" pitchFamily="34" charset="-122"/>
              <a:ea typeface="微软雅黑" pitchFamily="34" charset="-122"/>
              <a:sym typeface="Gill Sans"/>
            </a:rPr>
            <a:t>6</a:t>
          </a:r>
          <a:r>
            <a:rPr lang="zh-CN" altLang="en-US" sz="2000" b="1" dirty="0" smtClean="0">
              <a:latin typeface="微软雅黑" pitchFamily="34" charset="-122"/>
              <a:ea typeface="微软雅黑" pitchFamily="34" charset="-122"/>
              <a:sym typeface="Gill Sans"/>
            </a:rPr>
            <a:t>个</a:t>
          </a:r>
          <a:endParaRPr lang="zh-CN" altLang="en-US" sz="2000" dirty="0"/>
        </a:p>
      </dgm:t>
    </dgm:pt>
    <dgm:pt modelId="{010923C3-B3DF-4705-8D0E-E3D77E2792AF}" type="parTrans" cxnId="{CEA569BE-31BF-4EFE-B991-C60F4A8034FF}">
      <dgm:prSet/>
      <dgm:spPr/>
      <dgm:t>
        <a:bodyPr/>
        <a:lstStyle/>
        <a:p>
          <a:endParaRPr lang="zh-CN" altLang="en-US"/>
        </a:p>
      </dgm:t>
    </dgm:pt>
    <dgm:pt modelId="{ACA2F062-7D04-40B4-9920-C95C5A057FD3}" type="sibTrans" cxnId="{CEA569BE-31BF-4EFE-B991-C60F4A8034FF}">
      <dgm:prSet/>
      <dgm:spPr/>
      <dgm:t>
        <a:bodyPr/>
        <a:lstStyle/>
        <a:p>
          <a:endParaRPr lang="zh-CN" altLang="en-US"/>
        </a:p>
      </dgm:t>
    </dgm:pt>
    <dgm:pt modelId="{8B382FAD-62EE-46F8-AB2E-0BA5343F59CB}">
      <dgm:prSet phldrT="[文本]" custT="1"/>
      <dgm:spPr/>
      <dgm:t>
        <a:bodyPr/>
        <a:lstStyle/>
        <a:p>
          <a:r>
            <a:rPr lang="zh-CN" altLang="en-US" sz="2000" b="1" dirty="0" smtClean="0">
              <a:latin typeface="微软雅黑" pitchFamily="34" charset="-122"/>
              <a:ea typeface="微软雅黑" pitchFamily="34" charset="-122"/>
              <a:sym typeface="Gill Sans"/>
            </a:rPr>
            <a:t>流通车：</a:t>
          </a:r>
          <a:r>
            <a:rPr lang="en-US" altLang="zh-CN" sz="2000" b="1" dirty="0" smtClean="0">
              <a:latin typeface="微软雅黑" pitchFamily="34" charset="-122"/>
              <a:ea typeface="微软雅黑" pitchFamily="34" charset="-122"/>
              <a:sym typeface="Gill Sans"/>
            </a:rPr>
            <a:t>1</a:t>
          </a:r>
          <a:r>
            <a:rPr lang="zh-CN" altLang="en-US" sz="2000" b="1" dirty="0" smtClean="0">
              <a:latin typeface="微软雅黑" pitchFamily="34" charset="-122"/>
              <a:ea typeface="微软雅黑" pitchFamily="34" charset="-122"/>
              <a:sym typeface="Gill Sans"/>
            </a:rPr>
            <a:t>台</a:t>
          </a:r>
          <a:endParaRPr lang="zh-CN" altLang="en-US" sz="2000" dirty="0"/>
        </a:p>
      </dgm:t>
    </dgm:pt>
    <dgm:pt modelId="{89D27475-F3A3-44A2-B90B-FB715173E862}" type="parTrans" cxnId="{1BD54B6C-E513-437C-89FC-5E32D0B6951A}">
      <dgm:prSet/>
      <dgm:spPr/>
      <dgm:t>
        <a:bodyPr/>
        <a:lstStyle/>
        <a:p>
          <a:endParaRPr lang="zh-CN" altLang="en-US"/>
        </a:p>
      </dgm:t>
    </dgm:pt>
    <dgm:pt modelId="{01EF1A10-980E-4EC2-B2C5-C0C9178BB58A}" type="sibTrans" cxnId="{1BD54B6C-E513-437C-89FC-5E32D0B6951A}">
      <dgm:prSet/>
      <dgm:spPr/>
      <dgm:t>
        <a:bodyPr/>
        <a:lstStyle/>
        <a:p>
          <a:endParaRPr lang="zh-CN" altLang="en-US"/>
        </a:p>
      </dgm:t>
    </dgm:pt>
    <dgm:pt modelId="{53B3DF33-E61C-4A9E-8A16-5D3C05593EF4}" type="pres">
      <dgm:prSet presAssocID="{E51F90A3-1F72-43DF-91D4-72C75469C112}" presName="diagram" presStyleCnt="0">
        <dgm:presLayoutVars>
          <dgm:dir/>
          <dgm:resizeHandles val="exact"/>
        </dgm:presLayoutVars>
      </dgm:prSet>
      <dgm:spPr/>
      <dgm:t>
        <a:bodyPr/>
        <a:lstStyle/>
        <a:p>
          <a:endParaRPr lang="zh-CN" altLang="en-US"/>
        </a:p>
      </dgm:t>
    </dgm:pt>
    <dgm:pt modelId="{633A89F0-B117-42A4-AC4B-6FFC88FED4A0}" type="pres">
      <dgm:prSet presAssocID="{F0D6044D-4D45-46FD-A846-50137AD65E4C}" presName="node" presStyleLbl="node1" presStyleIdx="0" presStyleCnt="5" custScaleX="112050">
        <dgm:presLayoutVars>
          <dgm:bulletEnabled val="1"/>
        </dgm:presLayoutVars>
      </dgm:prSet>
      <dgm:spPr/>
      <dgm:t>
        <a:bodyPr/>
        <a:lstStyle/>
        <a:p>
          <a:endParaRPr lang="zh-CN" altLang="en-US"/>
        </a:p>
      </dgm:t>
    </dgm:pt>
    <dgm:pt modelId="{869D4B10-AC9F-4E34-A892-4BC7C03C7428}" type="pres">
      <dgm:prSet presAssocID="{50567077-D76F-4A9C-A4D7-975A3ABA81AC}" presName="sibTrans" presStyleCnt="0"/>
      <dgm:spPr/>
    </dgm:pt>
    <dgm:pt modelId="{6BE998D9-D6DA-49B7-BFF3-D9CACAACE496}" type="pres">
      <dgm:prSet presAssocID="{EC770820-B0FC-4BF6-AA84-5AB6287CD0D4}" presName="node" presStyleLbl="node1" presStyleIdx="1" presStyleCnt="5" custScaleX="113228">
        <dgm:presLayoutVars>
          <dgm:bulletEnabled val="1"/>
        </dgm:presLayoutVars>
      </dgm:prSet>
      <dgm:spPr/>
      <dgm:t>
        <a:bodyPr/>
        <a:lstStyle/>
        <a:p>
          <a:endParaRPr lang="zh-CN" altLang="en-US"/>
        </a:p>
      </dgm:t>
    </dgm:pt>
    <dgm:pt modelId="{1C1461E1-F232-428F-9006-96019641C0DA}" type="pres">
      <dgm:prSet presAssocID="{D13519E5-D598-473E-A2A1-AFC8558212A1}" presName="sibTrans" presStyleCnt="0"/>
      <dgm:spPr/>
    </dgm:pt>
    <dgm:pt modelId="{716284A6-1B65-46E7-A941-F780D4902333}" type="pres">
      <dgm:prSet presAssocID="{AF22ACA8-1C04-412A-BEAB-AB5E5B6D83B3}" presName="node" presStyleLbl="node1" presStyleIdx="2" presStyleCnt="5" custScaleX="113056">
        <dgm:presLayoutVars>
          <dgm:bulletEnabled val="1"/>
        </dgm:presLayoutVars>
      </dgm:prSet>
      <dgm:spPr/>
      <dgm:t>
        <a:bodyPr/>
        <a:lstStyle/>
        <a:p>
          <a:endParaRPr lang="zh-CN" altLang="en-US"/>
        </a:p>
      </dgm:t>
    </dgm:pt>
    <dgm:pt modelId="{4E634F3E-4D7D-4B09-A584-F3775CD59BB3}" type="pres">
      <dgm:prSet presAssocID="{794B6A25-3654-4276-BA59-EA0782FEE583}" presName="sibTrans" presStyleCnt="0"/>
      <dgm:spPr/>
    </dgm:pt>
    <dgm:pt modelId="{56AB4F9E-B9A6-45E0-978E-BC3A956EAB51}" type="pres">
      <dgm:prSet presAssocID="{757E08F6-3973-42F9-A7AC-B063088C9DA1}" presName="node" presStyleLbl="node1" presStyleIdx="3" presStyleCnt="5" custScaleX="111216">
        <dgm:presLayoutVars>
          <dgm:bulletEnabled val="1"/>
        </dgm:presLayoutVars>
      </dgm:prSet>
      <dgm:spPr/>
      <dgm:t>
        <a:bodyPr/>
        <a:lstStyle/>
        <a:p>
          <a:endParaRPr lang="zh-CN" altLang="en-US"/>
        </a:p>
      </dgm:t>
    </dgm:pt>
    <dgm:pt modelId="{C2F276D7-1439-4153-B4E6-EF346081FAC1}" type="pres">
      <dgm:prSet presAssocID="{ACA2F062-7D04-40B4-9920-C95C5A057FD3}" presName="sibTrans" presStyleCnt="0"/>
      <dgm:spPr/>
    </dgm:pt>
    <dgm:pt modelId="{D467175C-2010-4EA4-B4F8-B8353B4879A2}" type="pres">
      <dgm:prSet presAssocID="{8B382FAD-62EE-46F8-AB2E-0BA5343F59CB}" presName="node" presStyleLbl="node1" presStyleIdx="4" presStyleCnt="5">
        <dgm:presLayoutVars>
          <dgm:bulletEnabled val="1"/>
        </dgm:presLayoutVars>
      </dgm:prSet>
      <dgm:spPr/>
      <dgm:t>
        <a:bodyPr/>
        <a:lstStyle/>
        <a:p>
          <a:endParaRPr lang="zh-CN" altLang="en-US"/>
        </a:p>
      </dgm:t>
    </dgm:pt>
  </dgm:ptLst>
  <dgm:cxnLst>
    <dgm:cxn modelId="{FE0FD7D0-60C2-435D-9D66-094D94542970}" srcId="{E51F90A3-1F72-43DF-91D4-72C75469C112}" destId="{F0D6044D-4D45-46FD-A846-50137AD65E4C}" srcOrd="0" destOrd="0" parTransId="{6DE634AB-52BE-4656-87E7-77B9A80D24FA}" sibTransId="{50567077-D76F-4A9C-A4D7-975A3ABA81AC}"/>
    <dgm:cxn modelId="{744834CF-C12C-47A4-8AAC-3B68924912F2}" srcId="{E51F90A3-1F72-43DF-91D4-72C75469C112}" destId="{AF22ACA8-1C04-412A-BEAB-AB5E5B6D83B3}" srcOrd="2" destOrd="0" parTransId="{1D8A5B04-4707-4982-AC68-0A6F1C72AAE5}" sibTransId="{794B6A25-3654-4276-BA59-EA0782FEE583}"/>
    <dgm:cxn modelId="{E8E0388B-67BB-4043-B667-2133F9C7413F}" type="presOf" srcId="{F0D6044D-4D45-46FD-A846-50137AD65E4C}" destId="{633A89F0-B117-42A4-AC4B-6FFC88FED4A0}" srcOrd="0" destOrd="0" presId="urn:microsoft.com/office/officeart/2005/8/layout/default#1"/>
    <dgm:cxn modelId="{CEA569BE-31BF-4EFE-B991-C60F4A8034FF}" srcId="{E51F90A3-1F72-43DF-91D4-72C75469C112}" destId="{757E08F6-3973-42F9-A7AC-B063088C9DA1}" srcOrd="3" destOrd="0" parTransId="{010923C3-B3DF-4705-8D0E-E3D77E2792AF}" sibTransId="{ACA2F062-7D04-40B4-9920-C95C5A057FD3}"/>
    <dgm:cxn modelId="{D070BD6D-9763-4BF2-A4D4-B972CB42A813}" type="presOf" srcId="{757E08F6-3973-42F9-A7AC-B063088C9DA1}" destId="{56AB4F9E-B9A6-45E0-978E-BC3A956EAB51}" srcOrd="0" destOrd="0" presId="urn:microsoft.com/office/officeart/2005/8/layout/default#1"/>
    <dgm:cxn modelId="{36B5A22F-3E78-4704-9E2E-94B4A7B642C6}" srcId="{E51F90A3-1F72-43DF-91D4-72C75469C112}" destId="{EC770820-B0FC-4BF6-AA84-5AB6287CD0D4}" srcOrd="1" destOrd="0" parTransId="{1A8F60A0-302D-4E37-9593-39FF4BFA637D}" sibTransId="{D13519E5-D598-473E-A2A1-AFC8558212A1}"/>
    <dgm:cxn modelId="{51504A0A-DE4A-4149-98BE-E03E7D175940}" type="presOf" srcId="{8B382FAD-62EE-46F8-AB2E-0BA5343F59CB}" destId="{D467175C-2010-4EA4-B4F8-B8353B4879A2}" srcOrd="0" destOrd="0" presId="urn:microsoft.com/office/officeart/2005/8/layout/default#1"/>
    <dgm:cxn modelId="{1BD54B6C-E513-437C-89FC-5E32D0B6951A}" srcId="{E51F90A3-1F72-43DF-91D4-72C75469C112}" destId="{8B382FAD-62EE-46F8-AB2E-0BA5343F59CB}" srcOrd="4" destOrd="0" parTransId="{89D27475-F3A3-44A2-B90B-FB715173E862}" sibTransId="{01EF1A10-980E-4EC2-B2C5-C0C9178BB58A}"/>
    <dgm:cxn modelId="{9E2432C2-593D-4CDE-819C-8835CF349B87}" type="presOf" srcId="{EC770820-B0FC-4BF6-AA84-5AB6287CD0D4}" destId="{6BE998D9-D6DA-49B7-BFF3-D9CACAACE496}" srcOrd="0" destOrd="0" presId="urn:microsoft.com/office/officeart/2005/8/layout/default#1"/>
    <dgm:cxn modelId="{B0F0AEC2-B0E7-45FA-85CE-321F0A469372}" type="presOf" srcId="{E51F90A3-1F72-43DF-91D4-72C75469C112}" destId="{53B3DF33-E61C-4A9E-8A16-5D3C05593EF4}" srcOrd="0" destOrd="0" presId="urn:microsoft.com/office/officeart/2005/8/layout/default#1"/>
    <dgm:cxn modelId="{725153C3-D497-44E7-9060-BDDA7F605939}" type="presOf" srcId="{AF22ACA8-1C04-412A-BEAB-AB5E5B6D83B3}" destId="{716284A6-1B65-46E7-A941-F780D4902333}" srcOrd="0" destOrd="0" presId="urn:microsoft.com/office/officeart/2005/8/layout/default#1"/>
    <dgm:cxn modelId="{5BBE1CA9-37A1-4C4C-BF3E-1E6A536C0A22}" type="presParOf" srcId="{53B3DF33-E61C-4A9E-8A16-5D3C05593EF4}" destId="{633A89F0-B117-42A4-AC4B-6FFC88FED4A0}" srcOrd="0" destOrd="0" presId="urn:microsoft.com/office/officeart/2005/8/layout/default#1"/>
    <dgm:cxn modelId="{3E941F9E-079A-41FC-BB99-B3C4E0FF8B4A}" type="presParOf" srcId="{53B3DF33-E61C-4A9E-8A16-5D3C05593EF4}" destId="{869D4B10-AC9F-4E34-A892-4BC7C03C7428}" srcOrd="1" destOrd="0" presId="urn:microsoft.com/office/officeart/2005/8/layout/default#1"/>
    <dgm:cxn modelId="{F312AA31-8E19-458A-B513-5526E22C5417}" type="presParOf" srcId="{53B3DF33-E61C-4A9E-8A16-5D3C05593EF4}" destId="{6BE998D9-D6DA-49B7-BFF3-D9CACAACE496}" srcOrd="2" destOrd="0" presId="urn:microsoft.com/office/officeart/2005/8/layout/default#1"/>
    <dgm:cxn modelId="{6CEF6C43-224B-4093-9C04-19A27426C6FF}" type="presParOf" srcId="{53B3DF33-E61C-4A9E-8A16-5D3C05593EF4}" destId="{1C1461E1-F232-428F-9006-96019641C0DA}" srcOrd="3" destOrd="0" presId="urn:microsoft.com/office/officeart/2005/8/layout/default#1"/>
    <dgm:cxn modelId="{30A97490-3084-4572-BB93-11CA37027590}" type="presParOf" srcId="{53B3DF33-E61C-4A9E-8A16-5D3C05593EF4}" destId="{716284A6-1B65-46E7-A941-F780D4902333}" srcOrd="4" destOrd="0" presId="urn:microsoft.com/office/officeart/2005/8/layout/default#1"/>
    <dgm:cxn modelId="{A706C89C-9FCE-4F8E-BAA9-D28E3F76FB46}" type="presParOf" srcId="{53B3DF33-E61C-4A9E-8A16-5D3C05593EF4}" destId="{4E634F3E-4D7D-4B09-A584-F3775CD59BB3}" srcOrd="5" destOrd="0" presId="urn:microsoft.com/office/officeart/2005/8/layout/default#1"/>
    <dgm:cxn modelId="{380247A5-157F-4B2E-BD37-E763CD8BF9AF}" type="presParOf" srcId="{53B3DF33-E61C-4A9E-8A16-5D3C05593EF4}" destId="{56AB4F9E-B9A6-45E0-978E-BC3A956EAB51}" srcOrd="6" destOrd="0" presId="urn:microsoft.com/office/officeart/2005/8/layout/default#1"/>
    <dgm:cxn modelId="{77E2EA1E-E8C3-45C8-BB91-40A95B0D5771}" type="presParOf" srcId="{53B3DF33-E61C-4A9E-8A16-5D3C05593EF4}" destId="{C2F276D7-1439-4153-B4E6-EF346081FAC1}" srcOrd="7" destOrd="0" presId="urn:microsoft.com/office/officeart/2005/8/layout/default#1"/>
    <dgm:cxn modelId="{74FFF0B0-E554-4314-B288-38EA561B6A7F}" type="presParOf" srcId="{53B3DF33-E61C-4A9E-8A16-5D3C05593EF4}" destId="{D467175C-2010-4EA4-B4F8-B8353B4879A2}" srcOrd="8" destOrd="0" presId="urn:microsoft.com/office/officeart/2005/8/layout/default#1"/>
  </dgm:cxnLst>
  <dgm:bg/>
  <dgm:whole/>
</dgm:dataModel>
</file>

<file path=ppt/diagrams/data2.xml><?xml version="1.0" encoding="utf-8"?>
<dgm:dataModel xmlns:dgm="http://schemas.openxmlformats.org/drawingml/2006/diagram" xmlns:a="http://schemas.openxmlformats.org/drawingml/2006/main">
  <dgm:ptLst>
    <dgm:pt modelId="{8A63DADF-2071-4B6A-AC36-D9AE075891DC}"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zh-CN" altLang="en-US"/>
        </a:p>
      </dgm:t>
    </dgm:pt>
    <dgm:pt modelId="{7D04ED3E-42EB-42D4-A28F-670D167A99AC}">
      <dgm:prSet phldrT="[文本]" custT="1"/>
      <dgm:spPr>
        <a:solidFill>
          <a:srgbClr val="4BACC6"/>
        </a:solidFill>
      </dgm:spPr>
      <dgm:t>
        <a:bodyPr/>
        <a:lstStyle/>
        <a:p>
          <a:r>
            <a:rPr lang="zh-CN" altLang="en-US" sz="1800" b="1" dirty="0" smtClean="0">
              <a:solidFill>
                <a:srgbClr val="FFFFFF"/>
              </a:solidFill>
              <a:latin typeface="黑体" pitchFamily="49" charset="-122"/>
              <a:ea typeface="黑体" pitchFamily="49" charset="-122"/>
            </a:rPr>
            <a:t>品牌阅读</a:t>
          </a:r>
          <a:endParaRPr lang="zh-CN" altLang="en-US" sz="1800" dirty="0">
            <a:latin typeface="黑体" pitchFamily="49" charset="-122"/>
            <a:ea typeface="黑体" pitchFamily="49" charset="-122"/>
          </a:endParaRPr>
        </a:p>
      </dgm:t>
    </dgm:pt>
    <dgm:pt modelId="{8B64D66C-F0F7-48C4-9924-84A4476703A9}" type="parTrans" cxnId="{49E5AB5D-3990-4054-9D8E-66163F2B7F47}">
      <dgm:prSet/>
      <dgm:spPr/>
      <dgm:t>
        <a:bodyPr/>
        <a:lstStyle/>
        <a:p>
          <a:endParaRPr lang="zh-CN" altLang="en-US"/>
        </a:p>
      </dgm:t>
    </dgm:pt>
    <dgm:pt modelId="{9630A909-40E2-4788-B894-68DA317192D6}" type="sibTrans" cxnId="{49E5AB5D-3990-4054-9D8E-66163F2B7F47}">
      <dgm:prSet/>
      <dgm:spPr/>
      <dgm:t>
        <a:bodyPr/>
        <a:lstStyle/>
        <a:p>
          <a:endParaRPr lang="zh-CN" altLang="en-US"/>
        </a:p>
      </dgm:t>
    </dgm:pt>
    <dgm:pt modelId="{86586F2E-C320-4B76-96D7-F8991636B910}">
      <dgm:prSet phldrT="[文本]" custT="1"/>
      <dgm:spPr>
        <a:solidFill>
          <a:srgbClr val="4BACC6"/>
        </a:solidFill>
      </dgm:spPr>
      <dgm:t>
        <a:bodyPr/>
        <a:lstStyle/>
        <a:p>
          <a:r>
            <a:rPr lang="zh-CN" altLang="en-US" sz="1200" b="1" dirty="0" smtClean="0">
              <a:latin typeface="黑体" pitchFamily="49" charset="-122"/>
              <a:ea typeface="黑体" pitchFamily="49" charset="-122"/>
            </a:rPr>
            <a:t>“与书为伴</a:t>
          </a:r>
          <a:r>
            <a:rPr lang="en-US" altLang="zh-CN" sz="1200" b="1" dirty="0" smtClean="0">
              <a:latin typeface="黑体" pitchFamily="49" charset="-122"/>
              <a:ea typeface="黑体" pitchFamily="49" charset="-122"/>
            </a:rPr>
            <a:t>·</a:t>
          </a:r>
          <a:r>
            <a:rPr lang="zh-CN" altLang="en-US" sz="1200" b="1" dirty="0" smtClean="0">
              <a:latin typeface="黑体" pitchFamily="49" charset="-122"/>
              <a:ea typeface="黑体" pitchFamily="49" charset="-122"/>
            </a:rPr>
            <a:t>共创明天”</a:t>
          </a:r>
          <a:endParaRPr lang="zh-CN" altLang="en-US" sz="1200" dirty="0">
            <a:latin typeface="黑体" pitchFamily="49" charset="-122"/>
            <a:ea typeface="黑体" pitchFamily="49" charset="-122"/>
          </a:endParaRPr>
        </a:p>
      </dgm:t>
    </dgm:pt>
    <dgm:pt modelId="{94D2A1D6-9048-43F7-B7E8-B947F291D123}" type="parTrans" cxnId="{E4FACC59-22E3-4D04-B576-FF35DC4D7EF0}">
      <dgm:prSet/>
      <dgm:spPr>
        <a:solidFill>
          <a:srgbClr val="4BACC6"/>
        </a:solidFill>
      </dgm:spPr>
      <dgm:t>
        <a:bodyPr/>
        <a:lstStyle/>
        <a:p>
          <a:endParaRPr lang="zh-CN" altLang="en-US"/>
        </a:p>
      </dgm:t>
    </dgm:pt>
    <dgm:pt modelId="{84C2D2FD-B94F-4396-BC2F-55803951D241}" type="sibTrans" cxnId="{E4FACC59-22E3-4D04-B576-FF35DC4D7EF0}">
      <dgm:prSet/>
      <dgm:spPr/>
      <dgm:t>
        <a:bodyPr/>
        <a:lstStyle/>
        <a:p>
          <a:endParaRPr lang="zh-CN" altLang="en-US"/>
        </a:p>
      </dgm:t>
    </dgm:pt>
    <dgm:pt modelId="{136948B1-5752-4F7D-B3E6-7CC91D2BEBC9}">
      <dgm:prSet phldrT="[文本]" custT="1"/>
      <dgm:spPr>
        <a:solidFill>
          <a:srgbClr val="4BACC6"/>
        </a:solidFill>
      </dgm:spPr>
      <dgm:t>
        <a:bodyPr/>
        <a:lstStyle/>
        <a:p>
          <a:r>
            <a:rPr lang="zh-CN" altLang="en-US" sz="1100" b="1" dirty="0" smtClean="0">
              <a:latin typeface="黑体" pitchFamily="49" charset="-122"/>
              <a:ea typeface="黑体" pitchFamily="49" charset="-122"/>
            </a:rPr>
            <a:t>诵读大赛</a:t>
          </a:r>
          <a:endParaRPr lang="zh-CN" altLang="en-US" sz="1100" b="1" dirty="0">
            <a:latin typeface="黑体" pitchFamily="49" charset="-122"/>
            <a:ea typeface="黑体" pitchFamily="49" charset="-122"/>
          </a:endParaRPr>
        </a:p>
      </dgm:t>
    </dgm:pt>
    <dgm:pt modelId="{D07D9CAA-5768-46F3-AAB9-21AEBD56CA34}" type="parTrans" cxnId="{66B09DB7-21AE-43E1-A253-2732CDF1A87D}">
      <dgm:prSet/>
      <dgm:spPr>
        <a:solidFill>
          <a:srgbClr val="4BACC6"/>
        </a:solidFill>
      </dgm:spPr>
      <dgm:t>
        <a:bodyPr/>
        <a:lstStyle/>
        <a:p>
          <a:endParaRPr lang="zh-CN" altLang="en-US"/>
        </a:p>
      </dgm:t>
    </dgm:pt>
    <dgm:pt modelId="{381C48C6-4AB2-447E-A5F9-B8637FA197E1}" type="sibTrans" cxnId="{66B09DB7-21AE-43E1-A253-2732CDF1A87D}">
      <dgm:prSet/>
      <dgm:spPr/>
      <dgm:t>
        <a:bodyPr/>
        <a:lstStyle/>
        <a:p>
          <a:endParaRPr lang="zh-CN" altLang="en-US"/>
        </a:p>
      </dgm:t>
    </dgm:pt>
    <dgm:pt modelId="{FBED4453-6863-4989-9842-6D5AC783CE6C}">
      <dgm:prSet phldrT="[文本]" custT="1"/>
      <dgm:spPr>
        <a:solidFill>
          <a:srgbClr val="4BACC6"/>
        </a:solidFill>
      </dgm:spPr>
      <dgm:t>
        <a:bodyPr/>
        <a:lstStyle/>
        <a:p>
          <a:r>
            <a:rPr lang="zh-CN" altLang="en-US" sz="1100" b="1" dirty="0" smtClean="0">
              <a:latin typeface="黑体" pitchFamily="49" charset="-122"/>
              <a:ea typeface="黑体" pitchFamily="49" charset="-122"/>
            </a:rPr>
            <a:t>征文比赛</a:t>
          </a:r>
          <a:endParaRPr lang="zh-CN" altLang="en-US" sz="1100" b="1" dirty="0">
            <a:latin typeface="黑体" pitchFamily="49" charset="-122"/>
            <a:ea typeface="黑体" pitchFamily="49" charset="-122"/>
          </a:endParaRPr>
        </a:p>
      </dgm:t>
    </dgm:pt>
    <dgm:pt modelId="{F5901F05-6521-4E50-AD40-94B2D5E68B58}" type="parTrans" cxnId="{189BE702-CC60-4F89-8AE0-233A030A5888}">
      <dgm:prSet/>
      <dgm:spPr>
        <a:solidFill>
          <a:srgbClr val="4BACC6"/>
        </a:solidFill>
      </dgm:spPr>
      <dgm:t>
        <a:bodyPr/>
        <a:lstStyle/>
        <a:p>
          <a:endParaRPr lang="zh-CN" altLang="en-US"/>
        </a:p>
      </dgm:t>
    </dgm:pt>
    <dgm:pt modelId="{C0E0CEB2-2D8C-4E1D-AE3A-AB5CC753E755}" type="sibTrans" cxnId="{189BE702-CC60-4F89-8AE0-233A030A5888}">
      <dgm:prSet/>
      <dgm:spPr/>
      <dgm:t>
        <a:bodyPr/>
        <a:lstStyle/>
        <a:p>
          <a:endParaRPr lang="zh-CN" altLang="en-US"/>
        </a:p>
      </dgm:t>
    </dgm:pt>
    <dgm:pt modelId="{F4617FDE-2AE5-41FA-9E38-D6E33A845BF8}">
      <dgm:prSet phldrT="[文本]" custT="1"/>
      <dgm:spPr>
        <a:solidFill>
          <a:srgbClr val="4BACC6"/>
        </a:solidFill>
      </dgm:spPr>
      <dgm:t>
        <a:bodyPr/>
        <a:lstStyle/>
        <a:p>
          <a:r>
            <a:rPr lang="zh-CN" altLang="en-US" sz="1200" b="1" dirty="0" smtClean="0">
              <a:latin typeface="黑体" pitchFamily="49" charset="-122"/>
              <a:ea typeface="黑体" pitchFamily="49" charset="-122"/>
            </a:rPr>
            <a:t>英语文化节</a:t>
          </a:r>
          <a:endParaRPr lang="zh-CN" altLang="en-US" sz="1200" dirty="0">
            <a:latin typeface="黑体" pitchFamily="49" charset="-122"/>
            <a:ea typeface="黑体" pitchFamily="49" charset="-122"/>
          </a:endParaRPr>
        </a:p>
      </dgm:t>
    </dgm:pt>
    <dgm:pt modelId="{1EC2B090-1B4B-489F-8CD2-F11955E1D682}" type="parTrans" cxnId="{77E6AAFB-B60F-4DDB-BA22-38906D0AF473}">
      <dgm:prSet/>
      <dgm:spPr>
        <a:solidFill>
          <a:srgbClr val="4BACC6"/>
        </a:solidFill>
      </dgm:spPr>
      <dgm:t>
        <a:bodyPr/>
        <a:lstStyle/>
        <a:p>
          <a:endParaRPr lang="zh-CN" altLang="en-US"/>
        </a:p>
      </dgm:t>
    </dgm:pt>
    <dgm:pt modelId="{33AE3751-BDC1-4FA3-84D6-81477032EDC6}" type="sibTrans" cxnId="{77E6AAFB-B60F-4DDB-BA22-38906D0AF473}">
      <dgm:prSet/>
      <dgm:spPr/>
      <dgm:t>
        <a:bodyPr/>
        <a:lstStyle/>
        <a:p>
          <a:endParaRPr lang="zh-CN" altLang="en-US"/>
        </a:p>
      </dgm:t>
    </dgm:pt>
    <dgm:pt modelId="{59767506-77D8-4D2D-924C-7C2DFD6920ED}">
      <dgm:prSet phldrT="[文本]" custT="1"/>
      <dgm:spPr>
        <a:solidFill>
          <a:srgbClr val="4BACC6"/>
        </a:solidFill>
      </dgm:spPr>
      <dgm:t>
        <a:bodyPr/>
        <a:lstStyle/>
        <a:p>
          <a:r>
            <a:rPr lang="zh-CN" altLang="en-US" sz="1100" b="1" dirty="0" smtClean="0">
              <a:latin typeface="黑体" pitchFamily="49" charset="-122"/>
              <a:ea typeface="黑体" pitchFamily="49" charset="-122"/>
            </a:rPr>
            <a:t>悦读宝贝亲子系列</a:t>
          </a:r>
          <a:endParaRPr lang="zh-CN" altLang="en-US" sz="1100" b="1" dirty="0">
            <a:latin typeface="黑体" pitchFamily="49" charset="-122"/>
            <a:ea typeface="黑体" pitchFamily="49" charset="-122"/>
          </a:endParaRPr>
        </a:p>
      </dgm:t>
    </dgm:pt>
    <dgm:pt modelId="{1E551135-1423-49DB-95F6-C26D7651D3AE}" type="parTrans" cxnId="{15414CBC-9E93-416B-B9E9-C0A12E6A4227}">
      <dgm:prSet/>
      <dgm:spPr>
        <a:solidFill>
          <a:srgbClr val="4BACC6"/>
        </a:solidFill>
      </dgm:spPr>
      <dgm:t>
        <a:bodyPr/>
        <a:lstStyle/>
        <a:p>
          <a:endParaRPr lang="zh-CN" altLang="en-US"/>
        </a:p>
      </dgm:t>
    </dgm:pt>
    <dgm:pt modelId="{04FD8365-0D19-497B-AB0C-831893898B63}" type="sibTrans" cxnId="{15414CBC-9E93-416B-B9E9-C0A12E6A4227}">
      <dgm:prSet/>
      <dgm:spPr/>
      <dgm:t>
        <a:bodyPr/>
        <a:lstStyle/>
        <a:p>
          <a:endParaRPr lang="zh-CN" altLang="en-US"/>
        </a:p>
      </dgm:t>
    </dgm:pt>
    <dgm:pt modelId="{B1D47F83-761E-44E6-A7E5-8B2174DE37D9}">
      <dgm:prSet phldrT="[文本]" custT="1"/>
      <dgm:spPr>
        <a:solidFill>
          <a:srgbClr val="4BACC6"/>
        </a:solidFill>
      </dgm:spPr>
      <dgm:t>
        <a:bodyPr/>
        <a:lstStyle/>
        <a:p>
          <a:r>
            <a:rPr lang="zh-CN" altLang="en-US" sz="1200" b="1" dirty="0" smtClean="0">
              <a:latin typeface="黑体" pitchFamily="49" charset="-122"/>
              <a:ea typeface="黑体" pitchFamily="49" charset="-122"/>
            </a:rPr>
            <a:t>“彩虹桥”主题阅读活动</a:t>
          </a:r>
          <a:endParaRPr lang="zh-CN" altLang="en-US" sz="1200" dirty="0">
            <a:latin typeface="黑体" pitchFamily="49" charset="-122"/>
            <a:ea typeface="黑体" pitchFamily="49" charset="-122"/>
          </a:endParaRPr>
        </a:p>
      </dgm:t>
    </dgm:pt>
    <dgm:pt modelId="{448DC64E-1F7C-4195-A6FC-19BF7462B832}" type="parTrans" cxnId="{22B492F0-2BE5-464B-997C-6F5C5BD5FA7B}">
      <dgm:prSet/>
      <dgm:spPr/>
      <dgm:t>
        <a:bodyPr/>
        <a:lstStyle/>
        <a:p>
          <a:endParaRPr lang="zh-CN" altLang="en-US"/>
        </a:p>
      </dgm:t>
    </dgm:pt>
    <dgm:pt modelId="{EAFE5F5F-B664-44E5-86CB-7FA88CC341E1}" type="sibTrans" cxnId="{22B492F0-2BE5-464B-997C-6F5C5BD5FA7B}">
      <dgm:prSet/>
      <dgm:spPr/>
      <dgm:t>
        <a:bodyPr/>
        <a:lstStyle/>
        <a:p>
          <a:endParaRPr lang="zh-CN" altLang="en-US"/>
        </a:p>
      </dgm:t>
    </dgm:pt>
    <dgm:pt modelId="{D031FFF6-56B7-472A-AC3D-E4B2D0AD933A}">
      <dgm:prSet phldrT="[文本]" custT="1"/>
      <dgm:spPr>
        <a:solidFill>
          <a:srgbClr val="4BACC6"/>
        </a:solidFill>
      </dgm:spPr>
      <dgm:t>
        <a:bodyPr/>
        <a:lstStyle/>
        <a:p>
          <a:r>
            <a:rPr lang="zh-CN" altLang="en-US" sz="1100" b="1" dirty="0" smtClean="0">
              <a:latin typeface="黑体" pitchFamily="49" charset="-122"/>
              <a:ea typeface="黑体" pitchFamily="49" charset="-122"/>
            </a:rPr>
            <a:t>名师名家公益讲座</a:t>
          </a:r>
          <a:endParaRPr lang="zh-CN" altLang="en-US" sz="1100" b="1" dirty="0">
            <a:latin typeface="黑体" pitchFamily="49" charset="-122"/>
            <a:ea typeface="黑体" pitchFamily="49" charset="-122"/>
          </a:endParaRPr>
        </a:p>
      </dgm:t>
    </dgm:pt>
    <dgm:pt modelId="{F1B2D335-6E20-4818-A797-BD7E00F1FFF1}" type="parTrans" cxnId="{B8DBCF82-EBDB-4520-8496-DAE8B4C74AB6}">
      <dgm:prSet/>
      <dgm:spPr>
        <a:solidFill>
          <a:srgbClr val="4BACC6"/>
        </a:solidFill>
      </dgm:spPr>
      <dgm:t>
        <a:bodyPr/>
        <a:lstStyle/>
        <a:p>
          <a:endParaRPr lang="zh-CN" altLang="en-US"/>
        </a:p>
      </dgm:t>
    </dgm:pt>
    <dgm:pt modelId="{3C4BECA5-BF1B-484D-8E84-4E3111655F10}" type="sibTrans" cxnId="{B8DBCF82-EBDB-4520-8496-DAE8B4C74AB6}">
      <dgm:prSet/>
      <dgm:spPr/>
      <dgm:t>
        <a:bodyPr/>
        <a:lstStyle/>
        <a:p>
          <a:endParaRPr lang="zh-CN" altLang="en-US"/>
        </a:p>
      </dgm:t>
    </dgm:pt>
    <dgm:pt modelId="{5097800C-B77A-4568-8B88-26B11D3DE3B4}">
      <dgm:prSet phldrT="[文本]" custT="1"/>
      <dgm:spPr>
        <a:solidFill>
          <a:srgbClr val="4BACC6"/>
        </a:solidFill>
      </dgm:spPr>
      <dgm:t>
        <a:bodyPr/>
        <a:lstStyle/>
        <a:p>
          <a:r>
            <a:rPr lang="zh-CN" sz="1100" b="1" dirty="0" smtClean="0">
              <a:latin typeface="黑体" pitchFamily="49" charset="-122"/>
              <a:ea typeface="黑体" pitchFamily="49" charset="-122"/>
            </a:rPr>
            <a:t>英语征</a:t>
          </a:r>
          <a:endParaRPr lang="en-US" altLang="zh-CN" sz="1100" b="1" dirty="0" smtClean="0">
            <a:latin typeface="黑体" pitchFamily="49" charset="-122"/>
            <a:ea typeface="黑体" pitchFamily="49" charset="-122"/>
          </a:endParaRPr>
        </a:p>
        <a:p>
          <a:r>
            <a:rPr lang="zh-CN" sz="1100" b="1" dirty="0" smtClean="0">
              <a:latin typeface="黑体" pitchFamily="49" charset="-122"/>
              <a:ea typeface="黑体" pitchFamily="49" charset="-122"/>
            </a:rPr>
            <a:t>文比赛</a:t>
          </a:r>
          <a:endParaRPr lang="zh-CN" altLang="en-US" sz="1100" b="1" dirty="0">
            <a:latin typeface="黑体" pitchFamily="49" charset="-122"/>
            <a:ea typeface="黑体" pitchFamily="49" charset="-122"/>
          </a:endParaRPr>
        </a:p>
      </dgm:t>
    </dgm:pt>
    <dgm:pt modelId="{6FAD1948-FBBD-4FA7-9858-3EE80332D53B}" type="parTrans" cxnId="{21D28512-1DAE-4F25-B3F3-531922E83051}">
      <dgm:prSet/>
      <dgm:spPr>
        <a:solidFill>
          <a:srgbClr val="4BACC6"/>
        </a:solidFill>
      </dgm:spPr>
      <dgm:t>
        <a:bodyPr/>
        <a:lstStyle/>
        <a:p>
          <a:endParaRPr lang="zh-CN" altLang="en-US"/>
        </a:p>
      </dgm:t>
    </dgm:pt>
    <dgm:pt modelId="{AA193961-3CC1-4F33-B2A8-1B2F95FF98E0}" type="sibTrans" cxnId="{21D28512-1DAE-4F25-B3F3-531922E83051}">
      <dgm:prSet/>
      <dgm:spPr/>
      <dgm:t>
        <a:bodyPr/>
        <a:lstStyle/>
        <a:p>
          <a:endParaRPr lang="zh-CN" altLang="en-US"/>
        </a:p>
      </dgm:t>
    </dgm:pt>
    <dgm:pt modelId="{45A573CD-6B27-46C2-9B2E-60DA6A6E6814}">
      <dgm:prSet phldrT="[文本]" custT="1"/>
      <dgm:spPr>
        <a:solidFill>
          <a:srgbClr val="4BACC6"/>
        </a:solidFill>
      </dgm:spPr>
      <dgm:t>
        <a:bodyPr/>
        <a:lstStyle/>
        <a:p>
          <a:r>
            <a:rPr lang="zh-CN" sz="1100" b="1" dirty="0" smtClean="0">
              <a:latin typeface="黑体" pitchFamily="49" charset="-122"/>
              <a:ea typeface="黑体" pitchFamily="49" charset="-122"/>
            </a:rPr>
            <a:t>英文演</a:t>
          </a:r>
          <a:endParaRPr lang="en-US" altLang="zh-CN" sz="1100" b="1" dirty="0" smtClean="0">
            <a:latin typeface="黑体" pitchFamily="49" charset="-122"/>
            <a:ea typeface="黑体" pitchFamily="49" charset="-122"/>
          </a:endParaRPr>
        </a:p>
        <a:p>
          <a:r>
            <a:rPr lang="zh-CN" sz="1100" b="1" dirty="0" smtClean="0">
              <a:latin typeface="黑体" pitchFamily="49" charset="-122"/>
              <a:ea typeface="黑体" pitchFamily="49" charset="-122"/>
            </a:rPr>
            <a:t>讲比赛</a:t>
          </a:r>
          <a:endParaRPr lang="zh-CN" altLang="en-US" sz="1100" b="1" dirty="0">
            <a:latin typeface="黑体" pitchFamily="49" charset="-122"/>
            <a:ea typeface="黑体" pitchFamily="49" charset="-122"/>
          </a:endParaRPr>
        </a:p>
      </dgm:t>
    </dgm:pt>
    <dgm:pt modelId="{19540646-3658-4B0B-9EB5-60440D391A84}" type="parTrans" cxnId="{528EF482-BD7C-4BCA-941C-E3DA87D2A587}">
      <dgm:prSet/>
      <dgm:spPr>
        <a:solidFill>
          <a:srgbClr val="4BACC6"/>
        </a:solidFill>
      </dgm:spPr>
      <dgm:t>
        <a:bodyPr/>
        <a:lstStyle/>
        <a:p>
          <a:endParaRPr lang="zh-CN" altLang="en-US"/>
        </a:p>
      </dgm:t>
    </dgm:pt>
    <dgm:pt modelId="{E21D7E95-86ED-4E67-B172-55779DD447C0}" type="sibTrans" cxnId="{528EF482-BD7C-4BCA-941C-E3DA87D2A587}">
      <dgm:prSet/>
      <dgm:spPr/>
      <dgm:t>
        <a:bodyPr/>
        <a:lstStyle/>
        <a:p>
          <a:endParaRPr lang="zh-CN" altLang="en-US"/>
        </a:p>
      </dgm:t>
    </dgm:pt>
    <dgm:pt modelId="{F794B8E4-C0EE-462B-A33A-2A26A0D7C6D7}">
      <dgm:prSet phldrT="[文本]" custT="1"/>
      <dgm:spPr>
        <a:solidFill>
          <a:srgbClr val="4BACC6"/>
        </a:solidFill>
      </dgm:spPr>
      <dgm:t>
        <a:bodyPr/>
        <a:lstStyle/>
        <a:p>
          <a:r>
            <a:rPr lang="zh-CN" altLang="en-US" sz="1100" b="1" dirty="0" smtClean="0">
              <a:latin typeface="黑体" pitchFamily="49" charset="-122"/>
              <a:ea typeface="黑体" pitchFamily="49" charset="-122"/>
            </a:rPr>
            <a:t>英文联欢会</a:t>
          </a:r>
          <a:endParaRPr lang="zh-CN" altLang="en-US" sz="1100" b="1" dirty="0">
            <a:latin typeface="黑体" pitchFamily="49" charset="-122"/>
            <a:ea typeface="黑体" pitchFamily="49" charset="-122"/>
          </a:endParaRPr>
        </a:p>
      </dgm:t>
    </dgm:pt>
    <dgm:pt modelId="{33E50ECB-846A-44CE-959C-E620F2BC6304}" type="parTrans" cxnId="{A0794E8B-A679-4285-8CD4-3C827D99CC18}">
      <dgm:prSet/>
      <dgm:spPr>
        <a:solidFill>
          <a:srgbClr val="4BACC6"/>
        </a:solidFill>
      </dgm:spPr>
      <dgm:t>
        <a:bodyPr/>
        <a:lstStyle/>
        <a:p>
          <a:endParaRPr lang="zh-CN" altLang="en-US"/>
        </a:p>
      </dgm:t>
    </dgm:pt>
    <dgm:pt modelId="{5B8670B1-7BF1-4831-814F-09E921DCDA38}" type="sibTrans" cxnId="{A0794E8B-A679-4285-8CD4-3C827D99CC18}">
      <dgm:prSet/>
      <dgm:spPr/>
      <dgm:t>
        <a:bodyPr/>
        <a:lstStyle/>
        <a:p>
          <a:endParaRPr lang="zh-CN" altLang="en-US"/>
        </a:p>
      </dgm:t>
    </dgm:pt>
    <dgm:pt modelId="{0EDE4988-F524-476A-8581-9718E48045C0}">
      <dgm:prSet phldrT="[文本]" custT="1"/>
      <dgm:spPr>
        <a:solidFill>
          <a:srgbClr val="4BACC6"/>
        </a:solidFill>
      </dgm:spPr>
      <dgm:t>
        <a:bodyPr/>
        <a:lstStyle/>
        <a:p>
          <a:r>
            <a:rPr lang="zh-CN" sz="1100" b="1" dirty="0" smtClean="0">
              <a:latin typeface="黑体" pitchFamily="49" charset="-122"/>
              <a:ea typeface="黑体" pitchFamily="49" charset="-122"/>
            </a:rPr>
            <a:t>英文电</a:t>
          </a:r>
          <a:endParaRPr lang="en-US" altLang="zh-CN" sz="1100" b="1" dirty="0" smtClean="0">
            <a:latin typeface="黑体" pitchFamily="49" charset="-122"/>
            <a:ea typeface="黑体" pitchFamily="49" charset="-122"/>
          </a:endParaRPr>
        </a:p>
        <a:p>
          <a:r>
            <a:rPr lang="zh-CN" sz="1100" b="1" dirty="0" smtClean="0">
              <a:latin typeface="黑体" pitchFamily="49" charset="-122"/>
              <a:ea typeface="黑体" pitchFamily="49" charset="-122"/>
            </a:rPr>
            <a:t>影展播</a:t>
          </a:r>
          <a:endParaRPr lang="zh-CN" altLang="en-US" sz="1100" b="1" dirty="0">
            <a:latin typeface="黑体" pitchFamily="49" charset="-122"/>
            <a:ea typeface="黑体" pitchFamily="49" charset="-122"/>
          </a:endParaRPr>
        </a:p>
      </dgm:t>
    </dgm:pt>
    <dgm:pt modelId="{46B04E02-6752-4994-B878-8D9573D71491}" type="parTrans" cxnId="{C76ECEF7-EA15-4EEC-AB18-4322BFF5E8D7}">
      <dgm:prSet/>
      <dgm:spPr>
        <a:solidFill>
          <a:srgbClr val="4BACC6"/>
        </a:solidFill>
      </dgm:spPr>
      <dgm:t>
        <a:bodyPr/>
        <a:lstStyle/>
        <a:p>
          <a:endParaRPr lang="zh-CN" altLang="en-US"/>
        </a:p>
      </dgm:t>
    </dgm:pt>
    <dgm:pt modelId="{7D794FFC-7597-4960-9BF5-40999783F981}" type="sibTrans" cxnId="{C76ECEF7-EA15-4EEC-AB18-4322BFF5E8D7}">
      <dgm:prSet/>
      <dgm:spPr/>
      <dgm:t>
        <a:bodyPr/>
        <a:lstStyle/>
        <a:p>
          <a:endParaRPr lang="zh-CN" altLang="en-US"/>
        </a:p>
      </dgm:t>
    </dgm:pt>
    <dgm:pt modelId="{81E74FBC-9ADD-4474-991F-005F7C55C4C0}">
      <dgm:prSet phldrT="[文本]" custT="1"/>
      <dgm:spPr>
        <a:solidFill>
          <a:srgbClr val="4BACC6"/>
        </a:solidFill>
      </dgm:spPr>
      <dgm:t>
        <a:bodyPr/>
        <a:lstStyle/>
        <a:p>
          <a:r>
            <a:rPr lang="zh-CN" sz="1100" b="1" dirty="0" smtClean="0">
              <a:latin typeface="黑体" pitchFamily="49" charset="-122"/>
              <a:ea typeface="黑体" pitchFamily="49" charset="-122"/>
            </a:rPr>
            <a:t>英文趣</a:t>
          </a:r>
          <a:endParaRPr lang="en-US" altLang="zh-CN" sz="1100" b="1" dirty="0" smtClean="0">
            <a:latin typeface="黑体" pitchFamily="49" charset="-122"/>
            <a:ea typeface="黑体" pitchFamily="49" charset="-122"/>
          </a:endParaRPr>
        </a:p>
        <a:p>
          <a:r>
            <a:rPr lang="zh-CN" sz="1100" b="1" dirty="0" smtClean="0">
              <a:latin typeface="黑体" pitchFamily="49" charset="-122"/>
              <a:ea typeface="黑体" pitchFamily="49" charset="-122"/>
            </a:rPr>
            <a:t>味竞猜</a:t>
          </a:r>
          <a:endParaRPr lang="zh-CN" altLang="en-US" sz="1100" b="1" dirty="0">
            <a:latin typeface="黑体" pitchFamily="49" charset="-122"/>
            <a:ea typeface="黑体" pitchFamily="49" charset="-122"/>
          </a:endParaRPr>
        </a:p>
      </dgm:t>
    </dgm:pt>
    <dgm:pt modelId="{49973CD4-34AB-40F6-A0F3-C12480544B77}" type="parTrans" cxnId="{180E376B-1B3B-4430-99FD-BE52723572EF}">
      <dgm:prSet/>
      <dgm:spPr>
        <a:solidFill>
          <a:srgbClr val="4BACC6"/>
        </a:solidFill>
      </dgm:spPr>
      <dgm:t>
        <a:bodyPr/>
        <a:lstStyle/>
        <a:p>
          <a:endParaRPr lang="zh-CN" altLang="en-US"/>
        </a:p>
      </dgm:t>
    </dgm:pt>
    <dgm:pt modelId="{CBF7054F-13F7-4101-8AF5-D56107F57178}" type="sibTrans" cxnId="{180E376B-1B3B-4430-99FD-BE52723572EF}">
      <dgm:prSet/>
      <dgm:spPr/>
      <dgm:t>
        <a:bodyPr/>
        <a:lstStyle/>
        <a:p>
          <a:endParaRPr lang="zh-CN" altLang="en-US"/>
        </a:p>
      </dgm:t>
    </dgm:pt>
    <dgm:pt modelId="{A5FC24B5-1CE6-4020-AA62-6E1AA624E376}">
      <dgm:prSet phldrT="[文本]" custT="1"/>
      <dgm:spPr>
        <a:solidFill>
          <a:srgbClr val="4BACC6"/>
        </a:solidFill>
      </dgm:spPr>
      <dgm:t>
        <a:bodyPr/>
        <a:lstStyle/>
        <a:p>
          <a:r>
            <a:rPr lang="zh-CN" sz="1100" b="1" dirty="0" smtClean="0">
              <a:latin typeface="黑体" pitchFamily="49" charset="-122"/>
              <a:ea typeface="黑体" pitchFamily="49" charset="-122"/>
            </a:rPr>
            <a:t>阅读指</a:t>
          </a:r>
          <a:endParaRPr lang="en-US" altLang="zh-CN" sz="1100" b="1" dirty="0" smtClean="0">
            <a:latin typeface="黑体" pitchFamily="49" charset="-122"/>
            <a:ea typeface="黑体" pitchFamily="49" charset="-122"/>
          </a:endParaRPr>
        </a:p>
        <a:p>
          <a:r>
            <a:rPr lang="zh-CN" sz="1100" b="1" dirty="0" smtClean="0">
              <a:latin typeface="黑体" pitchFamily="49" charset="-122"/>
              <a:ea typeface="黑体" pitchFamily="49" charset="-122"/>
            </a:rPr>
            <a:t>导系列</a:t>
          </a:r>
          <a:endParaRPr lang="zh-CN" altLang="en-US" sz="1100" b="1" dirty="0">
            <a:latin typeface="黑体" pitchFamily="49" charset="-122"/>
            <a:ea typeface="黑体" pitchFamily="49" charset="-122"/>
          </a:endParaRPr>
        </a:p>
      </dgm:t>
    </dgm:pt>
    <dgm:pt modelId="{B9635807-04A8-4D05-8F38-582A247D3443}" type="parTrans" cxnId="{4D428F65-1600-4A0C-8522-33F7012F044C}">
      <dgm:prSet/>
      <dgm:spPr>
        <a:solidFill>
          <a:srgbClr val="4BACC6"/>
        </a:solidFill>
      </dgm:spPr>
      <dgm:t>
        <a:bodyPr/>
        <a:lstStyle/>
        <a:p>
          <a:endParaRPr lang="zh-CN" altLang="en-US"/>
        </a:p>
      </dgm:t>
    </dgm:pt>
    <dgm:pt modelId="{6525094C-DC4F-471F-B0AA-16977235C500}" type="sibTrans" cxnId="{4D428F65-1600-4A0C-8522-33F7012F044C}">
      <dgm:prSet/>
      <dgm:spPr/>
      <dgm:t>
        <a:bodyPr/>
        <a:lstStyle/>
        <a:p>
          <a:endParaRPr lang="zh-CN" altLang="en-US"/>
        </a:p>
      </dgm:t>
    </dgm:pt>
    <dgm:pt modelId="{6C588DFE-C34D-4B92-84B9-59EB55D77E10}">
      <dgm:prSet phldrT="[文本]" custT="1"/>
      <dgm:spPr>
        <a:solidFill>
          <a:srgbClr val="4BACC6"/>
        </a:solidFill>
      </dgm:spPr>
      <dgm:t>
        <a:bodyPr/>
        <a:lstStyle/>
        <a:p>
          <a:r>
            <a:rPr lang="zh-CN" altLang="en-US" sz="1100" b="1" dirty="0" smtClean="0">
              <a:latin typeface="黑体" pitchFamily="49" charset="-122"/>
              <a:ea typeface="黑体" pitchFamily="49" charset="-122"/>
            </a:rPr>
            <a:t>培训系列</a:t>
          </a:r>
          <a:endParaRPr lang="zh-CN" altLang="en-US" sz="1100" b="1" dirty="0">
            <a:latin typeface="黑体" pitchFamily="49" charset="-122"/>
            <a:ea typeface="黑体" pitchFamily="49" charset="-122"/>
          </a:endParaRPr>
        </a:p>
      </dgm:t>
    </dgm:pt>
    <dgm:pt modelId="{1D8DE339-0726-4201-AD11-5B305682B34B}" type="parTrans" cxnId="{D8F482E1-CC3F-429B-8F3B-6BFFA44C261D}">
      <dgm:prSet/>
      <dgm:spPr>
        <a:solidFill>
          <a:srgbClr val="4BACC6"/>
        </a:solidFill>
      </dgm:spPr>
      <dgm:t>
        <a:bodyPr/>
        <a:lstStyle/>
        <a:p>
          <a:endParaRPr lang="zh-CN" altLang="en-US"/>
        </a:p>
      </dgm:t>
    </dgm:pt>
    <dgm:pt modelId="{550F7A38-AFA2-4FBD-8946-75FA1822BB95}" type="sibTrans" cxnId="{D8F482E1-CC3F-429B-8F3B-6BFFA44C261D}">
      <dgm:prSet/>
      <dgm:spPr/>
      <dgm:t>
        <a:bodyPr/>
        <a:lstStyle/>
        <a:p>
          <a:endParaRPr lang="zh-CN" altLang="en-US"/>
        </a:p>
      </dgm:t>
    </dgm:pt>
    <dgm:pt modelId="{F99F6B87-1807-4E0F-8EF2-19077F271F54}">
      <dgm:prSet phldrT="[文本]" custT="1"/>
      <dgm:spPr>
        <a:solidFill>
          <a:srgbClr val="4BACC6"/>
        </a:solidFill>
      </dgm:spPr>
      <dgm:t>
        <a:bodyPr/>
        <a:lstStyle/>
        <a:p>
          <a:r>
            <a:rPr lang="zh-CN" altLang="en-US" sz="1100" b="1" dirty="0" smtClean="0">
              <a:latin typeface="黑体" pitchFamily="49" charset="-122"/>
              <a:ea typeface="黑体" pitchFamily="49" charset="-122"/>
            </a:rPr>
            <a:t>外语阅读指导系列</a:t>
          </a:r>
          <a:endParaRPr lang="zh-CN" altLang="en-US" sz="1100" b="1" dirty="0">
            <a:latin typeface="黑体" pitchFamily="49" charset="-122"/>
            <a:ea typeface="黑体" pitchFamily="49" charset="-122"/>
          </a:endParaRPr>
        </a:p>
      </dgm:t>
    </dgm:pt>
    <dgm:pt modelId="{93D56E8C-15F7-4696-858B-0974E71DC679}" type="parTrans" cxnId="{BD4F6FD5-B3CB-4795-AF5A-16ACBB6C8423}">
      <dgm:prSet/>
      <dgm:spPr>
        <a:solidFill>
          <a:srgbClr val="4BACC6"/>
        </a:solidFill>
      </dgm:spPr>
      <dgm:t>
        <a:bodyPr/>
        <a:lstStyle/>
        <a:p>
          <a:endParaRPr lang="zh-CN" altLang="en-US"/>
        </a:p>
      </dgm:t>
    </dgm:pt>
    <dgm:pt modelId="{6ADBEBA9-A8E1-4E06-BC6B-06C098AED306}" type="sibTrans" cxnId="{BD4F6FD5-B3CB-4795-AF5A-16ACBB6C8423}">
      <dgm:prSet/>
      <dgm:spPr/>
      <dgm:t>
        <a:bodyPr/>
        <a:lstStyle/>
        <a:p>
          <a:endParaRPr lang="zh-CN" altLang="en-US"/>
        </a:p>
      </dgm:t>
    </dgm:pt>
    <dgm:pt modelId="{336D0C89-87F7-4C21-B032-5E2A5845F8C8}">
      <dgm:prSet phldrT="[文本]" custT="1"/>
      <dgm:spPr>
        <a:solidFill>
          <a:srgbClr val="4BACC6"/>
        </a:solidFill>
      </dgm:spPr>
      <dgm:t>
        <a:bodyPr/>
        <a:lstStyle/>
        <a:p>
          <a:r>
            <a:rPr lang="zh-CN" sz="1100" b="1" dirty="0" smtClean="0">
              <a:latin typeface="黑体" pitchFamily="49" charset="-122"/>
              <a:ea typeface="黑体" pitchFamily="49" charset="-122"/>
            </a:rPr>
            <a:t>阅读欣</a:t>
          </a:r>
          <a:endParaRPr lang="en-US" altLang="zh-CN" sz="1100" b="1" dirty="0" smtClean="0">
            <a:latin typeface="黑体" pitchFamily="49" charset="-122"/>
            <a:ea typeface="黑体" pitchFamily="49" charset="-122"/>
          </a:endParaRPr>
        </a:p>
        <a:p>
          <a:r>
            <a:rPr lang="zh-CN" sz="1100" b="1" dirty="0" smtClean="0">
              <a:latin typeface="黑体" pitchFamily="49" charset="-122"/>
              <a:ea typeface="黑体" pitchFamily="49" charset="-122"/>
            </a:rPr>
            <a:t>赏系列</a:t>
          </a:r>
          <a:endParaRPr lang="zh-CN" altLang="en-US" sz="1100" b="1" dirty="0">
            <a:latin typeface="黑体" pitchFamily="49" charset="-122"/>
            <a:ea typeface="黑体" pitchFamily="49" charset="-122"/>
          </a:endParaRPr>
        </a:p>
      </dgm:t>
    </dgm:pt>
    <dgm:pt modelId="{2ED7186C-4B06-4258-BE6C-BD7263387304}" type="parTrans" cxnId="{2B4774F0-0571-4A41-ABC6-D5098604548A}">
      <dgm:prSet/>
      <dgm:spPr>
        <a:solidFill>
          <a:srgbClr val="4BACC6"/>
        </a:solidFill>
      </dgm:spPr>
      <dgm:t>
        <a:bodyPr/>
        <a:lstStyle/>
        <a:p>
          <a:endParaRPr lang="zh-CN" altLang="en-US"/>
        </a:p>
      </dgm:t>
    </dgm:pt>
    <dgm:pt modelId="{AE571597-AAE7-48C9-9D18-112A474DD219}" type="sibTrans" cxnId="{2B4774F0-0571-4A41-ABC6-D5098604548A}">
      <dgm:prSet/>
      <dgm:spPr/>
      <dgm:t>
        <a:bodyPr/>
        <a:lstStyle/>
        <a:p>
          <a:endParaRPr lang="zh-CN" altLang="en-US"/>
        </a:p>
      </dgm:t>
    </dgm:pt>
    <dgm:pt modelId="{929155D5-B767-4389-B593-212730958C1F}" type="pres">
      <dgm:prSet presAssocID="{8A63DADF-2071-4B6A-AC36-D9AE075891DC}" presName="mainComposite" presStyleCnt="0">
        <dgm:presLayoutVars>
          <dgm:chPref val="1"/>
          <dgm:dir/>
          <dgm:animOne val="branch"/>
          <dgm:animLvl val="lvl"/>
          <dgm:resizeHandles val="exact"/>
        </dgm:presLayoutVars>
      </dgm:prSet>
      <dgm:spPr/>
      <dgm:t>
        <a:bodyPr/>
        <a:lstStyle/>
        <a:p>
          <a:endParaRPr lang="zh-CN" altLang="en-US"/>
        </a:p>
      </dgm:t>
    </dgm:pt>
    <dgm:pt modelId="{E8006334-1401-4A0C-AABE-5A12C4F95EEA}" type="pres">
      <dgm:prSet presAssocID="{8A63DADF-2071-4B6A-AC36-D9AE075891DC}" presName="hierFlow" presStyleCnt="0"/>
      <dgm:spPr/>
    </dgm:pt>
    <dgm:pt modelId="{CB610B09-615D-4B99-9864-0D1313D4843D}" type="pres">
      <dgm:prSet presAssocID="{8A63DADF-2071-4B6A-AC36-D9AE075891DC}" presName="hierChild1" presStyleCnt="0">
        <dgm:presLayoutVars>
          <dgm:chPref val="1"/>
          <dgm:animOne val="branch"/>
          <dgm:animLvl val="lvl"/>
        </dgm:presLayoutVars>
      </dgm:prSet>
      <dgm:spPr/>
    </dgm:pt>
    <dgm:pt modelId="{266E4162-ECB0-453F-B3C9-79D8D91F7ED0}" type="pres">
      <dgm:prSet presAssocID="{7D04ED3E-42EB-42D4-A28F-670D167A99AC}" presName="Name14" presStyleCnt="0"/>
      <dgm:spPr/>
    </dgm:pt>
    <dgm:pt modelId="{1C152BA6-6163-4F05-8997-E3AE60AA0715}" type="pres">
      <dgm:prSet presAssocID="{7D04ED3E-42EB-42D4-A28F-670D167A99AC}" presName="level1Shape" presStyleLbl="node0" presStyleIdx="0" presStyleCnt="1" custScaleX="232291" custScaleY="162144" custLinFactY="-109487" custLinFactNeighborX="-68766" custLinFactNeighborY="-200000">
        <dgm:presLayoutVars>
          <dgm:chPref val="3"/>
        </dgm:presLayoutVars>
      </dgm:prSet>
      <dgm:spPr/>
      <dgm:t>
        <a:bodyPr/>
        <a:lstStyle/>
        <a:p>
          <a:endParaRPr lang="zh-CN" altLang="en-US"/>
        </a:p>
      </dgm:t>
    </dgm:pt>
    <dgm:pt modelId="{6974FF61-1E5D-446F-B06D-62767ECCF7C3}" type="pres">
      <dgm:prSet presAssocID="{7D04ED3E-42EB-42D4-A28F-670D167A99AC}" presName="hierChild2" presStyleCnt="0"/>
      <dgm:spPr/>
    </dgm:pt>
    <dgm:pt modelId="{ABBCD81E-EB32-414D-B6BC-F11BE8F0108D}" type="pres">
      <dgm:prSet presAssocID="{94D2A1D6-9048-43F7-B7E8-B947F291D123}" presName="Name19" presStyleLbl="parChTrans1D2" presStyleIdx="0" presStyleCnt="3"/>
      <dgm:spPr/>
      <dgm:t>
        <a:bodyPr/>
        <a:lstStyle/>
        <a:p>
          <a:endParaRPr lang="zh-CN" altLang="en-US"/>
        </a:p>
      </dgm:t>
    </dgm:pt>
    <dgm:pt modelId="{FAF2153B-C32B-4D97-B8E9-FBD68477DB09}" type="pres">
      <dgm:prSet presAssocID="{86586F2E-C320-4B76-96D7-F8991636B910}" presName="Name21" presStyleCnt="0"/>
      <dgm:spPr/>
    </dgm:pt>
    <dgm:pt modelId="{9076DEFB-4921-4A95-B746-417A17C56484}" type="pres">
      <dgm:prSet presAssocID="{86586F2E-C320-4B76-96D7-F8991636B910}" presName="level2Shape" presStyleLbl="node2" presStyleIdx="0" presStyleCnt="3" custScaleX="253161" custScaleY="140930" custLinFactX="55204" custLinFactY="-56633" custLinFactNeighborX="100000" custLinFactNeighborY="-100000"/>
      <dgm:spPr/>
      <dgm:t>
        <a:bodyPr/>
        <a:lstStyle/>
        <a:p>
          <a:endParaRPr lang="zh-CN" altLang="en-US"/>
        </a:p>
      </dgm:t>
    </dgm:pt>
    <dgm:pt modelId="{D81B6FCC-98BC-4F09-B567-68AC3001A546}" type="pres">
      <dgm:prSet presAssocID="{86586F2E-C320-4B76-96D7-F8991636B910}" presName="hierChild3" presStyleCnt="0"/>
      <dgm:spPr/>
    </dgm:pt>
    <dgm:pt modelId="{9D3B56CD-5A18-4C5A-855B-02CFED664C6C}" type="pres">
      <dgm:prSet presAssocID="{D07D9CAA-5768-46F3-AAB9-21AEBD56CA34}" presName="Name19" presStyleLbl="parChTrans1D3" presStyleIdx="0" presStyleCnt="13"/>
      <dgm:spPr/>
      <dgm:t>
        <a:bodyPr/>
        <a:lstStyle/>
        <a:p>
          <a:endParaRPr lang="zh-CN" altLang="en-US"/>
        </a:p>
      </dgm:t>
    </dgm:pt>
    <dgm:pt modelId="{E8C21710-9532-4431-A1DC-925C2A96C99B}" type="pres">
      <dgm:prSet presAssocID="{136948B1-5752-4F7D-B3E6-7CC91D2BEBC9}" presName="Name21" presStyleCnt="0"/>
      <dgm:spPr/>
    </dgm:pt>
    <dgm:pt modelId="{DAC837D1-9B4F-429D-B28B-F22F1BC1546F}" type="pres">
      <dgm:prSet presAssocID="{136948B1-5752-4F7D-B3E6-7CC91D2BEBC9}" presName="level2Shape" presStyleLbl="node3" presStyleIdx="0" presStyleCnt="13" custLinFactX="45237" custLinFactY="-60866" custLinFactNeighborX="100000" custLinFactNeighborY="-100000"/>
      <dgm:spPr/>
      <dgm:t>
        <a:bodyPr/>
        <a:lstStyle/>
        <a:p>
          <a:endParaRPr lang="zh-CN" altLang="en-US"/>
        </a:p>
      </dgm:t>
    </dgm:pt>
    <dgm:pt modelId="{D6E0A507-6D9D-4936-AA79-F2097E3FF254}" type="pres">
      <dgm:prSet presAssocID="{136948B1-5752-4F7D-B3E6-7CC91D2BEBC9}" presName="hierChild3" presStyleCnt="0"/>
      <dgm:spPr/>
    </dgm:pt>
    <dgm:pt modelId="{FB0B70E7-93E5-48D0-9BB0-60403E30B25F}" type="pres">
      <dgm:prSet presAssocID="{F5901F05-6521-4E50-AD40-94B2D5E68B58}" presName="Name19" presStyleLbl="parChTrans1D3" presStyleIdx="1" presStyleCnt="13"/>
      <dgm:spPr/>
      <dgm:t>
        <a:bodyPr/>
        <a:lstStyle/>
        <a:p>
          <a:endParaRPr lang="zh-CN" altLang="en-US"/>
        </a:p>
      </dgm:t>
    </dgm:pt>
    <dgm:pt modelId="{02BB8269-C25A-40E0-9DFA-ECC55EABAD15}" type="pres">
      <dgm:prSet presAssocID="{FBED4453-6863-4989-9842-6D5AC783CE6C}" presName="Name21" presStyleCnt="0"/>
      <dgm:spPr/>
    </dgm:pt>
    <dgm:pt modelId="{6847792C-67C1-4A69-894B-C32D4FFEC9C6}" type="pres">
      <dgm:prSet presAssocID="{FBED4453-6863-4989-9842-6D5AC783CE6C}" presName="level2Shape" presStyleLbl="node3" presStyleIdx="1" presStyleCnt="13" custLinFactX="55204" custLinFactY="-56633" custLinFactNeighborX="100000" custLinFactNeighborY="-100000"/>
      <dgm:spPr/>
      <dgm:t>
        <a:bodyPr/>
        <a:lstStyle/>
        <a:p>
          <a:endParaRPr lang="zh-CN" altLang="en-US"/>
        </a:p>
      </dgm:t>
    </dgm:pt>
    <dgm:pt modelId="{40BC7F65-A689-47AA-9CBA-16FD9C315326}" type="pres">
      <dgm:prSet presAssocID="{FBED4453-6863-4989-9842-6D5AC783CE6C}" presName="hierChild3" presStyleCnt="0"/>
      <dgm:spPr/>
    </dgm:pt>
    <dgm:pt modelId="{7C3F7DF3-457C-4FD2-A04D-6975BF4CEB38}" type="pres">
      <dgm:prSet presAssocID="{F1B2D335-6E20-4818-A797-BD7E00F1FFF1}" presName="Name19" presStyleLbl="parChTrans1D3" presStyleIdx="2" presStyleCnt="13"/>
      <dgm:spPr/>
      <dgm:t>
        <a:bodyPr/>
        <a:lstStyle/>
        <a:p>
          <a:endParaRPr lang="zh-CN" altLang="en-US"/>
        </a:p>
      </dgm:t>
    </dgm:pt>
    <dgm:pt modelId="{1157C4B9-47CD-48B3-B9F0-60D807CFE4EB}" type="pres">
      <dgm:prSet presAssocID="{D031FFF6-56B7-472A-AC3D-E4B2D0AD933A}" presName="Name21" presStyleCnt="0"/>
      <dgm:spPr/>
    </dgm:pt>
    <dgm:pt modelId="{6427B596-BF5A-4C72-B2F5-D7CBE7171414}" type="pres">
      <dgm:prSet presAssocID="{D031FFF6-56B7-472A-AC3D-E4B2D0AD933A}" presName="level2Shape" presStyleLbl="node3" presStyleIdx="2" presStyleCnt="13" custLinFactX="55204" custLinFactY="-56633" custLinFactNeighborX="100000" custLinFactNeighborY="-100000"/>
      <dgm:spPr/>
      <dgm:t>
        <a:bodyPr/>
        <a:lstStyle/>
        <a:p>
          <a:endParaRPr lang="zh-CN" altLang="en-US"/>
        </a:p>
      </dgm:t>
    </dgm:pt>
    <dgm:pt modelId="{B5C95A44-2F74-489E-9354-AD1E908CC6AE}" type="pres">
      <dgm:prSet presAssocID="{D031FFF6-56B7-472A-AC3D-E4B2D0AD933A}" presName="hierChild3" presStyleCnt="0"/>
      <dgm:spPr/>
    </dgm:pt>
    <dgm:pt modelId="{5D65E2AE-A126-4777-A8B2-FDB8065DDAA2}" type="pres">
      <dgm:prSet presAssocID="{1EC2B090-1B4B-489F-8CD2-F11955E1D682}" presName="Name19" presStyleLbl="parChTrans1D2" presStyleIdx="1" presStyleCnt="3"/>
      <dgm:spPr/>
      <dgm:t>
        <a:bodyPr/>
        <a:lstStyle/>
        <a:p>
          <a:endParaRPr lang="zh-CN" altLang="en-US"/>
        </a:p>
      </dgm:t>
    </dgm:pt>
    <dgm:pt modelId="{48F604D2-6E75-41DD-BFD0-CB39FE3707E6}" type="pres">
      <dgm:prSet presAssocID="{F4617FDE-2AE5-41FA-9E38-D6E33A845BF8}" presName="Name21" presStyleCnt="0"/>
      <dgm:spPr/>
    </dgm:pt>
    <dgm:pt modelId="{B7E4937D-EA5C-460B-9F4C-CD760CB1E3EE}" type="pres">
      <dgm:prSet presAssocID="{F4617FDE-2AE5-41FA-9E38-D6E33A845BF8}" presName="level2Shape" presStyleLbl="node2" presStyleIdx="1" presStyleCnt="3" custScaleX="193661" custScaleY="147727" custLinFactY="71426" custLinFactNeighborX="4232" custLinFactNeighborY="100000"/>
      <dgm:spPr/>
      <dgm:t>
        <a:bodyPr/>
        <a:lstStyle/>
        <a:p>
          <a:endParaRPr lang="zh-CN" altLang="en-US"/>
        </a:p>
      </dgm:t>
    </dgm:pt>
    <dgm:pt modelId="{0573248C-E9B3-47FF-82E1-5CA6B0BA2836}" type="pres">
      <dgm:prSet presAssocID="{F4617FDE-2AE5-41FA-9E38-D6E33A845BF8}" presName="hierChild3" presStyleCnt="0"/>
      <dgm:spPr/>
    </dgm:pt>
    <dgm:pt modelId="{030DE3C2-47A2-4DA4-987A-79EE73B85EBC}" type="pres">
      <dgm:prSet presAssocID="{6FAD1948-FBBD-4FA7-9858-3EE80332D53B}" presName="Name19" presStyleLbl="parChTrans1D3" presStyleIdx="3" presStyleCnt="13"/>
      <dgm:spPr/>
      <dgm:t>
        <a:bodyPr/>
        <a:lstStyle/>
        <a:p>
          <a:endParaRPr lang="zh-CN" altLang="en-US"/>
        </a:p>
      </dgm:t>
    </dgm:pt>
    <dgm:pt modelId="{2B0A2616-F61A-4361-896E-986762904A1B}" type="pres">
      <dgm:prSet presAssocID="{5097800C-B77A-4568-8B88-26B11D3DE3B4}" presName="Name21" presStyleCnt="0"/>
      <dgm:spPr/>
    </dgm:pt>
    <dgm:pt modelId="{37B51E30-841F-416B-95B5-A8B131A73107}" type="pres">
      <dgm:prSet presAssocID="{5097800C-B77A-4568-8B88-26B11D3DE3B4}" presName="level2Shape" presStyleLbl="node3" presStyleIdx="3" presStyleCnt="13" custLinFactY="71426" custLinFactNeighborX="4232" custLinFactNeighborY="100000"/>
      <dgm:spPr/>
      <dgm:t>
        <a:bodyPr/>
        <a:lstStyle/>
        <a:p>
          <a:endParaRPr lang="zh-CN" altLang="en-US"/>
        </a:p>
      </dgm:t>
    </dgm:pt>
    <dgm:pt modelId="{89D3EB28-4685-49CE-8D7B-7DB134FF6981}" type="pres">
      <dgm:prSet presAssocID="{5097800C-B77A-4568-8B88-26B11D3DE3B4}" presName="hierChild3" presStyleCnt="0"/>
      <dgm:spPr/>
    </dgm:pt>
    <dgm:pt modelId="{E067E8D8-C400-4D03-9A42-8812F5FF4E7A}" type="pres">
      <dgm:prSet presAssocID="{19540646-3658-4B0B-9EB5-60440D391A84}" presName="Name19" presStyleLbl="parChTrans1D3" presStyleIdx="4" presStyleCnt="13"/>
      <dgm:spPr/>
      <dgm:t>
        <a:bodyPr/>
        <a:lstStyle/>
        <a:p>
          <a:endParaRPr lang="zh-CN" altLang="en-US"/>
        </a:p>
      </dgm:t>
    </dgm:pt>
    <dgm:pt modelId="{60FDEB57-3EF0-41E6-8B7E-C8AAD6FDB427}" type="pres">
      <dgm:prSet presAssocID="{45A573CD-6B27-46C2-9B2E-60DA6A6E6814}" presName="Name21" presStyleCnt="0"/>
      <dgm:spPr/>
    </dgm:pt>
    <dgm:pt modelId="{80BD20B5-948D-4B13-A1F7-E4AEF1393D6F}" type="pres">
      <dgm:prSet presAssocID="{45A573CD-6B27-46C2-9B2E-60DA6A6E6814}" presName="level2Shape" presStyleLbl="node3" presStyleIdx="4" presStyleCnt="13" custLinFactY="71426" custLinFactNeighborX="4232" custLinFactNeighborY="100000"/>
      <dgm:spPr/>
      <dgm:t>
        <a:bodyPr/>
        <a:lstStyle/>
        <a:p>
          <a:endParaRPr lang="zh-CN" altLang="en-US"/>
        </a:p>
      </dgm:t>
    </dgm:pt>
    <dgm:pt modelId="{71D357E4-1899-41E8-8598-799930A02815}" type="pres">
      <dgm:prSet presAssocID="{45A573CD-6B27-46C2-9B2E-60DA6A6E6814}" presName="hierChild3" presStyleCnt="0"/>
      <dgm:spPr/>
    </dgm:pt>
    <dgm:pt modelId="{F3C9A922-37BD-4040-A55E-112C2FE7D50C}" type="pres">
      <dgm:prSet presAssocID="{33E50ECB-846A-44CE-959C-E620F2BC6304}" presName="Name19" presStyleLbl="parChTrans1D3" presStyleIdx="5" presStyleCnt="13"/>
      <dgm:spPr/>
      <dgm:t>
        <a:bodyPr/>
        <a:lstStyle/>
        <a:p>
          <a:endParaRPr lang="zh-CN" altLang="en-US"/>
        </a:p>
      </dgm:t>
    </dgm:pt>
    <dgm:pt modelId="{99A23BA0-BD38-45B9-8808-586B4069596F}" type="pres">
      <dgm:prSet presAssocID="{F794B8E4-C0EE-462B-A33A-2A26A0D7C6D7}" presName="Name21" presStyleCnt="0"/>
      <dgm:spPr/>
    </dgm:pt>
    <dgm:pt modelId="{DEBD9E61-9029-497F-B359-E654F00DE5A3}" type="pres">
      <dgm:prSet presAssocID="{F794B8E4-C0EE-462B-A33A-2A26A0D7C6D7}" presName="level2Shape" presStyleLbl="node3" presStyleIdx="5" presStyleCnt="13" custScaleX="116788" custLinFactY="71426" custLinFactNeighborX="4232" custLinFactNeighborY="100000"/>
      <dgm:spPr/>
      <dgm:t>
        <a:bodyPr/>
        <a:lstStyle/>
        <a:p>
          <a:endParaRPr lang="zh-CN" altLang="en-US"/>
        </a:p>
      </dgm:t>
    </dgm:pt>
    <dgm:pt modelId="{B2D41130-E07D-4BF3-861D-332A8D514353}" type="pres">
      <dgm:prSet presAssocID="{F794B8E4-C0EE-462B-A33A-2A26A0D7C6D7}" presName="hierChild3" presStyleCnt="0"/>
      <dgm:spPr/>
    </dgm:pt>
    <dgm:pt modelId="{DBFB3816-8CAB-4734-AF09-3D9C10ACE3EB}" type="pres">
      <dgm:prSet presAssocID="{46B04E02-6752-4994-B878-8D9573D71491}" presName="Name19" presStyleLbl="parChTrans1D3" presStyleIdx="6" presStyleCnt="13"/>
      <dgm:spPr/>
      <dgm:t>
        <a:bodyPr/>
        <a:lstStyle/>
        <a:p>
          <a:endParaRPr lang="zh-CN" altLang="en-US"/>
        </a:p>
      </dgm:t>
    </dgm:pt>
    <dgm:pt modelId="{2C1F9E53-55CD-4479-B296-8BE6686F84FD}" type="pres">
      <dgm:prSet presAssocID="{0EDE4988-F524-476A-8581-9718E48045C0}" presName="Name21" presStyleCnt="0"/>
      <dgm:spPr/>
    </dgm:pt>
    <dgm:pt modelId="{C57F978D-0318-4CE2-9498-C321F57471EF}" type="pres">
      <dgm:prSet presAssocID="{0EDE4988-F524-476A-8581-9718E48045C0}" presName="level2Shape" presStyleLbl="node3" presStyleIdx="6" presStyleCnt="13" custLinFactY="71426" custLinFactNeighborX="4232" custLinFactNeighborY="100000"/>
      <dgm:spPr/>
      <dgm:t>
        <a:bodyPr/>
        <a:lstStyle/>
        <a:p>
          <a:endParaRPr lang="zh-CN" altLang="en-US"/>
        </a:p>
      </dgm:t>
    </dgm:pt>
    <dgm:pt modelId="{7804A09C-4085-449A-BD3E-2210B9D56D18}" type="pres">
      <dgm:prSet presAssocID="{0EDE4988-F524-476A-8581-9718E48045C0}" presName="hierChild3" presStyleCnt="0"/>
      <dgm:spPr/>
    </dgm:pt>
    <dgm:pt modelId="{C93B474B-F10A-4E7B-8698-2983DB151882}" type="pres">
      <dgm:prSet presAssocID="{49973CD4-34AB-40F6-A0F3-C12480544B77}" presName="Name19" presStyleLbl="parChTrans1D3" presStyleIdx="7" presStyleCnt="13"/>
      <dgm:spPr/>
      <dgm:t>
        <a:bodyPr/>
        <a:lstStyle/>
        <a:p>
          <a:endParaRPr lang="zh-CN" altLang="en-US"/>
        </a:p>
      </dgm:t>
    </dgm:pt>
    <dgm:pt modelId="{2D5C9818-CAD7-41EC-A811-5085A62C3F23}" type="pres">
      <dgm:prSet presAssocID="{81E74FBC-9ADD-4474-991F-005F7C55C4C0}" presName="Name21" presStyleCnt="0"/>
      <dgm:spPr/>
    </dgm:pt>
    <dgm:pt modelId="{B9986CCC-0262-49FB-819B-93363E8EE788}" type="pres">
      <dgm:prSet presAssocID="{81E74FBC-9ADD-4474-991F-005F7C55C4C0}" presName="level2Shape" presStyleLbl="node3" presStyleIdx="7" presStyleCnt="13" custLinFactY="71426" custLinFactNeighborX="4232" custLinFactNeighborY="100000"/>
      <dgm:spPr/>
      <dgm:t>
        <a:bodyPr/>
        <a:lstStyle/>
        <a:p>
          <a:endParaRPr lang="zh-CN" altLang="en-US"/>
        </a:p>
      </dgm:t>
    </dgm:pt>
    <dgm:pt modelId="{BACBDD42-CAF1-4E96-95F2-7BCB91FE200C}" type="pres">
      <dgm:prSet presAssocID="{81E74FBC-9ADD-4474-991F-005F7C55C4C0}" presName="hierChild3" presStyleCnt="0"/>
      <dgm:spPr/>
    </dgm:pt>
    <dgm:pt modelId="{5B0B4221-A62D-4BAE-A226-8F52796A8EB2}" type="pres">
      <dgm:prSet presAssocID="{448DC64E-1F7C-4195-A6FC-19BF7462B832}" presName="Name19" presStyleLbl="parChTrans1D2" presStyleIdx="2" presStyleCnt="3"/>
      <dgm:spPr/>
      <dgm:t>
        <a:bodyPr/>
        <a:lstStyle/>
        <a:p>
          <a:endParaRPr lang="zh-CN" altLang="en-US"/>
        </a:p>
      </dgm:t>
    </dgm:pt>
    <dgm:pt modelId="{D20253F0-0836-4605-8F4A-59C77C3426B0}" type="pres">
      <dgm:prSet presAssocID="{B1D47F83-761E-44E6-A7E5-8B2174DE37D9}" presName="Name21" presStyleCnt="0"/>
      <dgm:spPr/>
    </dgm:pt>
    <dgm:pt modelId="{1EEBCFFB-21B1-4E77-B109-EFCCB846A375}" type="pres">
      <dgm:prSet presAssocID="{B1D47F83-761E-44E6-A7E5-8B2174DE37D9}" presName="level2Shape" presStyleLbl="node2" presStyleIdx="2" presStyleCnt="3" custScaleX="293758" custScaleY="150167" custLinFactX="-76365" custLinFactY="-52406" custLinFactNeighborX="-100000" custLinFactNeighborY="-100000"/>
      <dgm:spPr/>
      <dgm:t>
        <a:bodyPr/>
        <a:lstStyle/>
        <a:p>
          <a:endParaRPr lang="zh-CN" altLang="en-US"/>
        </a:p>
      </dgm:t>
    </dgm:pt>
    <dgm:pt modelId="{34FDDA9E-5741-4957-922D-4AC5408347E7}" type="pres">
      <dgm:prSet presAssocID="{B1D47F83-761E-44E6-A7E5-8B2174DE37D9}" presName="hierChild3" presStyleCnt="0"/>
      <dgm:spPr/>
    </dgm:pt>
    <dgm:pt modelId="{DD1F6601-9299-4E84-884B-F00089804C79}" type="pres">
      <dgm:prSet presAssocID="{1E551135-1423-49DB-95F6-C26D7651D3AE}" presName="Name19" presStyleLbl="parChTrans1D3" presStyleIdx="8" presStyleCnt="13"/>
      <dgm:spPr/>
      <dgm:t>
        <a:bodyPr/>
        <a:lstStyle/>
        <a:p>
          <a:endParaRPr lang="zh-CN" altLang="en-US"/>
        </a:p>
      </dgm:t>
    </dgm:pt>
    <dgm:pt modelId="{ED85379E-1CFA-4243-8D35-B41BBEEA4193}" type="pres">
      <dgm:prSet presAssocID="{59767506-77D8-4D2D-924C-7C2DFD6920ED}" presName="Name21" presStyleCnt="0"/>
      <dgm:spPr/>
    </dgm:pt>
    <dgm:pt modelId="{1E9AC4DE-7449-4FCC-8E52-AD73284B1473}" type="pres">
      <dgm:prSet presAssocID="{59767506-77D8-4D2D-924C-7C2DFD6920ED}" presName="level2Shape" presStyleLbl="node3" presStyleIdx="8" presStyleCnt="13" custLinFactX="-76365" custLinFactY="-52406" custLinFactNeighborX="-100000" custLinFactNeighborY="-100000"/>
      <dgm:spPr/>
      <dgm:t>
        <a:bodyPr/>
        <a:lstStyle/>
        <a:p>
          <a:endParaRPr lang="zh-CN" altLang="en-US"/>
        </a:p>
      </dgm:t>
    </dgm:pt>
    <dgm:pt modelId="{F1C008B4-0C08-43EF-A659-494D1C283449}" type="pres">
      <dgm:prSet presAssocID="{59767506-77D8-4D2D-924C-7C2DFD6920ED}" presName="hierChild3" presStyleCnt="0"/>
      <dgm:spPr/>
    </dgm:pt>
    <dgm:pt modelId="{51CEEDAF-90B0-4AAA-8D34-7DE40B78F7D3}" type="pres">
      <dgm:prSet presAssocID="{B9635807-04A8-4D05-8F38-582A247D3443}" presName="Name19" presStyleLbl="parChTrans1D3" presStyleIdx="9" presStyleCnt="13"/>
      <dgm:spPr/>
      <dgm:t>
        <a:bodyPr/>
        <a:lstStyle/>
        <a:p>
          <a:endParaRPr lang="zh-CN" altLang="en-US"/>
        </a:p>
      </dgm:t>
    </dgm:pt>
    <dgm:pt modelId="{A841B18D-D6ED-4A34-B179-2859E7136C10}" type="pres">
      <dgm:prSet presAssocID="{A5FC24B5-1CE6-4020-AA62-6E1AA624E376}" presName="Name21" presStyleCnt="0"/>
      <dgm:spPr/>
    </dgm:pt>
    <dgm:pt modelId="{1DBFB9F0-247E-46F0-95B9-8BF5D928D7B8}" type="pres">
      <dgm:prSet presAssocID="{A5FC24B5-1CE6-4020-AA62-6E1AA624E376}" presName="level2Shape" presStyleLbl="node3" presStyleIdx="9" presStyleCnt="13" custLinFactX="-76365" custLinFactY="-52406" custLinFactNeighborX="-100000" custLinFactNeighborY="-100000"/>
      <dgm:spPr/>
      <dgm:t>
        <a:bodyPr/>
        <a:lstStyle/>
        <a:p>
          <a:endParaRPr lang="zh-CN" altLang="en-US"/>
        </a:p>
      </dgm:t>
    </dgm:pt>
    <dgm:pt modelId="{E5A5350F-7BF4-4A30-A79A-96655A46ACA7}" type="pres">
      <dgm:prSet presAssocID="{A5FC24B5-1CE6-4020-AA62-6E1AA624E376}" presName="hierChild3" presStyleCnt="0"/>
      <dgm:spPr/>
    </dgm:pt>
    <dgm:pt modelId="{022788B6-3EBF-4AE2-8B76-888423E50CB4}" type="pres">
      <dgm:prSet presAssocID="{1D8DE339-0726-4201-AD11-5B305682B34B}" presName="Name19" presStyleLbl="parChTrans1D3" presStyleIdx="10" presStyleCnt="13"/>
      <dgm:spPr/>
      <dgm:t>
        <a:bodyPr/>
        <a:lstStyle/>
        <a:p>
          <a:endParaRPr lang="zh-CN" altLang="en-US"/>
        </a:p>
      </dgm:t>
    </dgm:pt>
    <dgm:pt modelId="{57F262DA-BCB4-480E-86F8-E341E2D6D3D2}" type="pres">
      <dgm:prSet presAssocID="{6C588DFE-C34D-4B92-84B9-59EB55D77E10}" presName="Name21" presStyleCnt="0"/>
      <dgm:spPr/>
    </dgm:pt>
    <dgm:pt modelId="{FBA45A00-F919-4CF7-A360-E1A1F30F4FB6}" type="pres">
      <dgm:prSet presAssocID="{6C588DFE-C34D-4B92-84B9-59EB55D77E10}" presName="level2Shape" presStyleLbl="node3" presStyleIdx="10" presStyleCnt="13" custLinFactX="-76365" custLinFactY="-52406" custLinFactNeighborX="-100000" custLinFactNeighborY="-100000"/>
      <dgm:spPr/>
      <dgm:t>
        <a:bodyPr/>
        <a:lstStyle/>
        <a:p>
          <a:endParaRPr lang="zh-CN" altLang="en-US"/>
        </a:p>
      </dgm:t>
    </dgm:pt>
    <dgm:pt modelId="{779B4689-D63C-408B-8D56-4BED5B09BAE0}" type="pres">
      <dgm:prSet presAssocID="{6C588DFE-C34D-4B92-84B9-59EB55D77E10}" presName="hierChild3" presStyleCnt="0"/>
      <dgm:spPr/>
    </dgm:pt>
    <dgm:pt modelId="{EEFCE0DC-834A-4014-A81A-B6D34F1967FB}" type="pres">
      <dgm:prSet presAssocID="{93D56E8C-15F7-4696-858B-0974E71DC679}" presName="Name19" presStyleLbl="parChTrans1D3" presStyleIdx="11" presStyleCnt="13"/>
      <dgm:spPr/>
      <dgm:t>
        <a:bodyPr/>
        <a:lstStyle/>
        <a:p>
          <a:endParaRPr lang="zh-CN" altLang="en-US"/>
        </a:p>
      </dgm:t>
    </dgm:pt>
    <dgm:pt modelId="{8A05986E-216A-4B8B-A5AA-11D977F111B1}" type="pres">
      <dgm:prSet presAssocID="{F99F6B87-1807-4E0F-8EF2-19077F271F54}" presName="Name21" presStyleCnt="0"/>
      <dgm:spPr/>
    </dgm:pt>
    <dgm:pt modelId="{395E87E3-AC36-4CC8-AB85-0CBD4069A1ED}" type="pres">
      <dgm:prSet presAssocID="{F99F6B87-1807-4E0F-8EF2-19077F271F54}" presName="level2Shape" presStyleLbl="node3" presStyleIdx="11" presStyleCnt="13" custLinFactX="-76365" custLinFactY="-52406" custLinFactNeighborX="-100000" custLinFactNeighborY="-100000"/>
      <dgm:spPr/>
      <dgm:t>
        <a:bodyPr/>
        <a:lstStyle/>
        <a:p>
          <a:endParaRPr lang="zh-CN" altLang="en-US"/>
        </a:p>
      </dgm:t>
    </dgm:pt>
    <dgm:pt modelId="{264B4C1C-6C3E-4C81-B8BB-49C384137C79}" type="pres">
      <dgm:prSet presAssocID="{F99F6B87-1807-4E0F-8EF2-19077F271F54}" presName="hierChild3" presStyleCnt="0"/>
      <dgm:spPr/>
    </dgm:pt>
    <dgm:pt modelId="{B1B52105-DEC8-45E4-B6CC-96EC3A0259C4}" type="pres">
      <dgm:prSet presAssocID="{2ED7186C-4B06-4258-BE6C-BD7263387304}" presName="Name19" presStyleLbl="parChTrans1D3" presStyleIdx="12" presStyleCnt="13"/>
      <dgm:spPr/>
      <dgm:t>
        <a:bodyPr/>
        <a:lstStyle/>
        <a:p>
          <a:endParaRPr lang="zh-CN" altLang="en-US"/>
        </a:p>
      </dgm:t>
    </dgm:pt>
    <dgm:pt modelId="{7FEEAED6-CF77-4D8C-88EC-903A1936CB23}" type="pres">
      <dgm:prSet presAssocID="{336D0C89-87F7-4C21-B032-5E2A5845F8C8}" presName="Name21" presStyleCnt="0"/>
      <dgm:spPr/>
    </dgm:pt>
    <dgm:pt modelId="{3A56DF7B-739D-4EEC-B193-3B128D5998E0}" type="pres">
      <dgm:prSet presAssocID="{336D0C89-87F7-4C21-B032-5E2A5845F8C8}" presName="level2Shape" presStyleLbl="node3" presStyleIdx="12" presStyleCnt="13" custLinFactX="-67201" custLinFactY="-56639" custLinFactNeighborX="-100000" custLinFactNeighborY="-100000"/>
      <dgm:spPr/>
      <dgm:t>
        <a:bodyPr/>
        <a:lstStyle/>
        <a:p>
          <a:endParaRPr lang="zh-CN" altLang="en-US"/>
        </a:p>
      </dgm:t>
    </dgm:pt>
    <dgm:pt modelId="{A2C6A160-581D-4266-B003-D5227D57B721}" type="pres">
      <dgm:prSet presAssocID="{336D0C89-87F7-4C21-B032-5E2A5845F8C8}" presName="hierChild3" presStyleCnt="0"/>
      <dgm:spPr/>
    </dgm:pt>
    <dgm:pt modelId="{53645DCE-3915-4758-A820-7931B3C1F563}" type="pres">
      <dgm:prSet presAssocID="{8A63DADF-2071-4B6A-AC36-D9AE075891DC}" presName="bgShapesFlow" presStyleCnt="0"/>
      <dgm:spPr/>
    </dgm:pt>
  </dgm:ptLst>
  <dgm:cxnLst>
    <dgm:cxn modelId="{22B492F0-2BE5-464B-997C-6F5C5BD5FA7B}" srcId="{7D04ED3E-42EB-42D4-A28F-670D167A99AC}" destId="{B1D47F83-761E-44E6-A7E5-8B2174DE37D9}" srcOrd="2" destOrd="0" parTransId="{448DC64E-1F7C-4195-A6FC-19BF7462B832}" sibTransId="{EAFE5F5F-B664-44E5-86CB-7FA88CC341E1}"/>
    <dgm:cxn modelId="{05C0893E-2F4A-4D96-8FA8-E335C4179367}" type="presOf" srcId="{7D04ED3E-42EB-42D4-A28F-670D167A99AC}" destId="{1C152BA6-6163-4F05-8997-E3AE60AA0715}" srcOrd="0" destOrd="0" presId="urn:microsoft.com/office/officeart/2005/8/layout/hierarchy6"/>
    <dgm:cxn modelId="{062E75AC-0A63-4CC7-A2EF-D4D98BBCE9FB}" type="presOf" srcId="{33E50ECB-846A-44CE-959C-E620F2BC6304}" destId="{F3C9A922-37BD-4040-A55E-112C2FE7D50C}" srcOrd="0" destOrd="0" presId="urn:microsoft.com/office/officeart/2005/8/layout/hierarchy6"/>
    <dgm:cxn modelId="{15414CBC-9E93-416B-B9E9-C0A12E6A4227}" srcId="{B1D47F83-761E-44E6-A7E5-8B2174DE37D9}" destId="{59767506-77D8-4D2D-924C-7C2DFD6920ED}" srcOrd="0" destOrd="0" parTransId="{1E551135-1423-49DB-95F6-C26D7651D3AE}" sibTransId="{04FD8365-0D19-497B-AB0C-831893898B63}"/>
    <dgm:cxn modelId="{189BE702-CC60-4F89-8AE0-233A030A5888}" srcId="{86586F2E-C320-4B76-96D7-F8991636B910}" destId="{FBED4453-6863-4989-9842-6D5AC783CE6C}" srcOrd="1" destOrd="0" parTransId="{F5901F05-6521-4E50-AD40-94B2D5E68B58}" sibTransId="{C0E0CEB2-2D8C-4E1D-AE3A-AB5CC753E755}"/>
    <dgm:cxn modelId="{4819D634-3C39-4188-A2E0-F3826401D76E}" type="presOf" srcId="{D07D9CAA-5768-46F3-AAB9-21AEBD56CA34}" destId="{9D3B56CD-5A18-4C5A-855B-02CFED664C6C}" srcOrd="0" destOrd="0" presId="urn:microsoft.com/office/officeart/2005/8/layout/hierarchy6"/>
    <dgm:cxn modelId="{D8F482E1-CC3F-429B-8F3B-6BFFA44C261D}" srcId="{B1D47F83-761E-44E6-A7E5-8B2174DE37D9}" destId="{6C588DFE-C34D-4B92-84B9-59EB55D77E10}" srcOrd="2" destOrd="0" parTransId="{1D8DE339-0726-4201-AD11-5B305682B34B}" sibTransId="{550F7A38-AFA2-4FBD-8946-75FA1822BB95}"/>
    <dgm:cxn modelId="{55B1BC1D-03E7-4AAF-9477-9CB19F211A01}" type="presOf" srcId="{46B04E02-6752-4994-B878-8D9573D71491}" destId="{DBFB3816-8CAB-4734-AF09-3D9C10ACE3EB}" srcOrd="0" destOrd="0" presId="urn:microsoft.com/office/officeart/2005/8/layout/hierarchy6"/>
    <dgm:cxn modelId="{2E7B9D6F-03EE-475D-B4CB-FC25F8E19FE8}" type="presOf" srcId="{5097800C-B77A-4568-8B88-26B11D3DE3B4}" destId="{37B51E30-841F-416B-95B5-A8B131A73107}" srcOrd="0" destOrd="0" presId="urn:microsoft.com/office/officeart/2005/8/layout/hierarchy6"/>
    <dgm:cxn modelId="{A773711A-DDA1-4A30-B68A-18D31B17BF8F}" type="presOf" srcId="{6FAD1948-FBBD-4FA7-9858-3EE80332D53B}" destId="{030DE3C2-47A2-4DA4-987A-79EE73B85EBC}" srcOrd="0" destOrd="0" presId="urn:microsoft.com/office/officeart/2005/8/layout/hierarchy6"/>
    <dgm:cxn modelId="{B333BDA2-E63A-493D-82D0-EF0E19214F62}" type="presOf" srcId="{2ED7186C-4B06-4258-BE6C-BD7263387304}" destId="{B1B52105-DEC8-45E4-B6CC-96EC3A0259C4}" srcOrd="0" destOrd="0" presId="urn:microsoft.com/office/officeart/2005/8/layout/hierarchy6"/>
    <dgm:cxn modelId="{E4FACC59-22E3-4D04-B576-FF35DC4D7EF0}" srcId="{7D04ED3E-42EB-42D4-A28F-670D167A99AC}" destId="{86586F2E-C320-4B76-96D7-F8991636B910}" srcOrd="0" destOrd="0" parTransId="{94D2A1D6-9048-43F7-B7E8-B947F291D123}" sibTransId="{84C2D2FD-B94F-4396-BC2F-55803951D241}"/>
    <dgm:cxn modelId="{4D6E065E-048B-43AB-90FC-43DC6261C982}" type="presOf" srcId="{0EDE4988-F524-476A-8581-9718E48045C0}" destId="{C57F978D-0318-4CE2-9498-C321F57471EF}" srcOrd="0" destOrd="0" presId="urn:microsoft.com/office/officeart/2005/8/layout/hierarchy6"/>
    <dgm:cxn modelId="{0BC6C512-EC25-44EA-9D01-8E7256D16FF9}" type="presOf" srcId="{49973CD4-34AB-40F6-A0F3-C12480544B77}" destId="{C93B474B-F10A-4E7B-8698-2983DB151882}" srcOrd="0" destOrd="0" presId="urn:microsoft.com/office/officeart/2005/8/layout/hierarchy6"/>
    <dgm:cxn modelId="{97BEE588-6B45-486D-82FB-5E132A33B69F}" type="presOf" srcId="{FBED4453-6863-4989-9842-6D5AC783CE6C}" destId="{6847792C-67C1-4A69-894B-C32D4FFEC9C6}" srcOrd="0" destOrd="0" presId="urn:microsoft.com/office/officeart/2005/8/layout/hierarchy6"/>
    <dgm:cxn modelId="{C76ECEF7-EA15-4EEC-AB18-4322BFF5E8D7}" srcId="{F4617FDE-2AE5-41FA-9E38-D6E33A845BF8}" destId="{0EDE4988-F524-476A-8581-9718E48045C0}" srcOrd="3" destOrd="0" parTransId="{46B04E02-6752-4994-B878-8D9573D71491}" sibTransId="{7D794FFC-7597-4960-9BF5-40999783F981}"/>
    <dgm:cxn modelId="{A0794E8B-A679-4285-8CD4-3C827D99CC18}" srcId="{F4617FDE-2AE5-41FA-9E38-D6E33A845BF8}" destId="{F794B8E4-C0EE-462B-A33A-2A26A0D7C6D7}" srcOrd="2" destOrd="0" parTransId="{33E50ECB-846A-44CE-959C-E620F2BC6304}" sibTransId="{5B8670B1-7BF1-4831-814F-09E921DCDA38}"/>
    <dgm:cxn modelId="{541C26BA-9F01-4D9C-88C6-F4A8BAA6C2DA}" type="presOf" srcId="{448DC64E-1F7C-4195-A6FC-19BF7462B832}" destId="{5B0B4221-A62D-4BAE-A226-8F52796A8EB2}" srcOrd="0" destOrd="0" presId="urn:microsoft.com/office/officeart/2005/8/layout/hierarchy6"/>
    <dgm:cxn modelId="{49E5AB5D-3990-4054-9D8E-66163F2B7F47}" srcId="{8A63DADF-2071-4B6A-AC36-D9AE075891DC}" destId="{7D04ED3E-42EB-42D4-A28F-670D167A99AC}" srcOrd="0" destOrd="0" parTransId="{8B64D66C-F0F7-48C4-9924-84A4476703A9}" sibTransId="{9630A909-40E2-4788-B894-68DA317192D6}"/>
    <dgm:cxn modelId="{E53AB218-2550-49B9-A3B0-B2A3871DB446}" type="presOf" srcId="{F99F6B87-1807-4E0F-8EF2-19077F271F54}" destId="{395E87E3-AC36-4CC8-AB85-0CBD4069A1ED}" srcOrd="0" destOrd="0" presId="urn:microsoft.com/office/officeart/2005/8/layout/hierarchy6"/>
    <dgm:cxn modelId="{2BDDB263-3705-4126-85F4-AABBA3FF3C86}" type="presOf" srcId="{336D0C89-87F7-4C21-B032-5E2A5845F8C8}" destId="{3A56DF7B-739D-4EEC-B193-3B128D5998E0}" srcOrd="0" destOrd="0" presId="urn:microsoft.com/office/officeart/2005/8/layout/hierarchy6"/>
    <dgm:cxn modelId="{0F906499-53F2-4A8D-8E63-95814E0F02EE}" type="presOf" srcId="{F5901F05-6521-4E50-AD40-94B2D5E68B58}" destId="{FB0B70E7-93E5-48D0-9BB0-60403E30B25F}" srcOrd="0" destOrd="0" presId="urn:microsoft.com/office/officeart/2005/8/layout/hierarchy6"/>
    <dgm:cxn modelId="{144C02D6-9275-473D-8DD6-9F25658A860E}" type="presOf" srcId="{136948B1-5752-4F7D-B3E6-7CC91D2BEBC9}" destId="{DAC837D1-9B4F-429D-B28B-F22F1BC1546F}" srcOrd="0" destOrd="0" presId="urn:microsoft.com/office/officeart/2005/8/layout/hierarchy6"/>
    <dgm:cxn modelId="{6525E819-6BF9-414F-B02B-BCE22DAB69A6}" type="presOf" srcId="{94D2A1D6-9048-43F7-B7E8-B947F291D123}" destId="{ABBCD81E-EB32-414D-B6BC-F11BE8F0108D}" srcOrd="0" destOrd="0" presId="urn:microsoft.com/office/officeart/2005/8/layout/hierarchy6"/>
    <dgm:cxn modelId="{77483D53-C966-4913-9B1B-4F8D17ADD852}" type="presOf" srcId="{81E74FBC-9ADD-4474-991F-005F7C55C4C0}" destId="{B9986CCC-0262-49FB-819B-93363E8EE788}" srcOrd="0" destOrd="0" presId="urn:microsoft.com/office/officeart/2005/8/layout/hierarchy6"/>
    <dgm:cxn modelId="{77E6AAFB-B60F-4DDB-BA22-38906D0AF473}" srcId="{7D04ED3E-42EB-42D4-A28F-670D167A99AC}" destId="{F4617FDE-2AE5-41FA-9E38-D6E33A845BF8}" srcOrd="1" destOrd="0" parTransId="{1EC2B090-1B4B-489F-8CD2-F11955E1D682}" sibTransId="{33AE3751-BDC1-4FA3-84D6-81477032EDC6}"/>
    <dgm:cxn modelId="{96EB9526-1B82-4F51-A854-B6D843DF152D}" type="presOf" srcId="{1E551135-1423-49DB-95F6-C26D7651D3AE}" destId="{DD1F6601-9299-4E84-884B-F00089804C79}" srcOrd="0" destOrd="0" presId="urn:microsoft.com/office/officeart/2005/8/layout/hierarchy6"/>
    <dgm:cxn modelId="{528EF482-BD7C-4BCA-941C-E3DA87D2A587}" srcId="{F4617FDE-2AE5-41FA-9E38-D6E33A845BF8}" destId="{45A573CD-6B27-46C2-9B2E-60DA6A6E6814}" srcOrd="1" destOrd="0" parTransId="{19540646-3658-4B0B-9EB5-60440D391A84}" sibTransId="{E21D7E95-86ED-4E67-B172-55779DD447C0}"/>
    <dgm:cxn modelId="{537B7940-AE5A-4123-A670-3634DF82B06E}" type="presOf" srcId="{F1B2D335-6E20-4818-A797-BD7E00F1FFF1}" destId="{7C3F7DF3-457C-4FD2-A04D-6975BF4CEB38}" srcOrd="0" destOrd="0" presId="urn:microsoft.com/office/officeart/2005/8/layout/hierarchy6"/>
    <dgm:cxn modelId="{9254AFF3-B17E-46E7-BCCB-03E3D8C21F1C}" type="presOf" srcId="{8A63DADF-2071-4B6A-AC36-D9AE075891DC}" destId="{929155D5-B767-4389-B593-212730958C1F}" srcOrd="0" destOrd="0" presId="urn:microsoft.com/office/officeart/2005/8/layout/hierarchy6"/>
    <dgm:cxn modelId="{0B6A121C-E18B-408D-B17C-8D3599885A3C}" type="presOf" srcId="{B9635807-04A8-4D05-8F38-582A247D3443}" destId="{51CEEDAF-90B0-4AAA-8D34-7DE40B78F7D3}" srcOrd="0" destOrd="0" presId="urn:microsoft.com/office/officeart/2005/8/layout/hierarchy6"/>
    <dgm:cxn modelId="{2034A6AB-A089-4476-8003-09069A34D5C8}" type="presOf" srcId="{1D8DE339-0726-4201-AD11-5B305682B34B}" destId="{022788B6-3EBF-4AE2-8B76-888423E50CB4}" srcOrd="0" destOrd="0" presId="urn:microsoft.com/office/officeart/2005/8/layout/hierarchy6"/>
    <dgm:cxn modelId="{FF84B4C7-9C57-4D22-AC95-FB4C93135F9D}" type="presOf" srcId="{F794B8E4-C0EE-462B-A33A-2A26A0D7C6D7}" destId="{DEBD9E61-9029-497F-B359-E654F00DE5A3}" srcOrd="0" destOrd="0" presId="urn:microsoft.com/office/officeart/2005/8/layout/hierarchy6"/>
    <dgm:cxn modelId="{79ADA9F2-AD99-4141-8336-542C22BEDC93}" type="presOf" srcId="{19540646-3658-4B0B-9EB5-60440D391A84}" destId="{E067E8D8-C400-4D03-9A42-8812F5FF4E7A}" srcOrd="0" destOrd="0" presId="urn:microsoft.com/office/officeart/2005/8/layout/hierarchy6"/>
    <dgm:cxn modelId="{2B4774F0-0571-4A41-ABC6-D5098604548A}" srcId="{B1D47F83-761E-44E6-A7E5-8B2174DE37D9}" destId="{336D0C89-87F7-4C21-B032-5E2A5845F8C8}" srcOrd="4" destOrd="0" parTransId="{2ED7186C-4B06-4258-BE6C-BD7263387304}" sibTransId="{AE571597-AAE7-48C9-9D18-112A474DD219}"/>
    <dgm:cxn modelId="{180E376B-1B3B-4430-99FD-BE52723572EF}" srcId="{F4617FDE-2AE5-41FA-9E38-D6E33A845BF8}" destId="{81E74FBC-9ADD-4474-991F-005F7C55C4C0}" srcOrd="4" destOrd="0" parTransId="{49973CD4-34AB-40F6-A0F3-C12480544B77}" sibTransId="{CBF7054F-13F7-4101-8AF5-D56107F57178}"/>
    <dgm:cxn modelId="{B9896C08-BDB7-4FC0-9C37-3E86DA97E73C}" type="presOf" srcId="{6C588DFE-C34D-4B92-84B9-59EB55D77E10}" destId="{FBA45A00-F919-4CF7-A360-E1A1F30F4FB6}" srcOrd="0" destOrd="0" presId="urn:microsoft.com/office/officeart/2005/8/layout/hierarchy6"/>
    <dgm:cxn modelId="{0F1C1B41-01C5-4659-BAB2-7A0F62F90BBF}" type="presOf" srcId="{86586F2E-C320-4B76-96D7-F8991636B910}" destId="{9076DEFB-4921-4A95-B746-417A17C56484}" srcOrd="0" destOrd="0" presId="urn:microsoft.com/office/officeart/2005/8/layout/hierarchy6"/>
    <dgm:cxn modelId="{B8DBCF82-EBDB-4520-8496-DAE8B4C74AB6}" srcId="{86586F2E-C320-4B76-96D7-F8991636B910}" destId="{D031FFF6-56B7-472A-AC3D-E4B2D0AD933A}" srcOrd="2" destOrd="0" parTransId="{F1B2D335-6E20-4818-A797-BD7E00F1FFF1}" sibTransId="{3C4BECA5-BF1B-484D-8E84-4E3111655F10}"/>
    <dgm:cxn modelId="{9C9220EB-ACA1-44B1-AC1E-21290F54B8B6}" type="presOf" srcId="{59767506-77D8-4D2D-924C-7C2DFD6920ED}" destId="{1E9AC4DE-7449-4FCC-8E52-AD73284B1473}" srcOrd="0" destOrd="0" presId="urn:microsoft.com/office/officeart/2005/8/layout/hierarchy6"/>
    <dgm:cxn modelId="{7056ABAD-B0EA-4C24-B64F-CDE5749EF212}" type="presOf" srcId="{F4617FDE-2AE5-41FA-9E38-D6E33A845BF8}" destId="{B7E4937D-EA5C-460B-9F4C-CD760CB1E3EE}" srcOrd="0" destOrd="0" presId="urn:microsoft.com/office/officeart/2005/8/layout/hierarchy6"/>
    <dgm:cxn modelId="{BD4F6FD5-B3CB-4795-AF5A-16ACBB6C8423}" srcId="{B1D47F83-761E-44E6-A7E5-8B2174DE37D9}" destId="{F99F6B87-1807-4E0F-8EF2-19077F271F54}" srcOrd="3" destOrd="0" parTransId="{93D56E8C-15F7-4696-858B-0974E71DC679}" sibTransId="{6ADBEBA9-A8E1-4E06-BC6B-06C098AED306}"/>
    <dgm:cxn modelId="{E70C3B7C-2CE3-449B-B9DD-A12CB056F81F}" type="presOf" srcId="{1EC2B090-1B4B-489F-8CD2-F11955E1D682}" destId="{5D65E2AE-A126-4777-A8B2-FDB8065DDAA2}" srcOrd="0" destOrd="0" presId="urn:microsoft.com/office/officeart/2005/8/layout/hierarchy6"/>
    <dgm:cxn modelId="{5B730634-EC24-41CB-8C84-961A5382634F}" type="presOf" srcId="{93D56E8C-15F7-4696-858B-0974E71DC679}" destId="{EEFCE0DC-834A-4014-A81A-B6D34F1967FB}" srcOrd="0" destOrd="0" presId="urn:microsoft.com/office/officeart/2005/8/layout/hierarchy6"/>
    <dgm:cxn modelId="{66B09DB7-21AE-43E1-A253-2732CDF1A87D}" srcId="{86586F2E-C320-4B76-96D7-F8991636B910}" destId="{136948B1-5752-4F7D-B3E6-7CC91D2BEBC9}" srcOrd="0" destOrd="0" parTransId="{D07D9CAA-5768-46F3-AAB9-21AEBD56CA34}" sibTransId="{381C48C6-4AB2-447E-A5F9-B8637FA197E1}"/>
    <dgm:cxn modelId="{B358E819-1EE5-434B-B2F9-E21C6D2AC344}" type="presOf" srcId="{A5FC24B5-1CE6-4020-AA62-6E1AA624E376}" destId="{1DBFB9F0-247E-46F0-95B9-8BF5D928D7B8}" srcOrd="0" destOrd="0" presId="urn:microsoft.com/office/officeart/2005/8/layout/hierarchy6"/>
    <dgm:cxn modelId="{C38671D1-A943-4A4C-9C2F-78255F040DFE}" type="presOf" srcId="{D031FFF6-56B7-472A-AC3D-E4B2D0AD933A}" destId="{6427B596-BF5A-4C72-B2F5-D7CBE7171414}" srcOrd="0" destOrd="0" presId="urn:microsoft.com/office/officeart/2005/8/layout/hierarchy6"/>
    <dgm:cxn modelId="{21D28512-1DAE-4F25-B3F3-531922E83051}" srcId="{F4617FDE-2AE5-41FA-9E38-D6E33A845BF8}" destId="{5097800C-B77A-4568-8B88-26B11D3DE3B4}" srcOrd="0" destOrd="0" parTransId="{6FAD1948-FBBD-4FA7-9858-3EE80332D53B}" sibTransId="{AA193961-3CC1-4F33-B2A8-1B2F95FF98E0}"/>
    <dgm:cxn modelId="{428580C9-C5AE-4AD8-B5BF-7E87847F7E6A}" type="presOf" srcId="{45A573CD-6B27-46C2-9B2E-60DA6A6E6814}" destId="{80BD20B5-948D-4B13-A1F7-E4AEF1393D6F}" srcOrd="0" destOrd="0" presId="urn:microsoft.com/office/officeart/2005/8/layout/hierarchy6"/>
    <dgm:cxn modelId="{64F2837B-E998-47A5-8E57-56BB5BB1340A}" type="presOf" srcId="{B1D47F83-761E-44E6-A7E5-8B2174DE37D9}" destId="{1EEBCFFB-21B1-4E77-B109-EFCCB846A375}" srcOrd="0" destOrd="0" presId="urn:microsoft.com/office/officeart/2005/8/layout/hierarchy6"/>
    <dgm:cxn modelId="{4D428F65-1600-4A0C-8522-33F7012F044C}" srcId="{B1D47F83-761E-44E6-A7E5-8B2174DE37D9}" destId="{A5FC24B5-1CE6-4020-AA62-6E1AA624E376}" srcOrd="1" destOrd="0" parTransId="{B9635807-04A8-4D05-8F38-582A247D3443}" sibTransId="{6525094C-DC4F-471F-B0AA-16977235C500}"/>
    <dgm:cxn modelId="{F140C828-3531-4C07-85D5-F7B3223E0100}" type="presParOf" srcId="{929155D5-B767-4389-B593-212730958C1F}" destId="{E8006334-1401-4A0C-AABE-5A12C4F95EEA}" srcOrd="0" destOrd="0" presId="urn:microsoft.com/office/officeart/2005/8/layout/hierarchy6"/>
    <dgm:cxn modelId="{247F19B0-2243-4069-BF43-1C9E0097260F}" type="presParOf" srcId="{E8006334-1401-4A0C-AABE-5A12C4F95EEA}" destId="{CB610B09-615D-4B99-9864-0D1313D4843D}" srcOrd="0" destOrd="0" presId="urn:microsoft.com/office/officeart/2005/8/layout/hierarchy6"/>
    <dgm:cxn modelId="{0C994ADB-0420-42F9-AF26-5F96D3702955}" type="presParOf" srcId="{CB610B09-615D-4B99-9864-0D1313D4843D}" destId="{266E4162-ECB0-453F-B3C9-79D8D91F7ED0}" srcOrd="0" destOrd="0" presId="urn:microsoft.com/office/officeart/2005/8/layout/hierarchy6"/>
    <dgm:cxn modelId="{1F01A500-50C3-4C43-8510-B74B2E77C2A7}" type="presParOf" srcId="{266E4162-ECB0-453F-B3C9-79D8D91F7ED0}" destId="{1C152BA6-6163-4F05-8997-E3AE60AA0715}" srcOrd="0" destOrd="0" presId="urn:microsoft.com/office/officeart/2005/8/layout/hierarchy6"/>
    <dgm:cxn modelId="{B46D0E9C-5E16-4691-A7F1-5F001ADC4796}" type="presParOf" srcId="{266E4162-ECB0-453F-B3C9-79D8D91F7ED0}" destId="{6974FF61-1E5D-446F-B06D-62767ECCF7C3}" srcOrd="1" destOrd="0" presId="urn:microsoft.com/office/officeart/2005/8/layout/hierarchy6"/>
    <dgm:cxn modelId="{D89C2BF1-A1C7-4F08-926A-5D807D7C2E30}" type="presParOf" srcId="{6974FF61-1E5D-446F-B06D-62767ECCF7C3}" destId="{ABBCD81E-EB32-414D-B6BC-F11BE8F0108D}" srcOrd="0" destOrd="0" presId="urn:microsoft.com/office/officeart/2005/8/layout/hierarchy6"/>
    <dgm:cxn modelId="{43E9DFFE-53FD-4DA7-89FF-BDE72FC4A6CA}" type="presParOf" srcId="{6974FF61-1E5D-446F-B06D-62767ECCF7C3}" destId="{FAF2153B-C32B-4D97-B8E9-FBD68477DB09}" srcOrd="1" destOrd="0" presId="urn:microsoft.com/office/officeart/2005/8/layout/hierarchy6"/>
    <dgm:cxn modelId="{2C346E50-BDAB-41A2-8AF8-3861691E4000}" type="presParOf" srcId="{FAF2153B-C32B-4D97-B8E9-FBD68477DB09}" destId="{9076DEFB-4921-4A95-B746-417A17C56484}" srcOrd="0" destOrd="0" presId="urn:microsoft.com/office/officeart/2005/8/layout/hierarchy6"/>
    <dgm:cxn modelId="{17E61EA7-22B9-41CF-AD34-FA294D5A95BC}" type="presParOf" srcId="{FAF2153B-C32B-4D97-B8E9-FBD68477DB09}" destId="{D81B6FCC-98BC-4F09-B567-68AC3001A546}" srcOrd="1" destOrd="0" presId="urn:microsoft.com/office/officeart/2005/8/layout/hierarchy6"/>
    <dgm:cxn modelId="{9AF754B4-E6A8-4AFF-8A9C-DE97C09D0583}" type="presParOf" srcId="{D81B6FCC-98BC-4F09-B567-68AC3001A546}" destId="{9D3B56CD-5A18-4C5A-855B-02CFED664C6C}" srcOrd="0" destOrd="0" presId="urn:microsoft.com/office/officeart/2005/8/layout/hierarchy6"/>
    <dgm:cxn modelId="{E245077E-AE62-4212-BCAD-374E01ECBF53}" type="presParOf" srcId="{D81B6FCC-98BC-4F09-B567-68AC3001A546}" destId="{E8C21710-9532-4431-A1DC-925C2A96C99B}" srcOrd="1" destOrd="0" presId="urn:microsoft.com/office/officeart/2005/8/layout/hierarchy6"/>
    <dgm:cxn modelId="{2E3AA051-1738-4BE1-A5DC-2EDCF2A8FCB4}" type="presParOf" srcId="{E8C21710-9532-4431-A1DC-925C2A96C99B}" destId="{DAC837D1-9B4F-429D-B28B-F22F1BC1546F}" srcOrd="0" destOrd="0" presId="urn:microsoft.com/office/officeart/2005/8/layout/hierarchy6"/>
    <dgm:cxn modelId="{ADA29305-E6DA-4E59-AFC0-2FE4AB04A7E2}" type="presParOf" srcId="{E8C21710-9532-4431-A1DC-925C2A96C99B}" destId="{D6E0A507-6D9D-4936-AA79-F2097E3FF254}" srcOrd="1" destOrd="0" presId="urn:microsoft.com/office/officeart/2005/8/layout/hierarchy6"/>
    <dgm:cxn modelId="{D68FF038-714A-41E1-8F43-73F03A853206}" type="presParOf" srcId="{D81B6FCC-98BC-4F09-B567-68AC3001A546}" destId="{FB0B70E7-93E5-48D0-9BB0-60403E30B25F}" srcOrd="2" destOrd="0" presId="urn:microsoft.com/office/officeart/2005/8/layout/hierarchy6"/>
    <dgm:cxn modelId="{6A3B55B8-A7BB-4AB7-9229-833EF96E2C12}" type="presParOf" srcId="{D81B6FCC-98BC-4F09-B567-68AC3001A546}" destId="{02BB8269-C25A-40E0-9DFA-ECC55EABAD15}" srcOrd="3" destOrd="0" presId="urn:microsoft.com/office/officeart/2005/8/layout/hierarchy6"/>
    <dgm:cxn modelId="{29B98759-BADF-45F1-AC3A-E07626FF4F99}" type="presParOf" srcId="{02BB8269-C25A-40E0-9DFA-ECC55EABAD15}" destId="{6847792C-67C1-4A69-894B-C32D4FFEC9C6}" srcOrd="0" destOrd="0" presId="urn:microsoft.com/office/officeart/2005/8/layout/hierarchy6"/>
    <dgm:cxn modelId="{EFF25339-51A3-46A9-B456-9653DFDA59BF}" type="presParOf" srcId="{02BB8269-C25A-40E0-9DFA-ECC55EABAD15}" destId="{40BC7F65-A689-47AA-9CBA-16FD9C315326}" srcOrd="1" destOrd="0" presId="urn:microsoft.com/office/officeart/2005/8/layout/hierarchy6"/>
    <dgm:cxn modelId="{CDD2F377-5684-4A9B-BD18-1D449DBC85E4}" type="presParOf" srcId="{D81B6FCC-98BC-4F09-B567-68AC3001A546}" destId="{7C3F7DF3-457C-4FD2-A04D-6975BF4CEB38}" srcOrd="4" destOrd="0" presId="urn:microsoft.com/office/officeart/2005/8/layout/hierarchy6"/>
    <dgm:cxn modelId="{D5F6BEAF-8A9B-4A86-94FD-53C050C3299D}" type="presParOf" srcId="{D81B6FCC-98BC-4F09-B567-68AC3001A546}" destId="{1157C4B9-47CD-48B3-B9F0-60D807CFE4EB}" srcOrd="5" destOrd="0" presId="urn:microsoft.com/office/officeart/2005/8/layout/hierarchy6"/>
    <dgm:cxn modelId="{456C081C-7F90-4B41-AC40-E1CBD88775A3}" type="presParOf" srcId="{1157C4B9-47CD-48B3-B9F0-60D807CFE4EB}" destId="{6427B596-BF5A-4C72-B2F5-D7CBE7171414}" srcOrd="0" destOrd="0" presId="urn:microsoft.com/office/officeart/2005/8/layout/hierarchy6"/>
    <dgm:cxn modelId="{8E5E50DC-3731-4283-A0D2-1359BAF2E3BA}" type="presParOf" srcId="{1157C4B9-47CD-48B3-B9F0-60D807CFE4EB}" destId="{B5C95A44-2F74-489E-9354-AD1E908CC6AE}" srcOrd="1" destOrd="0" presId="urn:microsoft.com/office/officeart/2005/8/layout/hierarchy6"/>
    <dgm:cxn modelId="{A294F7C1-16B2-44D0-8E90-359B6F80A42B}" type="presParOf" srcId="{6974FF61-1E5D-446F-B06D-62767ECCF7C3}" destId="{5D65E2AE-A126-4777-A8B2-FDB8065DDAA2}" srcOrd="2" destOrd="0" presId="urn:microsoft.com/office/officeart/2005/8/layout/hierarchy6"/>
    <dgm:cxn modelId="{EB18BF75-B6C3-4368-8CA9-C65C4B4B6FD0}" type="presParOf" srcId="{6974FF61-1E5D-446F-B06D-62767ECCF7C3}" destId="{48F604D2-6E75-41DD-BFD0-CB39FE3707E6}" srcOrd="3" destOrd="0" presId="urn:microsoft.com/office/officeart/2005/8/layout/hierarchy6"/>
    <dgm:cxn modelId="{9156AB25-775C-4A89-8BD3-C67F287DFC56}" type="presParOf" srcId="{48F604D2-6E75-41DD-BFD0-CB39FE3707E6}" destId="{B7E4937D-EA5C-460B-9F4C-CD760CB1E3EE}" srcOrd="0" destOrd="0" presId="urn:microsoft.com/office/officeart/2005/8/layout/hierarchy6"/>
    <dgm:cxn modelId="{B6ED5544-C937-473B-956C-68599460E89B}" type="presParOf" srcId="{48F604D2-6E75-41DD-BFD0-CB39FE3707E6}" destId="{0573248C-E9B3-47FF-82E1-5CA6B0BA2836}" srcOrd="1" destOrd="0" presId="urn:microsoft.com/office/officeart/2005/8/layout/hierarchy6"/>
    <dgm:cxn modelId="{6941E291-1ABC-489B-A4E0-33BCAF561992}" type="presParOf" srcId="{0573248C-E9B3-47FF-82E1-5CA6B0BA2836}" destId="{030DE3C2-47A2-4DA4-987A-79EE73B85EBC}" srcOrd="0" destOrd="0" presId="urn:microsoft.com/office/officeart/2005/8/layout/hierarchy6"/>
    <dgm:cxn modelId="{9BBBBEAC-10C8-44A8-B1B3-19439EDBACD5}" type="presParOf" srcId="{0573248C-E9B3-47FF-82E1-5CA6B0BA2836}" destId="{2B0A2616-F61A-4361-896E-986762904A1B}" srcOrd="1" destOrd="0" presId="urn:microsoft.com/office/officeart/2005/8/layout/hierarchy6"/>
    <dgm:cxn modelId="{89B43335-9942-4F60-BEC8-FB6F9DB3A4C3}" type="presParOf" srcId="{2B0A2616-F61A-4361-896E-986762904A1B}" destId="{37B51E30-841F-416B-95B5-A8B131A73107}" srcOrd="0" destOrd="0" presId="urn:microsoft.com/office/officeart/2005/8/layout/hierarchy6"/>
    <dgm:cxn modelId="{2E48DC4E-ECCB-47F7-8BBC-1ACB153AC52B}" type="presParOf" srcId="{2B0A2616-F61A-4361-896E-986762904A1B}" destId="{89D3EB28-4685-49CE-8D7B-7DB134FF6981}" srcOrd="1" destOrd="0" presId="urn:microsoft.com/office/officeart/2005/8/layout/hierarchy6"/>
    <dgm:cxn modelId="{D190D66F-11A6-4A43-95F6-C02B8C960E6C}" type="presParOf" srcId="{0573248C-E9B3-47FF-82E1-5CA6B0BA2836}" destId="{E067E8D8-C400-4D03-9A42-8812F5FF4E7A}" srcOrd="2" destOrd="0" presId="urn:microsoft.com/office/officeart/2005/8/layout/hierarchy6"/>
    <dgm:cxn modelId="{826C0D55-8665-42F9-967A-1CB31DCB2932}" type="presParOf" srcId="{0573248C-E9B3-47FF-82E1-5CA6B0BA2836}" destId="{60FDEB57-3EF0-41E6-8B7E-C8AAD6FDB427}" srcOrd="3" destOrd="0" presId="urn:microsoft.com/office/officeart/2005/8/layout/hierarchy6"/>
    <dgm:cxn modelId="{AF853190-E83A-46DF-9A17-0D3E1B931FF3}" type="presParOf" srcId="{60FDEB57-3EF0-41E6-8B7E-C8AAD6FDB427}" destId="{80BD20B5-948D-4B13-A1F7-E4AEF1393D6F}" srcOrd="0" destOrd="0" presId="urn:microsoft.com/office/officeart/2005/8/layout/hierarchy6"/>
    <dgm:cxn modelId="{22063C14-C823-487A-9CCD-598A7306FCE3}" type="presParOf" srcId="{60FDEB57-3EF0-41E6-8B7E-C8AAD6FDB427}" destId="{71D357E4-1899-41E8-8598-799930A02815}" srcOrd="1" destOrd="0" presId="urn:microsoft.com/office/officeart/2005/8/layout/hierarchy6"/>
    <dgm:cxn modelId="{57463A17-D45E-4056-BC19-9F1D7BF6C4E6}" type="presParOf" srcId="{0573248C-E9B3-47FF-82E1-5CA6B0BA2836}" destId="{F3C9A922-37BD-4040-A55E-112C2FE7D50C}" srcOrd="4" destOrd="0" presId="urn:microsoft.com/office/officeart/2005/8/layout/hierarchy6"/>
    <dgm:cxn modelId="{8DF1A770-AFF9-4551-9B4D-5F05D6C4F184}" type="presParOf" srcId="{0573248C-E9B3-47FF-82E1-5CA6B0BA2836}" destId="{99A23BA0-BD38-45B9-8808-586B4069596F}" srcOrd="5" destOrd="0" presId="urn:microsoft.com/office/officeart/2005/8/layout/hierarchy6"/>
    <dgm:cxn modelId="{F0D5B923-578D-43BD-9422-B9287FF648A7}" type="presParOf" srcId="{99A23BA0-BD38-45B9-8808-586B4069596F}" destId="{DEBD9E61-9029-497F-B359-E654F00DE5A3}" srcOrd="0" destOrd="0" presId="urn:microsoft.com/office/officeart/2005/8/layout/hierarchy6"/>
    <dgm:cxn modelId="{08A47D23-8C24-4037-959C-8AA5F92076D9}" type="presParOf" srcId="{99A23BA0-BD38-45B9-8808-586B4069596F}" destId="{B2D41130-E07D-4BF3-861D-332A8D514353}" srcOrd="1" destOrd="0" presId="urn:microsoft.com/office/officeart/2005/8/layout/hierarchy6"/>
    <dgm:cxn modelId="{C52C8219-4911-4A04-AF36-AA55A2267C37}" type="presParOf" srcId="{0573248C-E9B3-47FF-82E1-5CA6B0BA2836}" destId="{DBFB3816-8CAB-4734-AF09-3D9C10ACE3EB}" srcOrd="6" destOrd="0" presId="urn:microsoft.com/office/officeart/2005/8/layout/hierarchy6"/>
    <dgm:cxn modelId="{1E89F6D4-19C9-474F-B386-73B96BF440C8}" type="presParOf" srcId="{0573248C-E9B3-47FF-82E1-5CA6B0BA2836}" destId="{2C1F9E53-55CD-4479-B296-8BE6686F84FD}" srcOrd="7" destOrd="0" presId="urn:microsoft.com/office/officeart/2005/8/layout/hierarchy6"/>
    <dgm:cxn modelId="{16E99634-3919-480E-84CF-7ED9ABCC0208}" type="presParOf" srcId="{2C1F9E53-55CD-4479-B296-8BE6686F84FD}" destId="{C57F978D-0318-4CE2-9498-C321F57471EF}" srcOrd="0" destOrd="0" presId="urn:microsoft.com/office/officeart/2005/8/layout/hierarchy6"/>
    <dgm:cxn modelId="{8AA13B36-976C-4C2C-81E7-D9ACDE830B20}" type="presParOf" srcId="{2C1F9E53-55CD-4479-B296-8BE6686F84FD}" destId="{7804A09C-4085-449A-BD3E-2210B9D56D18}" srcOrd="1" destOrd="0" presId="urn:microsoft.com/office/officeart/2005/8/layout/hierarchy6"/>
    <dgm:cxn modelId="{ED1DDF22-87F0-434F-85D6-45280CB18B52}" type="presParOf" srcId="{0573248C-E9B3-47FF-82E1-5CA6B0BA2836}" destId="{C93B474B-F10A-4E7B-8698-2983DB151882}" srcOrd="8" destOrd="0" presId="urn:microsoft.com/office/officeart/2005/8/layout/hierarchy6"/>
    <dgm:cxn modelId="{4144BB75-B1E2-44F1-9759-E1A3660052D9}" type="presParOf" srcId="{0573248C-E9B3-47FF-82E1-5CA6B0BA2836}" destId="{2D5C9818-CAD7-41EC-A811-5085A62C3F23}" srcOrd="9" destOrd="0" presId="urn:microsoft.com/office/officeart/2005/8/layout/hierarchy6"/>
    <dgm:cxn modelId="{E1F278D5-F24A-4D1B-B695-5F85152CF5EB}" type="presParOf" srcId="{2D5C9818-CAD7-41EC-A811-5085A62C3F23}" destId="{B9986CCC-0262-49FB-819B-93363E8EE788}" srcOrd="0" destOrd="0" presId="urn:microsoft.com/office/officeart/2005/8/layout/hierarchy6"/>
    <dgm:cxn modelId="{38C48EA6-5E91-480A-AA76-E2A0436AABB7}" type="presParOf" srcId="{2D5C9818-CAD7-41EC-A811-5085A62C3F23}" destId="{BACBDD42-CAF1-4E96-95F2-7BCB91FE200C}" srcOrd="1" destOrd="0" presId="urn:microsoft.com/office/officeart/2005/8/layout/hierarchy6"/>
    <dgm:cxn modelId="{85BFDC21-ACD0-4C18-AD8A-6A3C49225179}" type="presParOf" srcId="{6974FF61-1E5D-446F-B06D-62767ECCF7C3}" destId="{5B0B4221-A62D-4BAE-A226-8F52796A8EB2}" srcOrd="4" destOrd="0" presId="urn:microsoft.com/office/officeart/2005/8/layout/hierarchy6"/>
    <dgm:cxn modelId="{DA59B77B-AF8A-4312-9054-7A763FF212FE}" type="presParOf" srcId="{6974FF61-1E5D-446F-B06D-62767ECCF7C3}" destId="{D20253F0-0836-4605-8F4A-59C77C3426B0}" srcOrd="5" destOrd="0" presId="urn:microsoft.com/office/officeart/2005/8/layout/hierarchy6"/>
    <dgm:cxn modelId="{484A464F-5AC3-424D-A64C-C72612264B02}" type="presParOf" srcId="{D20253F0-0836-4605-8F4A-59C77C3426B0}" destId="{1EEBCFFB-21B1-4E77-B109-EFCCB846A375}" srcOrd="0" destOrd="0" presId="urn:microsoft.com/office/officeart/2005/8/layout/hierarchy6"/>
    <dgm:cxn modelId="{F78024B4-56BC-4F3A-B671-BB71B17DA6FE}" type="presParOf" srcId="{D20253F0-0836-4605-8F4A-59C77C3426B0}" destId="{34FDDA9E-5741-4957-922D-4AC5408347E7}" srcOrd="1" destOrd="0" presId="urn:microsoft.com/office/officeart/2005/8/layout/hierarchy6"/>
    <dgm:cxn modelId="{003A674B-76D8-432A-8EE7-E0A99856CCA1}" type="presParOf" srcId="{34FDDA9E-5741-4957-922D-4AC5408347E7}" destId="{DD1F6601-9299-4E84-884B-F00089804C79}" srcOrd="0" destOrd="0" presId="urn:microsoft.com/office/officeart/2005/8/layout/hierarchy6"/>
    <dgm:cxn modelId="{B836D0EA-B551-4085-97A6-2C9C58F5FCA7}" type="presParOf" srcId="{34FDDA9E-5741-4957-922D-4AC5408347E7}" destId="{ED85379E-1CFA-4243-8D35-B41BBEEA4193}" srcOrd="1" destOrd="0" presId="urn:microsoft.com/office/officeart/2005/8/layout/hierarchy6"/>
    <dgm:cxn modelId="{63CC2DDD-1803-4E2E-B2E7-D7AEEB9E1301}" type="presParOf" srcId="{ED85379E-1CFA-4243-8D35-B41BBEEA4193}" destId="{1E9AC4DE-7449-4FCC-8E52-AD73284B1473}" srcOrd="0" destOrd="0" presId="urn:microsoft.com/office/officeart/2005/8/layout/hierarchy6"/>
    <dgm:cxn modelId="{CE520D46-632B-4080-89DC-15D0F11150E3}" type="presParOf" srcId="{ED85379E-1CFA-4243-8D35-B41BBEEA4193}" destId="{F1C008B4-0C08-43EF-A659-494D1C283449}" srcOrd="1" destOrd="0" presId="urn:microsoft.com/office/officeart/2005/8/layout/hierarchy6"/>
    <dgm:cxn modelId="{72B527E1-7E66-48BA-AAFB-FA98137B04FE}" type="presParOf" srcId="{34FDDA9E-5741-4957-922D-4AC5408347E7}" destId="{51CEEDAF-90B0-4AAA-8D34-7DE40B78F7D3}" srcOrd="2" destOrd="0" presId="urn:microsoft.com/office/officeart/2005/8/layout/hierarchy6"/>
    <dgm:cxn modelId="{2FB0A1CF-674C-410B-9E20-7A27E5EDA036}" type="presParOf" srcId="{34FDDA9E-5741-4957-922D-4AC5408347E7}" destId="{A841B18D-D6ED-4A34-B179-2859E7136C10}" srcOrd="3" destOrd="0" presId="urn:microsoft.com/office/officeart/2005/8/layout/hierarchy6"/>
    <dgm:cxn modelId="{D9F48393-7CAE-4EC6-9C3D-67471D0F1FDF}" type="presParOf" srcId="{A841B18D-D6ED-4A34-B179-2859E7136C10}" destId="{1DBFB9F0-247E-46F0-95B9-8BF5D928D7B8}" srcOrd="0" destOrd="0" presId="urn:microsoft.com/office/officeart/2005/8/layout/hierarchy6"/>
    <dgm:cxn modelId="{A762F0E5-86CA-4232-8E9E-BEE137D329E1}" type="presParOf" srcId="{A841B18D-D6ED-4A34-B179-2859E7136C10}" destId="{E5A5350F-7BF4-4A30-A79A-96655A46ACA7}" srcOrd="1" destOrd="0" presId="urn:microsoft.com/office/officeart/2005/8/layout/hierarchy6"/>
    <dgm:cxn modelId="{B9922EE0-05D5-43E7-A118-E4AE60D332A5}" type="presParOf" srcId="{34FDDA9E-5741-4957-922D-4AC5408347E7}" destId="{022788B6-3EBF-4AE2-8B76-888423E50CB4}" srcOrd="4" destOrd="0" presId="urn:microsoft.com/office/officeart/2005/8/layout/hierarchy6"/>
    <dgm:cxn modelId="{2EC930F3-5D37-4167-B57B-B7B11CD6C470}" type="presParOf" srcId="{34FDDA9E-5741-4957-922D-4AC5408347E7}" destId="{57F262DA-BCB4-480E-86F8-E341E2D6D3D2}" srcOrd="5" destOrd="0" presId="urn:microsoft.com/office/officeart/2005/8/layout/hierarchy6"/>
    <dgm:cxn modelId="{C62FE53B-2337-47CF-B808-1545DF338CD4}" type="presParOf" srcId="{57F262DA-BCB4-480E-86F8-E341E2D6D3D2}" destId="{FBA45A00-F919-4CF7-A360-E1A1F30F4FB6}" srcOrd="0" destOrd="0" presId="urn:microsoft.com/office/officeart/2005/8/layout/hierarchy6"/>
    <dgm:cxn modelId="{DF462232-C76E-4B63-8BE2-DB8425BA2EFD}" type="presParOf" srcId="{57F262DA-BCB4-480E-86F8-E341E2D6D3D2}" destId="{779B4689-D63C-408B-8D56-4BED5B09BAE0}" srcOrd="1" destOrd="0" presId="urn:microsoft.com/office/officeart/2005/8/layout/hierarchy6"/>
    <dgm:cxn modelId="{C6D52DD8-36CC-4B69-9751-D6F0EB80674F}" type="presParOf" srcId="{34FDDA9E-5741-4957-922D-4AC5408347E7}" destId="{EEFCE0DC-834A-4014-A81A-B6D34F1967FB}" srcOrd="6" destOrd="0" presId="urn:microsoft.com/office/officeart/2005/8/layout/hierarchy6"/>
    <dgm:cxn modelId="{F338E167-F60F-4397-97A1-58D840ECDE9A}" type="presParOf" srcId="{34FDDA9E-5741-4957-922D-4AC5408347E7}" destId="{8A05986E-216A-4B8B-A5AA-11D977F111B1}" srcOrd="7" destOrd="0" presId="urn:microsoft.com/office/officeart/2005/8/layout/hierarchy6"/>
    <dgm:cxn modelId="{B5EAAB7F-F53A-469C-895E-D715124328FE}" type="presParOf" srcId="{8A05986E-216A-4B8B-A5AA-11D977F111B1}" destId="{395E87E3-AC36-4CC8-AB85-0CBD4069A1ED}" srcOrd="0" destOrd="0" presId="urn:microsoft.com/office/officeart/2005/8/layout/hierarchy6"/>
    <dgm:cxn modelId="{37A89257-7AB2-4D55-9C45-12AB970617CC}" type="presParOf" srcId="{8A05986E-216A-4B8B-A5AA-11D977F111B1}" destId="{264B4C1C-6C3E-4C81-B8BB-49C384137C79}" srcOrd="1" destOrd="0" presId="urn:microsoft.com/office/officeart/2005/8/layout/hierarchy6"/>
    <dgm:cxn modelId="{861AC359-714D-4F78-89AF-EB3F1D2E03FF}" type="presParOf" srcId="{34FDDA9E-5741-4957-922D-4AC5408347E7}" destId="{B1B52105-DEC8-45E4-B6CC-96EC3A0259C4}" srcOrd="8" destOrd="0" presId="urn:microsoft.com/office/officeart/2005/8/layout/hierarchy6"/>
    <dgm:cxn modelId="{669EF57F-02AE-4D6E-BBCF-DA5040FB101F}" type="presParOf" srcId="{34FDDA9E-5741-4957-922D-4AC5408347E7}" destId="{7FEEAED6-CF77-4D8C-88EC-903A1936CB23}" srcOrd="9" destOrd="0" presId="urn:microsoft.com/office/officeart/2005/8/layout/hierarchy6"/>
    <dgm:cxn modelId="{07C6E98E-E80C-464F-B9BC-D92E61A91458}" type="presParOf" srcId="{7FEEAED6-CF77-4D8C-88EC-903A1936CB23}" destId="{3A56DF7B-739D-4EEC-B193-3B128D5998E0}" srcOrd="0" destOrd="0" presId="urn:microsoft.com/office/officeart/2005/8/layout/hierarchy6"/>
    <dgm:cxn modelId="{4FA71FD6-0E5A-4FA9-8005-3E17A2C7986A}" type="presParOf" srcId="{7FEEAED6-CF77-4D8C-88EC-903A1936CB23}" destId="{A2C6A160-581D-4266-B003-D5227D57B721}" srcOrd="1" destOrd="0" presId="urn:microsoft.com/office/officeart/2005/8/layout/hierarchy6"/>
    <dgm:cxn modelId="{D198C29C-B554-437F-9279-72F1314D3A2F}" type="presParOf" srcId="{929155D5-B767-4389-B593-212730958C1F}" destId="{53645DCE-3915-4758-A820-7931B3C1F563}" srcOrd="1" destOrd="0" presId="urn:microsoft.com/office/officeart/2005/8/layout/hierarchy6"/>
  </dgm:cxnLst>
  <dgm:bg>
    <a:noFill/>
  </dgm:bg>
  <dgm:whole/>
</dgm:dataModel>
</file>

<file path=ppt/diagrams/data3.xml><?xml version="1.0" encoding="utf-8"?>
<dgm:dataModel xmlns:dgm="http://schemas.openxmlformats.org/drawingml/2006/diagram" xmlns:a="http://schemas.openxmlformats.org/drawingml/2006/main">
  <dgm:ptLst>
    <dgm:pt modelId="{5D584576-76F2-4E54-8488-148A06771EF6}"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zh-CN" altLang="en-US"/>
        </a:p>
      </dgm:t>
    </dgm:pt>
    <dgm:pt modelId="{5A58A3E9-FE9D-41FE-9DA2-67D4767A20C8}">
      <dgm:prSet phldrT="[文本]" custT="1"/>
      <dgm:spPr/>
      <dgm:t>
        <a:bodyPr/>
        <a:lstStyle/>
        <a:p>
          <a:r>
            <a:rPr lang="zh-CN" sz="1800" b="1" dirty="0" smtClean="0">
              <a:latin typeface="黑体" pitchFamily="49" charset="-122"/>
              <a:ea typeface="黑体" pitchFamily="49" charset="-122"/>
            </a:rPr>
            <a:t>抓团队建设</a:t>
          </a:r>
          <a:endParaRPr lang="en-US" altLang="zh-CN" sz="1800" b="1" dirty="0" smtClean="0">
            <a:latin typeface="黑体" pitchFamily="49" charset="-122"/>
            <a:ea typeface="黑体" pitchFamily="49" charset="-122"/>
          </a:endParaRPr>
        </a:p>
        <a:p>
          <a:r>
            <a:rPr lang="zh-CN" sz="1800" b="1" dirty="0" smtClean="0">
              <a:latin typeface="黑体" pitchFamily="49" charset="-122"/>
              <a:ea typeface="黑体" pitchFamily="49" charset="-122"/>
            </a:rPr>
            <a:t>工作人员素质得以提升</a:t>
          </a:r>
          <a:endParaRPr lang="zh-CN" altLang="en-US" sz="1800" dirty="0">
            <a:latin typeface="黑体" pitchFamily="49" charset="-122"/>
            <a:ea typeface="黑体" pitchFamily="49" charset="-122"/>
          </a:endParaRPr>
        </a:p>
      </dgm:t>
    </dgm:pt>
    <dgm:pt modelId="{815DC6F7-848C-42AF-B551-25C90E4F915E}" type="parTrans" cxnId="{EDF7777F-D50A-4511-94A4-89DA09F8CE99}">
      <dgm:prSet/>
      <dgm:spPr/>
      <dgm:t>
        <a:bodyPr/>
        <a:lstStyle/>
        <a:p>
          <a:endParaRPr lang="zh-CN" altLang="en-US"/>
        </a:p>
      </dgm:t>
    </dgm:pt>
    <dgm:pt modelId="{CCA37A53-1B06-47E6-B444-EED472E1354C}" type="sibTrans" cxnId="{EDF7777F-D50A-4511-94A4-89DA09F8CE99}">
      <dgm:prSet/>
      <dgm:spPr/>
      <dgm:t>
        <a:bodyPr/>
        <a:lstStyle/>
        <a:p>
          <a:endParaRPr lang="zh-CN" altLang="en-US"/>
        </a:p>
      </dgm:t>
    </dgm:pt>
    <dgm:pt modelId="{AD9CD241-D9EF-4436-9E3D-E0B8DFFAED5F}">
      <dgm:prSet phldrT="[文本]" custT="1"/>
      <dgm:spPr/>
      <dgm:t>
        <a:bodyPr/>
        <a:lstStyle/>
        <a:p>
          <a:r>
            <a:rPr lang="zh-CN" sz="1800" b="1" dirty="0" smtClean="0">
              <a:latin typeface="黑体" pitchFamily="49" charset="-122"/>
              <a:ea typeface="黑体" pitchFamily="49" charset="-122"/>
            </a:rPr>
            <a:t>职工教育</a:t>
          </a:r>
          <a:endParaRPr lang="en-US" altLang="zh-CN" sz="1800" b="1" dirty="0" smtClean="0">
            <a:latin typeface="黑体" pitchFamily="49" charset="-122"/>
            <a:ea typeface="黑体" pitchFamily="49" charset="-122"/>
          </a:endParaRPr>
        </a:p>
        <a:p>
          <a:r>
            <a:rPr lang="zh-CN" sz="1800" b="1" dirty="0" smtClean="0">
              <a:latin typeface="黑体" pitchFamily="49" charset="-122"/>
              <a:ea typeface="黑体" pitchFamily="49" charset="-122"/>
            </a:rPr>
            <a:t>岗位培训</a:t>
          </a:r>
          <a:endParaRPr lang="zh-CN" altLang="en-US" sz="1800" dirty="0">
            <a:latin typeface="黑体" pitchFamily="49" charset="-122"/>
            <a:ea typeface="黑体" pitchFamily="49" charset="-122"/>
          </a:endParaRPr>
        </a:p>
      </dgm:t>
    </dgm:pt>
    <dgm:pt modelId="{60305291-8A33-4F26-B1CC-0254EE818EC5}" type="parTrans" cxnId="{CDA0F055-8BD6-4CD5-8859-30309CC137B2}">
      <dgm:prSet/>
      <dgm:spPr/>
      <dgm:t>
        <a:bodyPr/>
        <a:lstStyle/>
        <a:p>
          <a:endParaRPr lang="zh-CN" altLang="en-US"/>
        </a:p>
      </dgm:t>
    </dgm:pt>
    <dgm:pt modelId="{546D6B03-D645-497B-9E1F-C12FB7574FF4}" type="sibTrans" cxnId="{CDA0F055-8BD6-4CD5-8859-30309CC137B2}">
      <dgm:prSet/>
      <dgm:spPr/>
      <dgm:t>
        <a:bodyPr/>
        <a:lstStyle/>
        <a:p>
          <a:endParaRPr lang="zh-CN" altLang="en-US"/>
        </a:p>
      </dgm:t>
    </dgm:pt>
    <dgm:pt modelId="{C7F82205-C0E1-44CA-B260-262696A3732D}">
      <dgm:prSet phldrT="[文本]" custT="1"/>
      <dgm:spPr/>
      <dgm:t>
        <a:bodyPr/>
        <a:lstStyle/>
        <a:p>
          <a:r>
            <a:rPr lang="zh-CN" altLang="en-US" sz="1800" b="1" dirty="0" smtClean="0">
              <a:latin typeface="黑体" pitchFamily="49" charset="-122"/>
              <a:ea typeface="黑体" pitchFamily="49" charset="-122"/>
            </a:rPr>
            <a:t>馆员业务素质</a:t>
          </a:r>
          <a:endParaRPr lang="zh-CN" altLang="en-US" sz="1800" b="1" dirty="0">
            <a:latin typeface="黑体" pitchFamily="49" charset="-122"/>
            <a:ea typeface="黑体" pitchFamily="49" charset="-122"/>
          </a:endParaRPr>
        </a:p>
      </dgm:t>
    </dgm:pt>
    <dgm:pt modelId="{E7A81A0A-A3A0-48CA-8ECA-CAF06A260068}" type="parTrans" cxnId="{7FAA1D47-5B68-4232-B0C2-B9E889E4036F}">
      <dgm:prSet/>
      <dgm:spPr/>
      <dgm:t>
        <a:bodyPr/>
        <a:lstStyle/>
        <a:p>
          <a:endParaRPr lang="zh-CN" altLang="en-US"/>
        </a:p>
      </dgm:t>
    </dgm:pt>
    <dgm:pt modelId="{11137D87-C929-4184-9654-FDB35A9B548B}" type="sibTrans" cxnId="{7FAA1D47-5B68-4232-B0C2-B9E889E4036F}">
      <dgm:prSet/>
      <dgm:spPr/>
      <dgm:t>
        <a:bodyPr/>
        <a:lstStyle/>
        <a:p>
          <a:endParaRPr lang="zh-CN" altLang="en-US"/>
        </a:p>
      </dgm:t>
    </dgm:pt>
    <dgm:pt modelId="{3007A036-E978-435C-A416-C8AEBD059BC1}">
      <dgm:prSet phldrT="[文本]" custT="1"/>
      <dgm:spPr/>
      <dgm:t>
        <a:bodyPr/>
        <a:lstStyle/>
        <a:p>
          <a:r>
            <a:rPr lang="zh-CN" sz="1800" b="1" dirty="0" smtClean="0">
              <a:latin typeface="黑体" pitchFamily="49" charset="-122"/>
              <a:ea typeface="黑体" pitchFamily="49" charset="-122"/>
            </a:rPr>
            <a:t>规范考核制度</a:t>
          </a:r>
          <a:endParaRPr lang="en-US" altLang="zh-CN" sz="1800" b="1" dirty="0" smtClean="0">
            <a:latin typeface="黑体" pitchFamily="49" charset="-122"/>
            <a:ea typeface="黑体" pitchFamily="49" charset="-122"/>
          </a:endParaRPr>
        </a:p>
        <a:p>
          <a:r>
            <a:rPr lang="zh-CN" sz="1800" b="1" dirty="0" smtClean="0">
              <a:latin typeface="黑体" pitchFamily="49" charset="-122"/>
              <a:ea typeface="黑体" pitchFamily="49" charset="-122"/>
            </a:rPr>
            <a:t>细化考核指标</a:t>
          </a:r>
          <a:endParaRPr lang="zh-CN" altLang="en-US" sz="1800" b="1" dirty="0">
            <a:latin typeface="黑体" pitchFamily="49" charset="-122"/>
            <a:ea typeface="黑体" pitchFamily="49" charset="-122"/>
          </a:endParaRPr>
        </a:p>
      </dgm:t>
    </dgm:pt>
    <dgm:pt modelId="{0AEE254D-EC5C-4BF5-85E8-152640A1F729}" type="parTrans" cxnId="{C43BFD92-9D11-4168-BD6E-C96596AC9B5F}">
      <dgm:prSet/>
      <dgm:spPr/>
      <dgm:t>
        <a:bodyPr/>
        <a:lstStyle/>
        <a:p>
          <a:endParaRPr lang="zh-CN" altLang="en-US"/>
        </a:p>
      </dgm:t>
    </dgm:pt>
    <dgm:pt modelId="{1B03401F-1F8D-4886-B3A6-BF25DD46734A}" type="sibTrans" cxnId="{C43BFD92-9D11-4168-BD6E-C96596AC9B5F}">
      <dgm:prSet/>
      <dgm:spPr/>
      <dgm:t>
        <a:bodyPr/>
        <a:lstStyle/>
        <a:p>
          <a:endParaRPr lang="zh-CN" altLang="en-US"/>
        </a:p>
      </dgm:t>
    </dgm:pt>
    <dgm:pt modelId="{A5A2E6B6-66CE-45F3-AF0A-71F3BC6DE76A}">
      <dgm:prSet phldrT="[文本]" custT="1"/>
      <dgm:spPr/>
      <dgm:t>
        <a:bodyPr/>
        <a:lstStyle/>
        <a:p>
          <a:r>
            <a:rPr lang="zh-CN" altLang="en-US" sz="1800" b="1" dirty="0" smtClean="0">
              <a:latin typeface="黑体" pitchFamily="49" charset="-122"/>
              <a:ea typeface="黑体" pitchFamily="49" charset="-122"/>
            </a:rPr>
            <a:t>专项业务培训</a:t>
          </a:r>
          <a:endParaRPr lang="zh-CN" altLang="en-US" sz="1800" b="1" dirty="0">
            <a:latin typeface="黑体" pitchFamily="49" charset="-122"/>
            <a:ea typeface="黑体" pitchFamily="49" charset="-122"/>
          </a:endParaRPr>
        </a:p>
      </dgm:t>
    </dgm:pt>
    <dgm:pt modelId="{A1E6BD2D-2FC3-4F28-8846-B5C1387FF0B4}" type="parTrans" cxnId="{9E84F627-EE85-48AD-9D94-3CA964082A5C}">
      <dgm:prSet/>
      <dgm:spPr/>
      <dgm:t>
        <a:bodyPr/>
        <a:lstStyle/>
        <a:p>
          <a:endParaRPr lang="zh-CN" altLang="en-US"/>
        </a:p>
      </dgm:t>
    </dgm:pt>
    <dgm:pt modelId="{F85C3462-B21B-4839-B98E-7B4C1AA1610A}" type="sibTrans" cxnId="{9E84F627-EE85-48AD-9D94-3CA964082A5C}">
      <dgm:prSet/>
      <dgm:spPr/>
      <dgm:t>
        <a:bodyPr/>
        <a:lstStyle/>
        <a:p>
          <a:endParaRPr lang="zh-CN" altLang="en-US"/>
        </a:p>
      </dgm:t>
    </dgm:pt>
    <dgm:pt modelId="{1F3D77E2-7E64-4D30-B73A-F025660A854C}">
      <dgm:prSet phldrT="[文本]" custT="1"/>
      <dgm:spPr/>
      <dgm:t>
        <a:bodyPr/>
        <a:lstStyle/>
        <a:p>
          <a:r>
            <a:rPr lang="zh-CN" altLang="en-US" sz="1800" b="1" dirty="0" smtClean="0">
              <a:latin typeface="黑体" pitchFamily="49" charset="-122"/>
              <a:ea typeface="黑体" pitchFamily="49" charset="-122"/>
            </a:rPr>
            <a:t>行业专家对馆员进行业务培训</a:t>
          </a:r>
          <a:endParaRPr lang="zh-CN" altLang="en-US" sz="1800" b="1" dirty="0">
            <a:latin typeface="黑体" pitchFamily="49" charset="-122"/>
            <a:ea typeface="黑体" pitchFamily="49" charset="-122"/>
          </a:endParaRPr>
        </a:p>
      </dgm:t>
    </dgm:pt>
    <dgm:pt modelId="{EEEB8D63-1E43-4BB1-95C6-B8855DDCE477}" type="parTrans" cxnId="{ABA0C578-6CD4-4049-AAF5-3B5D2F6BF6F9}">
      <dgm:prSet/>
      <dgm:spPr/>
      <dgm:t>
        <a:bodyPr/>
        <a:lstStyle/>
        <a:p>
          <a:endParaRPr lang="zh-CN" altLang="en-US"/>
        </a:p>
      </dgm:t>
    </dgm:pt>
    <dgm:pt modelId="{9F27C3AD-00FF-4FB7-9B84-91E2AAD2130F}" type="sibTrans" cxnId="{ABA0C578-6CD4-4049-AAF5-3B5D2F6BF6F9}">
      <dgm:prSet/>
      <dgm:spPr/>
      <dgm:t>
        <a:bodyPr/>
        <a:lstStyle/>
        <a:p>
          <a:endParaRPr lang="zh-CN" altLang="en-US"/>
        </a:p>
      </dgm:t>
    </dgm:pt>
    <dgm:pt modelId="{D21F02DA-262E-48DA-8169-AC35167B981D}" type="pres">
      <dgm:prSet presAssocID="{5D584576-76F2-4E54-8488-148A06771EF6}" presName="hierChild1" presStyleCnt="0">
        <dgm:presLayoutVars>
          <dgm:chPref val="1"/>
          <dgm:dir/>
          <dgm:animOne val="branch"/>
          <dgm:animLvl val="lvl"/>
          <dgm:resizeHandles/>
        </dgm:presLayoutVars>
      </dgm:prSet>
      <dgm:spPr/>
      <dgm:t>
        <a:bodyPr/>
        <a:lstStyle/>
        <a:p>
          <a:endParaRPr lang="zh-CN" altLang="en-US"/>
        </a:p>
      </dgm:t>
    </dgm:pt>
    <dgm:pt modelId="{BA5140A4-E011-4FBA-9D95-3D2464722F13}" type="pres">
      <dgm:prSet presAssocID="{5A58A3E9-FE9D-41FE-9DA2-67D4767A20C8}" presName="hierRoot1" presStyleCnt="0"/>
      <dgm:spPr/>
    </dgm:pt>
    <dgm:pt modelId="{902633DD-0EC2-4561-AA76-103326722446}" type="pres">
      <dgm:prSet presAssocID="{5A58A3E9-FE9D-41FE-9DA2-67D4767A20C8}" presName="composite" presStyleCnt="0"/>
      <dgm:spPr/>
    </dgm:pt>
    <dgm:pt modelId="{49696B1A-E941-4FE5-810A-36D64E6CCCC9}" type="pres">
      <dgm:prSet presAssocID="{5A58A3E9-FE9D-41FE-9DA2-67D4767A20C8}" presName="background" presStyleLbl="node0" presStyleIdx="0" presStyleCnt="1"/>
      <dgm:spPr/>
    </dgm:pt>
    <dgm:pt modelId="{D3179666-A9F9-456C-99AD-F7870C411B1E}" type="pres">
      <dgm:prSet presAssocID="{5A58A3E9-FE9D-41FE-9DA2-67D4767A20C8}" presName="text" presStyleLbl="fgAcc0" presStyleIdx="0" presStyleCnt="1" custScaleX="166774">
        <dgm:presLayoutVars>
          <dgm:chPref val="3"/>
        </dgm:presLayoutVars>
      </dgm:prSet>
      <dgm:spPr/>
      <dgm:t>
        <a:bodyPr/>
        <a:lstStyle/>
        <a:p>
          <a:endParaRPr lang="zh-CN" altLang="en-US"/>
        </a:p>
      </dgm:t>
    </dgm:pt>
    <dgm:pt modelId="{448C2E58-23A4-4D0A-AFAE-6C31C58298B2}" type="pres">
      <dgm:prSet presAssocID="{5A58A3E9-FE9D-41FE-9DA2-67D4767A20C8}" presName="hierChild2" presStyleCnt="0"/>
      <dgm:spPr/>
    </dgm:pt>
    <dgm:pt modelId="{660776A4-AAB3-4FD4-B06F-E97F6474B71F}" type="pres">
      <dgm:prSet presAssocID="{60305291-8A33-4F26-B1CC-0254EE818EC5}" presName="Name10" presStyleLbl="parChTrans1D2" presStyleIdx="0" presStyleCnt="3"/>
      <dgm:spPr/>
      <dgm:t>
        <a:bodyPr/>
        <a:lstStyle/>
        <a:p>
          <a:endParaRPr lang="zh-CN" altLang="en-US"/>
        </a:p>
      </dgm:t>
    </dgm:pt>
    <dgm:pt modelId="{306EFFD7-D519-404D-86B6-B9E864886F6D}" type="pres">
      <dgm:prSet presAssocID="{AD9CD241-D9EF-4436-9E3D-E0B8DFFAED5F}" presName="hierRoot2" presStyleCnt="0"/>
      <dgm:spPr/>
    </dgm:pt>
    <dgm:pt modelId="{3B16386A-EF5A-4B19-952C-8B59C423FBD4}" type="pres">
      <dgm:prSet presAssocID="{AD9CD241-D9EF-4436-9E3D-E0B8DFFAED5F}" presName="composite2" presStyleCnt="0"/>
      <dgm:spPr/>
    </dgm:pt>
    <dgm:pt modelId="{90455CD5-A6CD-46CB-9B86-2CE57914823E}" type="pres">
      <dgm:prSet presAssocID="{AD9CD241-D9EF-4436-9E3D-E0B8DFFAED5F}" presName="background2" presStyleLbl="node2" presStyleIdx="0" presStyleCnt="3"/>
      <dgm:spPr/>
    </dgm:pt>
    <dgm:pt modelId="{56D0560B-EB85-42E0-B786-E26ED2C09AC5}" type="pres">
      <dgm:prSet presAssocID="{AD9CD241-D9EF-4436-9E3D-E0B8DFFAED5F}" presName="text2" presStyleLbl="fgAcc2" presStyleIdx="0" presStyleCnt="3">
        <dgm:presLayoutVars>
          <dgm:chPref val="3"/>
        </dgm:presLayoutVars>
      </dgm:prSet>
      <dgm:spPr/>
      <dgm:t>
        <a:bodyPr/>
        <a:lstStyle/>
        <a:p>
          <a:endParaRPr lang="zh-CN" altLang="en-US"/>
        </a:p>
      </dgm:t>
    </dgm:pt>
    <dgm:pt modelId="{70A4D6E2-F374-43B5-B139-0D77F8EE1F7C}" type="pres">
      <dgm:prSet presAssocID="{AD9CD241-D9EF-4436-9E3D-E0B8DFFAED5F}" presName="hierChild3" presStyleCnt="0"/>
      <dgm:spPr/>
    </dgm:pt>
    <dgm:pt modelId="{BDA8A03B-0BBA-4CE7-991C-B18E79DDD2AE}" type="pres">
      <dgm:prSet presAssocID="{E7A81A0A-A3A0-48CA-8ECA-CAF06A260068}" presName="Name10" presStyleLbl="parChTrans1D2" presStyleIdx="1" presStyleCnt="3"/>
      <dgm:spPr/>
      <dgm:t>
        <a:bodyPr/>
        <a:lstStyle/>
        <a:p>
          <a:endParaRPr lang="zh-CN" altLang="en-US"/>
        </a:p>
      </dgm:t>
    </dgm:pt>
    <dgm:pt modelId="{004C674C-EAFF-47E6-93B4-B997FE734811}" type="pres">
      <dgm:prSet presAssocID="{C7F82205-C0E1-44CA-B260-262696A3732D}" presName="hierRoot2" presStyleCnt="0"/>
      <dgm:spPr/>
    </dgm:pt>
    <dgm:pt modelId="{49EE86FE-FA55-48F7-B10D-CCE2F3317206}" type="pres">
      <dgm:prSet presAssocID="{C7F82205-C0E1-44CA-B260-262696A3732D}" presName="composite2" presStyleCnt="0"/>
      <dgm:spPr/>
    </dgm:pt>
    <dgm:pt modelId="{719B7322-112F-4950-AA04-15D39EF85EB1}" type="pres">
      <dgm:prSet presAssocID="{C7F82205-C0E1-44CA-B260-262696A3732D}" presName="background2" presStyleLbl="node2" presStyleIdx="1" presStyleCnt="3"/>
      <dgm:spPr/>
    </dgm:pt>
    <dgm:pt modelId="{EE5C5445-1AB7-49B4-95B4-2B99BCAC67F7}" type="pres">
      <dgm:prSet presAssocID="{C7F82205-C0E1-44CA-B260-262696A3732D}" presName="text2" presStyleLbl="fgAcc2" presStyleIdx="1" presStyleCnt="3">
        <dgm:presLayoutVars>
          <dgm:chPref val="3"/>
        </dgm:presLayoutVars>
      </dgm:prSet>
      <dgm:spPr/>
      <dgm:t>
        <a:bodyPr/>
        <a:lstStyle/>
        <a:p>
          <a:endParaRPr lang="zh-CN" altLang="en-US"/>
        </a:p>
      </dgm:t>
    </dgm:pt>
    <dgm:pt modelId="{A34C850F-9C6B-4A3C-B50C-499E01385FE7}" type="pres">
      <dgm:prSet presAssocID="{C7F82205-C0E1-44CA-B260-262696A3732D}" presName="hierChild3" presStyleCnt="0"/>
      <dgm:spPr/>
    </dgm:pt>
    <dgm:pt modelId="{0D44D7DD-1B29-481F-BBDF-3AB43FC2E187}" type="pres">
      <dgm:prSet presAssocID="{EEEB8D63-1E43-4BB1-95C6-B8855DDCE477}" presName="Name17" presStyleLbl="parChTrans1D3" presStyleIdx="0" presStyleCnt="2"/>
      <dgm:spPr/>
      <dgm:t>
        <a:bodyPr/>
        <a:lstStyle/>
        <a:p>
          <a:endParaRPr lang="zh-CN" altLang="en-US"/>
        </a:p>
      </dgm:t>
    </dgm:pt>
    <dgm:pt modelId="{F46D5646-B2C2-4E81-8E86-0073233B2BA7}" type="pres">
      <dgm:prSet presAssocID="{1F3D77E2-7E64-4D30-B73A-F025660A854C}" presName="hierRoot3" presStyleCnt="0"/>
      <dgm:spPr/>
    </dgm:pt>
    <dgm:pt modelId="{D444B214-FB6F-4B44-9C9E-D0F7FDE96596}" type="pres">
      <dgm:prSet presAssocID="{1F3D77E2-7E64-4D30-B73A-F025660A854C}" presName="composite3" presStyleCnt="0"/>
      <dgm:spPr/>
    </dgm:pt>
    <dgm:pt modelId="{06F9F712-A4E1-443F-B1BF-A1C060CBE3C2}" type="pres">
      <dgm:prSet presAssocID="{1F3D77E2-7E64-4D30-B73A-F025660A854C}" presName="background3" presStyleLbl="node3" presStyleIdx="0" presStyleCnt="2"/>
      <dgm:spPr/>
    </dgm:pt>
    <dgm:pt modelId="{1182F68A-2F88-4B4A-B1E8-506BB17CCB51}" type="pres">
      <dgm:prSet presAssocID="{1F3D77E2-7E64-4D30-B73A-F025660A854C}" presName="text3" presStyleLbl="fgAcc3" presStyleIdx="0" presStyleCnt="2">
        <dgm:presLayoutVars>
          <dgm:chPref val="3"/>
        </dgm:presLayoutVars>
      </dgm:prSet>
      <dgm:spPr/>
      <dgm:t>
        <a:bodyPr/>
        <a:lstStyle/>
        <a:p>
          <a:endParaRPr lang="zh-CN" altLang="en-US"/>
        </a:p>
      </dgm:t>
    </dgm:pt>
    <dgm:pt modelId="{A894C2F3-2BC8-4820-A678-119EC8A6516B}" type="pres">
      <dgm:prSet presAssocID="{1F3D77E2-7E64-4D30-B73A-F025660A854C}" presName="hierChild4" presStyleCnt="0"/>
      <dgm:spPr/>
    </dgm:pt>
    <dgm:pt modelId="{31E718FE-7126-494C-AEEC-7A0E1DC99262}" type="pres">
      <dgm:prSet presAssocID="{A1E6BD2D-2FC3-4F28-8846-B5C1387FF0B4}" presName="Name17" presStyleLbl="parChTrans1D3" presStyleIdx="1" presStyleCnt="2"/>
      <dgm:spPr/>
      <dgm:t>
        <a:bodyPr/>
        <a:lstStyle/>
        <a:p>
          <a:endParaRPr lang="zh-CN" altLang="en-US"/>
        </a:p>
      </dgm:t>
    </dgm:pt>
    <dgm:pt modelId="{C4F4200B-4539-476F-AD8F-14B7BE1DA574}" type="pres">
      <dgm:prSet presAssocID="{A5A2E6B6-66CE-45F3-AF0A-71F3BC6DE76A}" presName="hierRoot3" presStyleCnt="0"/>
      <dgm:spPr/>
    </dgm:pt>
    <dgm:pt modelId="{28A1F526-8C53-42F1-A291-794F10808890}" type="pres">
      <dgm:prSet presAssocID="{A5A2E6B6-66CE-45F3-AF0A-71F3BC6DE76A}" presName="composite3" presStyleCnt="0"/>
      <dgm:spPr/>
    </dgm:pt>
    <dgm:pt modelId="{E3B0DF40-B792-4614-89F8-2B6E967211BD}" type="pres">
      <dgm:prSet presAssocID="{A5A2E6B6-66CE-45F3-AF0A-71F3BC6DE76A}" presName="background3" presStyleLbl="node3" presStyleIdx="1" presStyleCnt="2"/>
      <dgm:spPr/>
    </dgm:pt>
    <dgm:pt modelId="{3D95DAA4-4BAB-4EB5-804D-A3BF68B33398}" type="pres">
      <dgm:prSet presAssocID="{A5A2E6B6-66CE-45F3-AF0A-71F3BC6DE76A}" presName="text3" presStyleLbl="fgAcc3" presStyleIdx="1" presStyleCnt="2">
        <dgm:presLayoutVars>
          <dgm:chPref val="3"/>
        </dgm:presLayoutVars>
      </dgm:prSet>
      <dgm:spPr/>
      <dgm:t>
        <a:bodyPr/>
        <a:lstStyle/>
        <a:p>
          <a:endParaRPr lang="zh-CN" altLang="en-US"/>
        </a:p>
      </dgm:t>
    </dgm:pt>
    <dgm:pt modelId="{673E184F-5A86-4F54-AF9C-C5EAB6F3CCED}" type="pres">
      <dgm:prSet presAssocID="{A5A2E6B6-66CE-45F3-AF0A-71F3BC6DE76A}" presName="hierChild4" presStyleCnt="0"/>
      <dgm:spPr/>
    </dgm:pt>
    <dgm:pt modelId="{A7677C2C-CCF9-4C00-9CB7-CCC7E75CF6C6}" type="pres">
      <dgm:prSet presAssocID="{0AEE254D-EC5C-4BF5-85E8-152640A1F729}" presName="Name10" presStyleLbl="parChTrans1D2" presStyleIdx="2" presStyleCnt="3"/>
      <dgm:spPr/>
      <dgm:t>
        <a:bodyPr/>
        <a:lstStyle/>
        <a:p>
          <a:endParaRPr lang="zh-CN" altLang="en-US"/>
        </a:p>
      </dgm:t>
    </dgm:pt>
    <dgm:pt modelId="{AB45BE8B-2DE4-4A66-95D5-3EFD512E52B7}" type="pres">
      <dgm:prSet presAssocID="{3007A036-E978-435C-A416-C8AEBD059BC1}" presName="hierRoot2" presStyleCnt="0"/>
      <dgm:spPr/>
    </dgm:pt>
    <dgm:pt modelId="{67D87FF8-A8ED-49D8-8744-1B0F3CE623A5}" type="pres">
      <dgm:prSet presAssocID="{3007A036-E978-435C-A416-C8AEBD059BC1}" presName="composite2" presStyleCnt="0"/>
      <dgm:spPr/>
    </dgm:pt>
    <dgm:pt modelId="{188887D0-A02D-4455-A8EF-C5539457F29A}" type="pres">
      <dgm:prSet presAssocID="{3007A036-E978-435C-A416-C8AEBD059BC1}" presName="background2" presStyleLbl="node2" presStyleIdx="2" presStyleCnt="3"/>
      <dgm:spPr/>
    </dgm:pt>
    <dgm:pt modelId="{C10EB419-8886-4D25-924E-F00BF89038AE}" type="pres">
      <dgm:prSet presAssocID="{3007A036-E978-435C-A416-C8AEBD059BC1}" presName="text2" presStyleLbl="fgAcc2" presStyleIdx="2" presStyleCnt="3">
        <dgm:presLayoutVars>
          <dgm:chPref val="3"/>
        </dgm:presLayoutVars>
      </dgm:prSet>
      <dgm:spPr/>
      <dgm:t>
        <a:bodyPr/>
        <a:lstStyle/>
        <a:p>
          <a:endParaRPr lang="zh-CN" altLang="en-US"/>
        </a:p>
      </dgm:t>
    </dgm:pt>
    <dgm:pt modelId="{CCD02B4E-C06E-42AD-802D-7F74633772A3}" type="pres">
      <dgm:prSet presAssocID="{3007A036-E978-435C-A416-C8AEBD059BC1}" presName="hierChild3" presStyleCnt="0"/>
      <dgm:spPr/>
    </dgm:pt>
  </dgm:ptLst>
  <dgm:cxnLst>
    <dgm:cxn modelId="{ABA0C578-6CD4-4049-AAF5-3B5D2F6BF6F9}" srcId="{C7F82205-C0E1-44CA-B260-262696A3732D}" destId="{1F3D77E2-7E64-4D30-B73A-F025660A854C}" srcOrd="0" destOrd="0" parTransId="{EEEB8D63-1E43-4BB1-95C6-B8855DDCE477}" sibTransId="{9F27C3AD-00FF-4FB7-9B84-91E2AAD2130F}"/>
    <dgm:cxn modelId="{C58FD6BD-D4CC-440A-95F8-7EF7083B38C8}" type="presOf" srcId="{C7F82205-C0E1-44CA-B260-262696A3732D}" destId="{EE5C5445-1AB7-49B4-95B4-2B99BCAC67F7}" srcOrd="0" destOrd="0" presId="urn:microsoft.com/office/officeart/2005/8/layout/hierarchy1"/>
    <dgm:cxn modelId="{0CA35207-4A49-43ED-9639-C7EF79131EB9}" type="presOf" srcId="{A5A2E6B6-66CE-45F3-AF0A-71F3BC6DE76A}" destId="{3D95DAA4-4BAB-4EB5-804D-A3BF68B33398}" srcOrd="0" destOrd="0" presId="urn:microsoft.com/office/officeart/2005/8/layout/hierarchy1"/>
    <dgm:cxn modelId="{125811F2-DCB1-4134-810C-73A23589B636}" type="presOf" srcId="{3007A036-E978-435C-A416-C8AEBD059BC1}" destId="{C10EB419-8886-4D25-924E-F00BF89038AE}" srcOrd="0" destOrd="0" presId="urn:microsoft.com/office/officeart/2005/8/layout/hierarchy1"/>
    <dgm:cxn modelId="{CDA0F055-8BD6-4CD5-8859-30309CC137B2}" srcId="{5A58A3E9-FE9D-41FE-9DA2-67D4767A20C8}" destId="{AD9CD241-D9EF-4436-9E3D-E0B8DFFAED5F}" srcOrd="0" destOrd="0" parTransId="{60305291-8A33-4F26-B1CC-0254EE818EC5}" sibTransId="{546D6B03-D645-497B-9E1F-C12FB7574FF4}"/>
    <dgm:cxn modelId="{00866225-D37D-4D83-96A9-4898F2128347}" type="presOf" srcId="{EEEB8D63-1E43-4BB1-95C6-B8855DDCE477}" destId="{0D44D7DD-1B29-481F-BBDF-3AB43FC2E187}" srcOrd="0" destOrd="0" presId="urn:microsoft.com/office/officeart/2005/8/layout/hierarchy1"/>
    <dgm:cxn modelId="{795B0E35-8B55-46C9-A7B4-D3664576D106}" type="presOf" srcId="{5D584576-76F2-4E54-8488-148A06771EF6}" destId="{D21F02DA-262E-48DA-8169-AC35167B981D}" srcOrd="0" destOrd="0" presId="urn:microsoft.com/office/officeart/2005/8/layout/hierarchy1"/>
    <dgm:cxn modelId="{BFC5AB5F-E99F-4C11-9D3C-706369F0A48A}" type="presOf" srcId="{0AEE254D-EC5C-4BF5-85E8-152640A1F729}" destId="{A7677C2C-CCF9-4C00-9CB7-CCC7E75CF6C6}" srcOrd="0" destOrd="0" presId="urn:microsoft.com/office/officeart/2005/8/layout/hierarchy1"/>
    <dgm:cxn modelId="{C43BFD92-9D11-4168-BD6E-C96596AC9B5F}" srcId="{5A58A3E9-FE9D-41FE-9DA2-67D4767A20C8}" destId="{3007A036-E978-435C-A416-C8AEBD059BC1}" srcOrd="2" destOrd="0" parTransId="{0AEE254D-EC5C-4BF5-85E8-152640A1F729}" sibTransId="{1B03401F-1F8D-4886-B3A6-BF25DD46734A}"/>
    <dgm:cxn modelId="{AD952246-E244-4A9B-87B7-8B7EF49B869A}" type="presOf" srcId="{5A58A3E9-FE9D-41FE-9DA2-67D4767A20C8}" destId="{D3179666-A9F9-456C-99AD-F7870C411B1E}" srcOrd="0" destOrd="0" presId="urn:microsoft.com/office/officeart/2005/8/layout/hierarchy1"/>
    <dgm:cxn modelId="{EDF7777F-D50A-4511-94A4-89DA09F8CE99}" srcId="{5D584576-76F2-4E54-8488-148A06771EF6}" destId="{5A58A3E9-FE9D-41FE-9DA2-67D4767A20C8}" srcOrd="0" destOrd="0" parTransId="{815DC6F7-848C-42AF-B551-25C90E4F915E}" sibTransId="{CCA37A53-1B06-47E6-B444-EED472E1354C}"/>
    <dgm:cxn modelId="{9E84F627-EE85-48AD-9D94-3CA964082A5C}" srcId="{C7F82205-C0E1-44CA-B260-262696A3732D}" destId="{A5A2E6B6-66CE-45F3-AF0A-71F3BC6DE76A}" srcOrd="1" destOrd="0" parTransId="{A1E6BD2D-2FC3-4F28-8846-B5C1387FF0B4}" sibTransId="{F85C3462-B21B-4839-B98E-7B4C1AA1610A}"/>
    <dgm:cxn modelId="{9B45E078-631C-477D-91C4-A3F77D6F73FF}" type="presOf" srcId="{1F3D77E2-7E64-4D30-B73A-F025660A854C}" destId="{1182F68A-2F88-4B4A-B1E8-506BB17CCB51}" srcOrd="0" destOrd="0" presId="urn:microsoft.com/office/officeart/2005/8/layout/hierarchy1"/>
    <dgm:cxn modelId="{CFD6A5FB-0EE7-4438-A477-9BCA5F331427}" type="presOf" srcId="{A1E6BD2D-2FC3-4F28-8846-B5C1387FF0B4}" destId="{31E718FE-7126-494C-AEEC-7A0E1DC99262}" srcOrd="0" destOrd="0" presId="urn:microsoft.com/office/officeart/2005/8/layout/hierarchy1"/>
    <dgm:cxn modelId="{FF5B5532-2C86-406B-872C-025C9B497BB8}" type="presOf" srcId="{AD9CD241-D9EF-4436-9E3D-E0B8DFFAED5F}" destId="{56D0560B-EB85-42E0-B786-E26ED2C09AC5}" srcOrd="0" destOrd="0" presId="urn:microsoft.com/office/officeart/2005/8/layout/hierarchy1"/>
    <dgm:cxn modelId="{7FAA1D47-5B68-4232-B0C2-B9E889E4036F}" srcId="{5A58A3E9-FE9D-41FE-9DA2-67D4767A20C8}" destId="{C7F82205-C0E1-44CA-B260-262696A3732D}" srcOrd="1" destOrd="0" parTransId="{E7A81A0A-A3A0-48CA-8ECA-CAF06A260068}" sibTransId="{11137D87-C929-4184-9654-FDB35A9B548B}"/>
    <dgm:cxn modelId="{AD0BC09B-9D32-49CB-A394-4CAC3F806AC6}" type="presOf" srcId="{60305291-8A33-4F26-B1CC-0254EE818EC5}" destId="{660776A4-AAB3-4FD4-B06F-E97F6474B71F}" srcOrd="0" destOrd="0" presId="urn:microsoft.com/office/officeart/2005/8/layout/hierarchy1"/>
    <dgm:cxn modelId="{41F569DD-0ED8-48F6-9029-B09D7E0DE2D4}" type="presOf" srcId="{E7A81A0A-A3A0-48CA-8ECA-CAF06A260068}" destId="{BDA8A03B-0BBA-4CE7-991C-B18E79DDD2AE}" srcOrd="0" destOrd="0" presId="urn:microsoft.com/office/officeart/2005/8/layout/hierarchy1"/>
    <dgm:cxn modelId="{FBDC5792-8F11-4766-B874-D201E7073FC5}" type="presParOf" srcId="{D21F02DA-262E-48DA-8169-AC35167B981D}" destId="{BA5140A4-E011-4FBA-9D95-3D2464722F13}" srcOrd="0" destOrd="0" presId="urn:microsoft.com/office/officeart/2005/8/layout/hierarchy1"/>
    <dgm:cxn modelId="{AE66C54B-B67C-48D1-9BAF-7FEF39D57AD9}" type="presParOf" srcId="{BA5140A4-E011-4FBA-9D95-3D2464722F13}" destId="{902633DD-0EC2-4561-AA76-103326722446}" srcOrd="0" destOrd="0" presId="urn:microsoft.com/office/officeart/2005/8/layout/hierarchy1"/>
    <dgm:cxn modelId="{EA038236-EB80-413E-A539-237C36EEC9CE}" type="presParOf" srcId="{902633DD-0EC2-4561-AA76-103326722446}" destId="{49696B1A-E941-4FE5-810A-36D64E6CCCC9}" srcOrd="0" destOrd="0" presId="urn:microsoft.com/office/officeart/2005/8/layout/hierarchy1"/>
    <dgm:cxn modelId="{744A07FF-DC3D-4721-8D97-22629F89F36D}" type="presParOf" srcId="{902633DD-0EC2-4561-AA76-103326722446}" destId="{D3179666-A9F9-456C-99AD-F7870C411B1E}" srcOrd="1" destOrd="0" presId="urn:microsoft.com/office/officeart/2005/8/layout/hierarchy1"/>
    <dgm:cxn modelId="{C66148C7-F283-4BB5-AE1E-6D568AAE66E1}" type="presParOf" srcId="{BA5140A4-E011-4FBA-9D95-3D2464722F13}" destId="{448C2E58-23A4-4D0A-AFAE-6C31C58298B2}" srcOrd="1" destOrd="0" presId="urn:microsoft.com/office/officeart/2005/8/layout/hierarchy1"/>
    <dgm:cxn modelId="{34165B5D-E012-4EA8-8E8F-FA3088E88C5B}" type="presParOf" srcId="{448C2E58-23A4-4D0A-AFAE-6C31C58298B2}" destId="{660776A4-AAB3-4FD4-B06F-E97F6474B71F}" srcOrd="0" destOrd="0" presId="urn:microsoft.com/office/officeart/2005/8/layout/hierarchy1"/>
    <dgm:cxn modelId="{7A03998A-E6D6-4572-B0EC-CB121F2EA735}" type="presParOf" srcId="{448C2E58-23A4-4D0A-AFAE-6C31C58298B2}" destId="{306EFFD7-D519-404D-86B6-B9E864886F6D}" srcOrd="1" destOrd="0" presId="urn:microsoft.com/office/officeart/2005/8/layout/hierarchy1"/>
    <dgm:cxn modelId="{B77FCCFB-9594-4D6F-B151-56A0EDBC40A7}" type="presParOf" srcId="{306EFFD7-D519-404D-86B6-B9E864886F6D}" destId="{3B16386A-EF5A-4B19-952C-8B59C423FBD4}" srcOrd="0" destOrd="0" presId="urn:microsoft.com/office/officeart/2005/8/layout/hierarchy1"/>
    <dgm:cxn modelId="{257D585F-C3B0-41A7-A541-4886A45E5BB9}" type="presParOf" srcId="{3B16386A-EF5A-4B19-952C-8B59C423FBD4}" destId="{90455CD5-A6CD-46CB-9B86-2CE57914823E}" srcOrd="0" destOrd="0" presId="urn:microsoft.com/office/officeart/2005/8/layout/hierarchy1"/>
    <dgm:cxn modelId="{373ED1CB-00F3-4702-A7ED-11C7C81433FA}" type="presParOf" srcId="{3B16386A-EF5A-4B19-952C-8B59C423FBD4}" destId="{56D0560B-EB85-42E0-B786-E26ED2C09AC5}" srcOrd="1" destOrd="0" presId="urn:microsoft.com/office/officeart/2005/8/layout/hierarchy1"/>
    <dgm:cxn modelId="{8B546EE9-8D43-4BEB-BB14-D6656290EFB7}" type="presParOf" srcId="{306EFFD7-D519-404D-86B6-B9E864886F6D}" destId="{70A4D6E2-F374-43B5-B139-0D77F8EE1F7C}" srcOrd="1" destOrd="0" presId="urn:microsoft.com/office/officeart/2005/8/layout/hierarchy1"/>
    <dgm:cxn modelId="{9D24BC82-9F96-47B1-A764-82866A8B4987}" type="presParOf" srcId="{448C2E58-23A4-4D0A-AFAE-6C31C58298B2}" destId="{BDA8A03B-0BBA-4CE7-991C-B18E79DDD2AE}" srcOrd="2" destOrd="0" presId="urn:microsoft.com/office/officeart/2005/8/layout/hierarchy1"/>
    <dgm:cxn modelId="{A2EBF009-E7FE-40DA-9F9D-1385239384C0}" type="presParOf" srcId="{448C2E58-23A4-4D0A-AFAE-6C31C58298B2}" destId="{004C674C-EAFF-47E6-93B4-B997FE734811}" srcOrd="3" destOrd="0" presId="urn:microsoft.com/office/officeart/2005/8/layout/hierarchy1"/>
    <dgm:cxn modelId="{A90B1867-2EE5-4584-A500-0A7EC08C6DD0}" type="presParOf" srcId="{004C674C-EAFF-47E6-93B4-B997FE734811}" destId="{49EE86FE-FA55-48F7-B10D-CCE2F3317206}" srcOrd="0" destOrd="0" presId="urn:microsoft.com/office/officeart/2005/8/layout/hierarchy1"/>
    <dgm:cxn modelId="{4DAD714D-9323-4469-9939-C957848941C6}" type="presParOf" srcId="{49EE86FE-FA55-48F7-B10D-CCE2F3317206}" destId="{719B7322-112F-4950-AA04-15D39EF85EB1}" srcOrd="0" destOrd="0" presId="urn:microsoft.com/office/officeart/2005/8/layout/hierarchy1"/>
    <dgm:cxn modelId="{4793A06C-25B8-40C8-A47E-EF9956640DD2}" type="presParOf" srcId="{49EE86FE-FA55-48F7-B10D-CCE2F3317206}" destId="{EE5C5445-1AB7-49B4-95B4-2B99BCAC67F7}" srcOrd="1" destOrd="0" presId="urn:microsoft.com/office/officeart/2005/8/layout/hierarchy1"/>
    <dgm:cxn modelId="{54685F2F-A985-4A8F-8905-0A200EA79EF7}" type="presParOf" srcId="{004C674C-EAFF-47E6-93B4-B997FE734811}" destId="{A34C850F-9C6B-4A3C-B50C-499E01385FE7}" srcOrd="1" destOrd="0" presId="urn:microsoft.com/office/officeart/2005/8/layout/hierarchy1"/>
    <dgm:cxn modelId="{A07B7AE0-E3E7-42F9-999B-ADAA117C9E97}" type="presParOf" srcId="{A34C850F-9C6B-4A3C-B50C-499E01385FE7}" destId="{0D44D7DD-1B29-481F-BBDF-3AB43FC2E187}" srcOrd="0" destOrd="0" presId="urn:microsoft.com/office/officeart/2005/8/layout/hierarchy1"/>
    <dgm:cxn modelId="{6BE9DE9A-D4BF-43C6-93A6-23F658BDF40E}" type="presParOf" srcId="{A34C850F-9C6B-4A3C-B50C-499E01385FE7}" destId="{F46D5646-B2C2-4E81-8E86-0073233B2BA7}" srcOrd="1" destOrd="0" presId="urn:microsoft.com/office/officeart/2005/8/layout/hierarchy1"/>
    <dgm:cxn modelId="{BE10EBE0-A011-468C-AC56-AEDEEA4A2E7C}" type="presParOf" srcId="{F46D5646-B2C2-4E81-8E86-0073233B2BA7}" destId="{D444B214-FB6F-4B44-9C9E-D0F7FDE96596}" srcOrd="0" destOrd="0" presId="urn:microsoft.com/office/officeart/2005/8/layout/hierarchy1"/>
    <dgm:cxn modelId="{C98B0472-2DA7-457E-95B1-15D069308126}" type="presParOf" srcId="{D444B214-FB6F-4B44-9C9E-D0F7FDE96596}" destId="{06F9F712-A4E1-443F-B1BF-A1C060CBE3C2}" srcOrd="0" destOrd="0" presId="urn:microsoft.com/office/officeart/2005/8/layout/hierarchy1"/>
    <dgm:cxn modelId="{6382A3BE-0D27-4FAC-B573-5F10FD5CE783}" type="presParOf" srcId="{D444B214-FB6F-4B44-9C9E-D0F7FDE96596}" destId="{1182F68A-2F88-4B4A-B1E8-506BB17CCB51}" srcOrd="1" destOrd="0" presId="urn:microsoft.com/office/officeart/2005/8/layout/hierarchy1"/>
    <dgm:cxn modelId="{BA51211E-983B-42EE-ABE8-652DBA20B16A}" type="presParOf" srcId="{F46D5646-B2C2-4E81-8E86-0073233B2BA7}" destId="{A894C2F3-2BC8-4820-A678-119EC8A6516B}" srcOrd="1" destOrd="0" presId="urn:microsoft.com/office/officeart/2005/8/layout/hierarchy1"/>
    <dgm:cxn modelId="{E2FAE821-481F-4A0E-94CD-7C1B5EF8832F}" type="presParOf" srcId="{A34C850F-9C6B-4A3C-B50C-499E01385FE7}" destId="{31E718FE-7126-494C-AEEC-7A0E1DC99262}" srcOrd="2" destOrd="0" presId="urn:microsoft.com/office/officeart/2005/8/layout/hierarchy1"/>
    <dgm:cxn modelId="{91C98F7C-EABB-460B-8778-2D2596CDE8CB}" type="presParOf" srcId="{A34C850F-9C6B-4A3C-B50C-499E01385FE7}" destId="{C4F4200B-4539-476F-AD8F-14B7BE1DA574}" srcOrd="3" destOrd="0" presId="urn:microsoft.com/office/officeart/2005/8/layout/hierarchy1"/>
    <dgm:cxn modelId="{2F8808F6-F037-4CB1-BA07-7CE8E4D1DB33}" type="presParOf" srcId="{C4F4200B-4539-476F-AD8F-14B7BE1DA574}" destId="{28A1F526-8C53-42F1-A291-794F10808890}" srcOrd="0" destOrd="0" presId="urn:microsoft.com/office/officeart/2005/8/layout/hierarchy1"/>
    <dgm:cxn modelId="{E0DA9191-81E3-429E-977D-1CBFEE41AC66}" type="presParOf" srcId="{28A1F526-8C53-42F1-A291-794F10808890}" destId="{E3B0DF40-B792-4614-89F8-2B6E967211BD}" srcOrd="0" destOrd="0" presId="urn:microsoft.com/office/officeart/2005/8/layout/hierarchy1"/>
    <dgm:cxn modelId="{C6978F22-6C18-4178-8DD7-B2A729A43F87}" type="presParOf" srcId="{28A1F526-8C53-42F1-A291-794F10808890}" destId="{3D95DAA4-4BAB-4EB5-804D-A3BF68B33398}" srcOrd="1" destOrd="0" presId="urn:microsoft.com/office/officeart/2005/8/layout/hierarchy1"/>
    <dgm:cxn modelId="{082C9398-673D-4D3C-B638-7D8A29E25095}" type="presParOf" srcId="{C4F4200B-4539-476F-AD8F-14B7BE1DA574}" destId="{673E184F-5A86-4F54-AF9C-C5EAB6F3CCED}" srcOrd="1" destOrd="0" presId="urn:microsoft.com/office/officeart/2005/8/layout/hierarchy1"/>
    <dgm:cxn modelId="{E2F54429-F891-4682-8853-46A043117D27}" type="presParOf" srcId="{448C2E58-23A4-4D0A-AFAE-6C31C58298B2}" destId="{A7677C2C-CCF9-4C00-9CB7-CCC7E75CF6C6}" srcOrd="4" destOrd="0" presId="urn:microsoft.com/office/officeart/2005/8/layout/hierarchy1"/>
    <dgm:cxn modelId="{1ECDE5CB-DB00-4DC2-B302-8A0EE2FA7C31}" type="presParOf" srcId="{448C2E58-23A4-4D0A-AFAE-6C31C58298B2}" destId="{AB45BE8B-2DE4-4A66-95D5-3EFD512E52B7}" srcOrd="5" destOrd="0" presId="urn:microsoft.com/office/officeart/2005/8/layout/hierarchy1"/>
    <dgm:cxn modelId="{9643D939-6874-4318-BEDB-845B6C39F590}" type="presParOf" srcId="{AB45BE8B-2DE4-4A66-95D5-3EFD512E52B7}" destId="{67D87FF8-A8ED-49D8-8744-1B0F3CE623A5}" srcOrd="0" destOrd="0" presId="urn:microsoft.com/office/officeart/2005/8/layout/hierarchy1"/>
    <dgm:cxn modelId="{641FA567-4629-49A1-84A7-7B5C89A6872B}" type="presParOf" srcId="{67D87FF8-A8ED-49D8-8744-1B0F3CE623A5}" destId="{188887D0-A02D-4455-A8EF-C5539457F29A}" srcOrd="0" destOrd="0" presId="urn:microsoft.com/office/officeart/2005/8/layout/hierarchy1"/>
    <dgm:cxn modelId="{99D16535-1BC3-43DE-94C6-BC14E8C08E91}" type="presParOf" srcId="{67D87FF8-A8ED-49D8-8744-1B0F3CE623A5}" destId="{C10EB419-8886-4D25-924E-F00BF89038AE}" srcOrd="1" destOrd="0" presId="urn:microsoft.com/office/officeart/2005/8/layout/hierarchy1"/>
    <dgm:cxn modelId="{DD3B488F-AE00-425D-BC2D-A7C9CEC9C261}" type="presParOf" srcId="{AB45BE8B-2DE4-4A66-95D5-3EFD512E52B7}" destId="{CCD02B4E-C06E-42AD-802D-7F74633772A3}" srcOrd="1" destOrd="0" presId="urn:microsoft.com/office/officeart/2005/8/layout/hierarchy1"/>
  </dgm:cxnLst>
  <dgm:bg/>
  <dgm:whole/>
</dgm:dataModel>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 xmlns:p14="http://schemas.microsoft.com/office/powerpoint/2010/main" val="397991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a:t>
            </a:fld>
            <a:endParaRPr lang="zh-CN" altLang="en-US"/>
          </a:p>
        </p:txBody>
      </p:sp>
    </p:spTree>
    <p:extLst>
      <p:ext uri="{BB962C8B-B14F-4D97-AF65-F5344CB8AC3E}">
        <p14:creationId xmlns="" xmlns:p14="http://schemas.microsoft.com/office/powerpoint/2010/main" val="136660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F68A0C-270A-43BD-B2B3-F920BB6ADC51}" type="slidenum">
              <a:rPr lang="zh-CN" altLang="en-US" smtClean="0"/>
              <a:pPr/>
              <a:t>7</a:t>
            </a:fld>
            <a:endParaRPr lang="zh-CN" altLang="en-US"/>
          </a:p>
        </p:txBody>
      </p:sp>
    </p:spTree>
    <p:extLst>
      <p:ext uri="{BB962C8B-B14F-4D97-AF65-F5344CB8AC3E}">
        <p14:creationId xmlns="" xmlns:p14="http://schemas.microsoft.com/office/powerpoint/2010/main" val="198911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F48879-C82E-4210-A109-AA376C3B96A6}" type="slidenum">
              <a:rPr lang="zh-CN" altLang="en-US" smtClean="0"/>
              <a:pPr/>
              <a:t>53</a:t>
            </a:fld>
            <a:endParaRPr lang="zh-CN" altLang="en-US"/>
          </a:p>
        </p:txBody>
      </p:sp>
    </p:spTree>
    <p:extLst>
      <p:ext uri="{BB962C8B-B14F-4D97-AF65-F5344CB8AC3E}">
        <p14:creationId xmlns="" xmlns:p14="http://schemas.microsoft.com/office/powerpoint/2010/main" val="844754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FF38B6D-CF5A-41D0-9C0F-51A82D06A773}" type="datetimeFigureOut">
              <a:rPr lang="zh-CN" altLang="en-US" smtClean="0"/>
              <a:pPr/>
              <a:t>2017/9/25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596D75-01EC-497A-A98C-5780553AC4F0}"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2">
              <a:lumMod val="90000"/>
            </a:schemeClr>
          </a:fgClr>
          <a:bgClr>
            <a:srgbClr val="FFFFE7"/>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38B6D-CF5A-41D0-9C0F-51A82D06A773}" type="datetimeFigureOut">
              <a:rPr lang="zh-CN" altLang="en-US" smtClean="0"/>
              <a:pPr/>
              <a:t>2017/9/25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96D75-01EC-497A-A98C-5780553AC4F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rot="695585">
            <a:off x="2087143" y="320942"/>
            <a:ext cx="7980763" cy="6050816"/>
            <a:chOff x="2755278" y="719435"/>
            <a:chExt cx="6879664" cy="5509551"/>
          </a:xfrm>
          <a:effectLst>
            <a:outerShdw blurRad="50800" dist="38100" dir="2700000" algn="tl" rotWithShape="0">
              <a:prstClr val="black">
                <a:alpha val="40000"/>
              </a:prstClr>
            </a:outerShdw>
          </a:effectLst>
        </p:grpSpPr>
        <p:sp>
          <p:nvSpPr>
            <p:cNvPr id="18" name="任意多边形 17"/>
            <p:cNvSpPr/>
            <p:nvPr/>
          </p:nvSpPr>
          <p:spPr>
            <a:xfrm rot="20107535" flipH="1">
              <a:off x="8430982" y="2433805"/>
              <a:ext cx="1203960" cy="1726000"/>
            </a:xfrm>
            <a:custGeom>
              <a:avLst/>
              <a:gdLst>
                <a:gd name="connsiteX0" fmla="*/ 391160 w 1203960"/>
                <a:gd name="connsiteY0" fmla="*/ 5080 h 1539240"/>
                <a:gd name="connsiteX1" fmla="*/ 391160 w 1203960"/>
                <a:gd name="connsiteY1" fmla="*/ 5080 h 1539240"/>
                <a:gd name="connsiteX2" fmla="*/ 228600 w 1203960"/>
                <a:gd name="connsiteY2" fmla="*/ 5080 h 1539240"/>
                <a:gd name="connsiteX3" fmla="*/ 0 w 1203960"/>
                <a:gd name="connsiteY3" fmla="*/ 0 h 1539240"/>
                <a:gd name="connsiteX4" fmla="*/ 462280 w 1203960"/>
                <a:gd name="connsiteY4" fmla="*/ 690880 h 1539240"/>
                <a:gd name="connsiteX5" fmla="*/ 304800 w 1203960"/>
                <a:gd name="connsiteY5" fmla="*/ 1539240 h 1539240"/>
                <a:gd name="connsiteX6" fmla="*/ 1203960 w 1203960"/>
                <a:gd name="connsiteY6" fmla="*/ 1402080 h 1539240"/>
                <a:gd name="connsiteX7" fmla="*/ 391160 w 1203960"/>
                <a:gd name="connsiteY7" fmla="*/ 5080 h 153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960" h="1539240">
                  <a:moveTo>
                    <a:pt x="391160" y="5080"/>
                  </a:moveTo>
                  <a:lnTo>
                    <a:pt x="391160" y="5080"/>
                  </a:lnTo>
                  <a:lnTo>
                    <a:pt x="228600" y="5080"/>
                  </a:lnTo>
                  <a:lnTo>
                    <a:pt x="0" y="0"/>
                  </a:lnTo>
                  <a:lnTo>
                    <a:pt x="462280" y="690880"/>
                  </a:lnTo>
                  <a:lnTo>
                    <a:pt x="304800" y="1539240"/>
                  </a:lnTo>
                  <a:lnTo>
                    <a:pt x="1203960" y="1402080"/>
                  </a:lnTo>
                  <a:lnTo>
                    <a:pt x="391160" y="5080"/>
                  </a:lnTo>
                  <a:close/>
                </a:path>
              </a:pathLst>
            </a:cu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2755278" y="3650589"/>
              <a:ext cx="1203960" cy="1642845"/>
            </a:xfrm>
            <a:custGeom>
              <a:avLst/>
              <a:gdLst>
                <a:gd name="connsiteX0" fmla="*/ 391160 w 1203960"/>
                <a:gd name="connsiteY0" fmla="*/ 5080 h 1539240"/>
                <a:gd name="connsiteX1" fmla="*/ 391160 w 1203960"/>
                <a:gd name="connsiteY1" fmla="*/ 5080 h 1539240"/>
                <a:gd name="connsiteX2" fmla="*/ 228600 w 1203960"/>
                <a:gd name="connsiteY2" fmla="*/ 5080 h 1539240"/>
                <a:gd name="connsiteX3" fmla="*/ 0 w 1203960"/>
                <a:gd name="connsiteY3" fmla="*/ 0 h 1539240"/>
                <a:gd name="connsiteX4" fmla="*/ 462280 w 1203960"/>
                <a:gd name="connsiteY4" fmla="*/ 690880 h 1539240"/>
                <a:gd name="connsiteX5" fmla="*/ 304800 w 1203960"/>
                <a:gd name="connsiteY5" fmla="*/ 1539240 h 1539240"/>
                <a:gd name="connsiteX6" fmla="*/ 1203960 w 1203960"/>
                <a:gd name="connsiteY6" fmla="*/ 1402080 h 1539240"/>
                <a:gd name="connsiteX7" fmla="*/ 391160 w 1203960"/>
                <a:gd name="connsiteY7" fmla="*/ 5080 h 153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960" h="1539240">
                  <a:moveTo>
                    <a:pt x="391160" y="5080"/>
                  </a:moveTo>
                  <a:lnTo>
                    <a:pt x="391160" y="5080"/>
                  </a:lnTo>
                  <a:lnTo>
                    <a:pt x="228600" y="5080"/>
                  </a:lnTo>
                  <a:lnTo>
                    <a:pt x="0" y="0"/>
                  </a:lnTo>
                  <a:lnTo>
                    <a:pt x="462280" y="690880"/>
                  </a:lnTo>
                  <a:lnTo>
                    <a:pt x="304800" y="1539240"/>
                  </a:lnTo>
                  <a:lnTo>
                    <a:pt x="1203960" y="1402080"/>
                  </a:lnTo>
                  <a:lnTo>
                    <a:pt x="391160" y="5080"/>
                  </a:lnTo>
                  <a:close/>
                </a:path>
              </a:pathLst>
            </a:cu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10085321">
              <a:off x="3387366" y="4859082"/>
              <a:ext cx="572114" cy="364703"/>
            </a:xfrm>
            <a:prstGeom prst="triangle">
              <a:avLst>
                <a:gd name="adj" fmla="val 0"/>
              </a:avLst>
            </a:prstGeom>
            <a:solidFill>
              <a:srgbClr val="4BACC6"/>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0085321">
              <a:off x="8738644" y="3718574"/>
              <a:ext cx="417011" cy="452127"/>
            </a:xfrm>
            <a:prstGeom prst="triangle">
              <a:avLst>
                <a:gd name="adj" fmla="val 100000"/>
              </a:avLst>
            </a:prstGeom>
            <a:solidFill>
              <a:srgbClr val="4BACC6"/>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3338694" y="719435"/>
              <a:ext cx="5509550" cy="5509551"/>
              <a:chOff x="4896092" y="1180617"/>
              <a:chExt cx="4259483" cy="4259484"/>
            </a:xfrm>
          </p:grpSpPr>
          <p:sp>
            <p:nvSpPr>
              <p:cNvPr id="5" name="三十二角星 4"/>
              <p:cNvSpPr/>
              <p:nvPr/>
            </p:nvSpPr>
            <p:spPr>
              <a:xfrm>
                <a:off x="4896092" y="1180617"/>
                <a:ext cx="4259483" cy="4259484"/>
              </a:xfrm>
              <a:prstGeom prst="star32">
                <a:avLst>
                  <a:gd name="adj" fmla="val 46739"/>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312780" y="1597306"/>
                <a:ext cx="3426106" cy="3426106"/>
              </a:xfrm>
              <a:prstGeom prst="ellipse">
                <a:avLst/>
              </a:prstGeom>
              <a:solidFill>
                <a:srgbClr val="4BACC6"/>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320560" y="2605086"/>
                <a:ext cx="1410547" cy="1410547"/>
              </a:xfrm>
              <a:prstGeom prst="ellipse">
                <a:avLst/>
              </a:prstGeom>
              <a:solidFill>
                <a:srgbClr val="FFFFE7"/>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rot="20901515">
              <a:off x="3108342" y="2660412"/>
              <a:ext cx="5899941" cy="1658242"/>
            </a:xfrm>
            <a:prstGeom prst="rect">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2622733" y="2828957"/>
            <a:ext cx="6434027" cy="1323439"/>
          </a:xfrm>
          <a:prstGeom prst="rect">
            <a:avLst/>
          </a:prstGeom>
          <a:noFill/>
        </p:spPr>
        <p:txBody>
          <a:bodyPr wrap="square" rtlCol="0">
            <a:spAutoFit/>
          </a:bodyPr>
          <a:lstStyle/>
          <a:p>
            <a:pPr algn="ctr"/>
            <a:r>
              <a:rPr lang="zh-CN" altLang="en-US" sz="4400" b="1" dirty="0" smtClean="0">
                <a:solidFill>
                  <a:schemeClr val="bg1"/>
                </a:solidFill>
                <a:effectLst>
                  <a:outerShdw blurRad="38100" dist="38100" dir="2700000" algn="tl">
                    <a:srgbClr val="000000">
                      <a:alpha val="43137"/>
                    </a:srgbClr>
                  </a:outerShdw>
                </a:effectLst>
                <a:latin typeface="华文彩云" panose="02010800040101010101" pitchFamily="2" charset="-122"/>
                <a:ea typeface="微软雅黑" pitchFamily="34" charset="-122"/>
              </a:rPr>
              <a:t>少儿图书馆创新建设</a:t>
            </a:r>
          </a:p>
          <a:p>
            <a:pPr algn="ctr"/>
            <a:r>
              <a:rPr lang="zh-CN" altLang="en-US" sz="3600" b="1" dirty="0" smtClean="0">
                <a:solidFill>
                  <a:schemeClr val="bg1"/>
                </a:solidFill>
                <a:effectLst>
                  <a:outerShdw blurRad="38100" dist="38100" dir="2700000" algn="tl">
                    <a:srgbClr val="000000">
                      <a:alpha val="43137"/>
                    </a:srgbClr>
                  </a:outerShdw>
                </a:effectLst>
                <a:latin typeface="华文彩云" panose="02010800040101010101" pitchFamily="2" charset="-122"/>
                <a:ea typeface="微软雅黑" pitchFamily="34" charset="-122"/>
              </a:rPr>
              <a:t> </a:t>
            </a:r>
            <a:r>
              <a:rPr lang="en-US" altLang="zh-CN" sz="3600" b="1" dirty="0" smtClean="0">
                <a:solidFill>
                  <a:schemeClr val="bg1"/>
                </a:solidFill>
                <a:effectLst>
                  <a:outerShdw blurRad="38100" dist="38100" dir="2700000" algn="tl">
                    <a:srgbClr val="000000">
                      <a:alpha val="43137"/>
                    </a:srgbClr>
                  </a:outerShdw>
                </a:effectLst>
                <a:latin typeface="华文彩云" panose="02010800040101010101" pitchFamily="2" charset="-122"/>
                <a:ea typeface="微软雅黑" pitchFamily="34" charset="-122"/>
              </a:rPr>
              <a:t>------</a:t>
            </a:r>
            <a:r>
              <a:rPr lang="zh-CN" altLang="en-US" sz="3600" b="1" dirty="0" smtClean="0">
                <a:solidFill>
                  <a:schemeClr val="bg1"/>
                </a:solidFill>
                <a:effectLst>
                  <a:outerShdw blurRad="38100" dist="38100" dir="2700000" algn="tl">
                    <a:srgbClr val="000000">
                      <a:alpha val="43137"/>
                    </a:srgbClr>
                  </a:outerShdw>
                </a:effectLst>
                <a:latin typeface="华文彩云" panose="02010800040101010101" pitchFamily="2" charset="-122"/>
                <a:ea typeface="微软雅黑" pitchFamily="34" charset="-122"/>
              </a:rPr>
              <a:t>以</a:t>
            </a:r>
            <a:r>
              <a:rPr lang="zh-CN" altLang="en-US" sz="3600" b="1" dirty="0">
                <a:solidFill>
                  <a:schemeClr val="bg1"/>
                </a:solidFill>
                <a:effectLst>
                  <a:outerShdw blurRad="38100" dist="38100" dir="2700000" algn="tl">
                    <a:srgbClr val="000000">
                      <a:alpha val="43137"/>
                    </a:srgbClr>
                  </a:outerShdw>
                </a:effectLst>
                <a:latin typeface="华文彩云" panose="02010800040101010101" pitchFamily="2" charset="-122"/>
                <a:ea typeface="微软雅黑" pitchFamily="34" charset="-122"/>
              </a:rPr>
              <a:t>大连少年儿童图书馆为例</a:t>
            </a:r>
          </a:p>
        </p:txBody>
      </p:sp>
      <p:sp>
        <p:nvSpPr>
          <p:cNvPr id="25" name="文本框 24"/>
          <p:cNvSpPr txBox="1"/>
          <p:nvPr/>
        </p:nvSpPr>
        <p:spPr>
          <a:xfrm>
            <a:off x="5153407" y="4731974"/>
            <a:ext cx="1617557" cy="523220"/>
          </a:xfrm>
          <a:prstGeom prst="rect">
            <a:avLst/>
          </a:prstGeom>
          <a:noFill/>
        </p:spPr>
        <p:txBody>
          <a:bodyPr wrap="square" rtlCol="0">
            <a:spAutoFit/>
          </a:bodyPr>
          <a:lstStyle/>
          <a:p>
            <a:r>
              <a:rPr lang="zh-CN" altLang="en-US" sz="2800" dirty="0" smtClean="0">
                <a:solidFill>
                  <a:schemeClr val="bg1"/>
                </a:solidFill>
                <a:latin typeface="微软雅黑" pitchFamily="34" charset="-122"/>
                <a:ea typeface="微软雅黑" pitchFamily="34" charset="-122"/>
              </a:rPr>
              <a:t>  苗    芳</a:t>
            </a:r>
            <a:r>
              <a:rPr lang="en-US" altLang="zh-CN" sz="2800" dirty="0" smtClean="0">
                <a:solidFill>
                  <a:schemeClr val="bg1"/>
                </a:solidFill>
                <a:latin typeface="微软雅黑" pitchFamily="34" charset="-122"/>
                <a:ea typeface="微软雅黑" pitchFamily="34" charset="-122"/>
              </a:rPr>
              <a:t> </a:t>
            </a:r>
            <a:endParaRPr lang="zh-CN" altLang="en-US" sz="2800" dirty="0">
              <a:solidFill>
                <a:schemeClr val="bg1"/>
              </a:solidFill>
              <a:latin typeface="微软雅黑" pitchFamily="34" charset="-122"/>
              <a:ea typeface="微软雅黑" pitchFamily="34" charset="-122"/>
            </a:endParaRPr>
          </a:p>
        </p:txBody>
      </p:sp>
      <p:cxnSp>
        <p:nvCxnSpPr>
          <p:cNvPr id="28" name="直接连接符 27"/>
          <p:cNvCxnSpPr/>
          <p:nvPr/>
        </p:nvCxnSpPr>
        <p:spPr>
          <a:xfrm flipV="1">
            <a:off x="315589" y="0"/>
            <a:ext cx="0" cy="6858000"/>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887200" y="0"/>
            <a:ext cx="0" cy="6858000"/>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rot="16200000">
            <a:off x="5911865" y="-2791969"/>
            <a:ext cx="297149" cy="1212088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2172638" y="0"/>
            <a:ext cx="284480" cy="685800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8-9"/>
          <p:cNvSpPr txBox="1"/>
          <p:nvPr/>
        </p:nvSpPr>
        <p:spPr>
          <a:xfrm>
            <a:off x="3260601" y="3966202"/>
            <a:ext cx="2564846" cy="1631216"/>
          </a:xfrm>
          <a:prstGeom prst="rect">
            <a:avLst/>
          </a:prstGeom>
          <a:noFill/>
        </p:spPr>
        <p:txBody>
          <a:bodyPr wrap="square" rtlCol="0">
            <a:spAutoFit/>
          </a:bodyPr>
          <a:lstStyle/>
          <a:p>
            <a:r>
              <a:rPr lang="en-US" sz="2000" dirty="0" smtClean="0">
                <a:solidFill>
                  <a:srgbClr val="2D7A8F"/>
                </a:solidFill>
                <a:latin typeface="微软雅黑" pitchFamily="34" charset="-122"/>
                <a:ea typeface="微软雅黑" pitchFamily="34" charset="-122"/>
              </a:rPr>
              <a:t>2008</a:t>
            </a:r>
            <a:r>
              <a:rPr lang="zh-CN" altLang="en-US" sz="2000" dirty="0" smtClean="0">
                <a:solidFill>
                  <a:srgbClr val="2D7A8F"/>
                </a:solidFill>
                <a:latin typeface="微软雅黑" pitchFamily="34" charset="-122"/>
                <a:ea typeface="微软雅黑" pitchFamily="34" charset="-122"/>
              </a:rPr>
              <a:t>年开始，我</a:t>
            </a:r>
            <a:r>
              <a:rPr lang="zh-CN" altLang="en-US" sz="2000" dirty="0" smtClean="0">
                <a:solidFill>
                  <a:srgbClr val="2D7A8F"/>
                </a:solidFill>
                <a:latin typeface="微软雅黑" pitchFamily="34" charset="-122"/>
                <a:ea typeface="微软雅黑" pitchFamily="34" charset="-122"/>
              </a:rPr>
              <a:t>馆提出大连</a:t>
            </a:r>
            <a:r>
              <a:rPr lang="zh-CN" altLang="en-US" sz="2000" dirty="0" smtClean="0">
                <a:solidFill>
                  <a:srgbClr val="2D7A8F"/>
                </a:solidFill>
                <a:latin typeface="微软雅黑" pitchFamily="34" charset="-122"/>
                <a:ea typeface="微软雅黑" pitchFamily="34" charset="-122"/>
              </a:rPr>
              <a:t>地区建设总分馆服务体系，此项规划得到了市委市政府的高度重视</a:t>
            </a:r>
            <a:endParaRPr lang="en-US" sz="2000" dirty="0">
              <a:solidFill>
                <a:srgbClr val="2D7A8F"/>
              </a:solidFill>
              <a:latin typeface="微软雅黑" charset="0"/>
            </a:endParaRPr>
          </a:p>
        </p:txBody>
      </p:sp>
      <p:sp>
        <p:nvSpPr>
          <p:cNvPr id="9" name="8-9"/>
          <p:cNvSpPr txBox="1"/>
          <p:nvPr/>
        </p:nvSpPr>
        <p:spPr>
          <a:xfrm>
            <a:off x="9034282" y="3880268"/>
            <a:ext cx="2092631" cy="1631216"/>
          </a:xfrm>
          <a:prstGeom prst="rect">
            <a:avLst/>
          </a:prstGeom>
          <a:noFill/>
        </p:spPr>
        <p:txBody>
          <a:bodyPr wrap="square" rtlCol="0">
            <a:spAutoFit/>
          </a:bodyPr>
          <a:lstStyle/>
          <a:p>
            <a:r>
              <a:rPr lang="en-US" altLang="zh-CN" sz="2000" dirty="0" smtClean="0">
                <a:solidFill>
                  <a:srgbClr val="2D7A8F"/>
                </a:solidFill>
                <a:latin typeface="微软雅黑" pitchFamily="34" charset="-122"/>
                <a:ea typeface="微软雅黑" pitchFamily="34" charset="-122"/>
              </a:rPr>
              <a:t>2012</a:t>
            </a:r>
            <a:r>
              <a:rPr lang="zh-CN" altLang="en-US" sz="2000" dirty="0" smtClean="0">
                <a:solidFill>
                  <a:srgbClr val="2D7A8F"/>
                </a:solidFill>
                <a:latin typeface="微软雅黑" pitchFamily="34" charset="-122"/>
                <a:ea typeface="微软雅黑" pitchFamily="34" charset="-122"/>
              </a:rPr>
              <a:t>年财政、文化局、教委联合下发正式文件，保障经费及分馆建设</a:t>
            </a:r>
            <a:endParaRPr lang="en-US" sz="2000" dirty="0">
              <a:solidFill>
                <a:srgbClr val="2D7A8F"/>
              </a:solidFill>
              <a:latin typeface="微软雅黑" charset="0"/>
            </a:endParaRPr>
          </a:p>
        </p:txBody>
      </p:sp>
      <p:sp>
        <p:nvSpPr>
          <p:cNvPr id="10" name="8-9"/>
          <p:cNvSpPr txBox="1"/>
          <p:nvPr/>
        </p:nvSpPr>
        <p:spPr>
          <a:xfrm>
            <a:off x="6337753" y="3943184"/>
            <a:ext cx="2220620" cy="1631216"/>
          </a:xfrm>
          <a:prstGeom prst="rect">
            <a:avLst/>
          </a:prstGeom>
          <a:noFill/>
        </p:spPr>
        <p:txBody>
          <a:bodyPr wrap="square" rtlCol="0">
            <a:spAutoFit/>
          </a:bodyPr>
          <a:lstStyle/>
          <a:p>
            <a:r>
              <a:rPr lang="en-US" sz="2000" dirty="0" smtClean="0">
                <a:solidFill>
                  <a:srgbClr val="2D7A8F"/>
                </a:solidFill>
                <a:latin typeface="微软雅黑" pitchFamily="34" charset="-122"/>
                <a:ea typeface="微软雅黑" pitchFamily="34" charset="-122"/>
              </a:rPr>
              <a:t>2011</a:t>
            </a:r>
            <a:r>
              <a:rPr lang="zh-CN" altLang="en-US" sz="2000" dirty="0" smtClean="0">
                <a:solidFill>
                  <a:srgbClr val="2D7A8F"/>
                </a:solidFill>
                <a:latin typeface="微软雅黑" pitchFamily="34" charset="-122"/>
                <a:ea typeface="微软雅黑" pitchFamily="34" charset="-122"/>
              </a:rPr>
              <a:t>年，市政府把建设</a:t>
            </a:r>
            <a:r>
              <a:rPr lang="en-US" sz="2000" dirty="0" smtClean="0">
                <a:solidFill>
                  <a:srgbClr val="2D7A8F"/>
                </a:solidFill>
                <a:latin typeface="微软雅黑" pitchFamily="34" charset="-122"/>
                <a:ea typeface="微软雅黑" pitchFamily="34" charset="-122"/>
              </a:rPr>
              <a:t>20</a:t>
            </a:r>
            <a:r>
              <a:rPr lang="zh-CN" altLang="en-US" sz="2000" dirty="0" smtClean="0">
                <a:solidFill>
                  <a:srgbClr val="2D7A8F"/>
                </a:solidFill>
                <a:latin typeface="微软雅黑" pitchFamily="34" charset="-122"/>
                <a:ea typeface="微软雅黑" pitchFamily="34" charset="-122"/>
              </a:rPr>
              <a:t>所学校分馆作为“大连市政府为民办</a:t>
            </a:r>
            <a:r>
              <a:rPr lang="en-US" sz="2000" dirty="0" smtClean="0">
                <a:solidFill>
                  <a:srgbClr val="2D7A8F"/>
                </a:solidFill>
                <a:latin typeface="微软雅黑" pitchFamily="34" charset="-122"/>
                <a:ea typeface="微软雅黑" pitchFamily="34" charset="-122"/>
              </a:rPr>
              <a:t>15</a:t>
            </a:r>
            <a:r>
              <a:rPr lang="zh-CN" altLang="en-US" sz="2000" dirty="0" smtClean="0">
                <a:solidFill>
                  <a:srgbClr val="2D7A8F"/>
                </a:solidFill>
                <a:latin typeface="微软雅黑" pitchFamily="34" charset="-122"/>
                <a:ea typeface="微软雅黑" pitchFamily="34" charset="-122"/>
              </a:rPr>
              <a:t>件实事”之一</a:t>
            </a:r>
            <a:endParaRPr lang="en-US" sz="2000" dirty="0">
              <a:solidFill>
                <a:srgbClr val="2D7A8F"/>
              </a:solidFill>
              <a:latin typeface="微软雅黑" charset="0"/>
            </a:endParaRPr>
          </a:p>
        </p:txBody>
      </p:sp>
      <p:sp>
        <p:nvSpPr>
          <p:cNvPr id="14" name="8-9"/>
          <p:cNvSpPr txBox="1"/>
          <p:nvPr/>
        </p:nvSpPr>
        <p:spPr>
          <a:xfrm>
            <a:off x="3289313" y="950421"/>
            <a:ext cx="6841005" cy="1528624"/>
          </a:xfrm>
          <a:prstGeom prst="rect">
            <a:avLst/>
          </a:prstGeom>
          <a:noFill/>
        </p:spPr>
        <p:txBody>
          <a:bodyPr wrap="square" rtlCol="0">
            <a:spAutoFit/>
          </a:bodyPr>
          <a:lstStyle/>
          <a:p>
            <a:pPr>
              <a:lnSpc>
                <a:spcPts val="2800"/>
              </a:lnSpc>
            </a:pPr>
            <a:r>
              <a:rPr lang="zh-CN" altLang="en-US" sz="2000" b="1" kern="1400" dirty="0" smtClean="0">
                <a:solidFill>
                  <a:srgbClr val="2D7A8F"/>
                </a:solidFill>
                <a:latin typeface="微软雅黑 Light" pitchFamily="34" charset="-122"/>
                <a:ea typeface="微软雅黑 Light" pitchFamily="34" charset="-122"/>
              </a:rPr>
              <a:t>被国家公共文化服务体系示范区评审专家定义为“大连模式”，是全国少儿图书馆界首创，被文化部确立为</a:t>
            </a:r>
            <a:r>
              <a:rPr lang="en-US" sz="2000" b="1" kern="1400" dirty="0" smtClean="0">
                <a:solidFill>
                  <a:srgbClr val="2D7A8F"/>
                </a:solidFill>
                <a:latin typeface="微软雅黑 Light" pitchFamily="34" charset="-122"/>
                <a:ea typeface="微软雅黑 Light" pitchFamily="34" charset="-122"/>
              </a:rPr>
              <a:t>2015-2016</a:t>
            </a:r>
            <a:r>
              <a:rPr lang="zh-CN" altLang="en-US" sz="2000" b="1" kern="1400" dirty="0" smtClean="0">
                <a:solidFill>
                  <a:srgbClr val="2D7A8F"/>
                </a:solidFill>
                <a:latin typeface="微软雅黑 Light" pitchFamily="34" charset="-122"/>
                <a:ea typeface="微软雅黑 Light" pitchFamily="34" charset="-122"/>
              </a:rPr>
              <a:t>年国家公共文化服务体系制度设计研究课题，题目为</a:t>
            </a:r>
            <a:r>
              <a:rPr lang="en-US" altLang="zh-CN" sz="2000" b="1" kern="1400" dirty="0" smtClean="0">
                <a:solidFill>
                  <a:srgbClr val="2D7A8F"/>
                </a:solidFill>
                <a:latin typeface="微软雅黑 Light" pitchFamily="34" charset="-122"/>
                <a:ea typeface="微软雅黑 Light" pitchFamily="34" charset="-122"/>
              </a:rPr>
              <a:t>《</a:t>
            </a:r>
            <a:r>
              <a:rPr lang="zh-CN" altLang="en-US" sz="2000" b="1" kern="1400" dirty="0" smtClean="0">
                <a:solidFill>
                  <a:srgbClr val="2D7A8F"/>
                </a:solidFill>
                <a:latin typeface="微软雅黑 Light" pitchFamily="34" charset="-122"/>
                <a:ea typeface="微软雅黑 Light" pitchFamily="34" charset="-122"/>
              </a:rPr>
              <a:t>公共文化服务均等化的实践模式研究</a:t>
            </a:r>
            <a:r>
              <a:rPr lang="en-US" altLang="zh-CN" sz="2000" b="1" kern="1400" dirty="0" smtClean="0">
                <a:solidFill>
                  <a:srgbClr val="2D7A8F"/>
                </a:solidFill>
                <a:latin typeface="微软雅黑 Light" pitchFamily="34" charset="-122"/>
                <a:ea typeface="微软雅黑 Light" pitchFamily="34" charset="-122"/>
              </a:rPr>
              <a:t>》</a:t>
            </a:r>
            <a:r>
              <a:rPr lang="zh-CN" altLang="en-US" sz="2000" b="1" kern="1400" dirty="0" smtClean="0">
                <a:solidFill>
                  <a:srgbClr val="2D7A8F"/>
                </a:solidFill>
                <a:latin typeface="微软雅黑 Light" pitchFamily="34" charset="-122"/>
                <a:ea typeface="微软雅黑 Light" pitchFamily="34" charset="-122"/>
              </a:rPr>
              <a:t>，并被评为优秀课题。</a:t>
            </a:r>
            <a:endParaRPr lang="en-US" sz="2000" b="1" kern="1400" dirty="0">
              <a:solidFill>
                <a:srgbClr val="2D7A8F"/>
              </a:solidFill>
              <a:latin typeface="微软雅黑 Light" pitchFamily="34" charset="-122"/>
              <a:ea typeface="微软雅黑 Light" pitchFamily="34" charset="-122"/>
            </a:endParaRPr>
          </a:p>
        </p:txBody>
      </p:sp>
      <p:sp>
        <p:nvSpPr>
          <p:cNvPr id="15" name="燕尾形 14"/>
          <p:cNvSpPr/>
          <p:nvPr/>
        </p:nvSpPr>
        <p:spPr>
          <a:xfrm rot="17962791">
            <a:off x="1376089" y="3838899"/>
            <a:ext cx="1259840" cy="345440"/>
          </a:xfrm>
          <a:prstGeom prst="chevron">
            <a:avLst/>
          </a:prstGeom>
          <a:solidFill>
            <a:srgbClr val="2D7A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燕尾形 15"/>
          <p:cNvSpPr/>
          <p:nvPr/>
        </p:nvSpPr>
        <p:spPr>
          <a:xfrm rot="14580859">
            <a:off x="1998634" y="3793760"/>
            <a:ext cx="1259840" cy="345440"/>
          </a:xfrm>
          <a:prstGeom prst="chevron">
            <a:avLst/>
          </a:prstGeom>
          <a:solidFill>
            <a:srgbClr val="2D7A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 name="组合 16"/>
          <p:cNvGrpSpPr/>
          <p:nvPr/>
        </p:nvGrpSpPr>
        <p:grpSpPr>
          <a:xfrm flipH="1">
            <a:off x="1655823" y="2590659"/>
            <a:ext cx="1318110" cy="1318110"/>
            <a:chOff x="4896092" y="1180617"/>
            <a:chExt cx="4259483" cy="4259484"/>
          </a:xfrm>
          <a:effectLst>
            <a:outerShdw blurRad="50800" dist="38100" dir="2700000" algn="tl" rotWithShape="0">
              <a:prstClr val="black">
                <a:alpha val="40000"/>
              </a:prstClr>
            </a:outerShdw>
          </a:effectLst>
        </p:grpSpPr>
        <p:sp>
          <p:nvSpPr>
            <p:cNvPr id="18" name="三十二角星 17"/>
            <p:cNvSpPr/>
            <p:nvPr/>
          </p:nvSpPr>
          <p:spPr>
            <a:xfrm>
              <a:off x="4896092" y="1180617"/>
              <a:ext cx="4259483" cy="4259484"/>
            </a:xfrm>
            <a:prstGeom prst="star32">
              <a:avLst>
                <a:gd name="adj" fmla="val 46739"/>
              </a:avLst>
            </a:prstGeom>
            <a:solidFill>
              <a:srgbClr val="31859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312780" y="1597306"/>
              <a:ext cx="3426106" cy="3426106"/>
            </a:xfrm>
            <a:prstGeom prst="ellipse">
              <a:avLst/>
            </a:prstGeom>
            <a:solidFill>
              <a:srgbClr val="4BACC6"/>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6320560" y="2605086"/>
              <a:ext cx="1410547" cy="1410547"/>
            </a:xfrm>
            <a:prstGeom prst="ellipse">
              <a:avLst/>
            </a:prstGeom>
            <a:solidFill>
              <a:srgbClr val="FFFFE7"/>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24" name="文本框 17"/>
          <p:cNvSpPr txBox="1"/>
          <p:nvPr/>
        </p:nvSpPr>
        <p:spPr>
          <a:xfrm rot="16200000">
            <a:off x="1120158" y="2429559"/>
            <a:ext cx="2349073" cy="338554"/>
          </a:xfrm>
          <a:prstGeom prst="rect">
            <a:avLst/>
          </a:prstGeom>
          <a:noFill/>
        </p:spPr>
        <p:txBody>
          <a:bodyPr wrap="square" rtlCol="0">
            <a:spAutoFit/>
          </a:bodyPr>
          <a:lstStyle/>
          <a:p>
            <a:pPr algn="ctr"/>
            <a:r>
              <a:rPr lang="en-US" altLang="zh-CN" sz="1600" b="1" dirty="0" smtClean="0">
                <a:solidFill>
                  <a:schemeClr val="bg1"/>
                </a:solidFill>
                <a:latin typeface="微软雅黑" pitchFamily="34" charset="-122"/>
                <a:ea typeface="微软雅黑" pitchFamily="34" charset="-122"/>
              </a:rPr>
              <a:t>Part  1 </a:t>
            </a:r>
            <a:endParaRPr lang="en-US" altLang="zh-CN" sz="1600" b="1" dirty="0">
              <a:solidFill>
                <a:schemeClr val="bg1"/>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grpSp>
        <p:nvGrpSpPr>
          <p:cNvPr id="7" name="calendar"/>
          <p:cNvGrpSpPr/>
          <p:nvPr/>
        </p:nvGrpSpPr>
        <p:grpSpPr>
          <a:xfrm>
            <a:off x="1315093" y="1366464"/>
            <a:ext cx="2484091" cy="1886501"/>
            <a:chOff x="2857501" y="4991100"/>
            <a:chExt cx="1958975" cy="1530350"/>
          </a:xfrm>
        </p:grpSpPr>
        <p:sp>
          <p:nvSpPr>
            <p:cNvPr id="9" name="Freeform 116"/>
            <p:cNvSpPr/>
            <p:nvPr/>
          </p:nvSpPr>
          <p:spPr bwMode="auto">
            <a:xfrm>
              <a:off x="2889251" y="5022850"/>
              <a:ext cx="1895475" cy="1466850"/>
            </a:xfrm>
            <a:custGeom>
              <a:avLst/>
              <a:gdLst>
                <a:gd name="T0" fmla="*/ 31 w 597"/>
                <a:gd name="T1" fmla="*/ 462 h 462"/>
                <a:gd name="T2" fmla="*/ 0 w 597"/>
                <a:gd name="T3" fmla="*/ 430 h 462"/>
                <a:gd name="T4" fmla="*/ 0 w 597"/>
                <a:gd name="T5" fmla="*/ 31 h 462"/>
                <a:gd name="T6" fmla="*/ 31 w 597"/>
                <a:gd name="T7" fmla="*/ 0 h 462"/>
                <a:gd name="T8" fmla="*/ 566 w 597"/>
                <a:gd name="T9" fmla="*/ 0 h 462"/>
                <a:gd name="T10" fmla="*/ 597 w 597"/>
                <a:gd name="T11" fmla="*/ 31 h 462"/>
                <a:gd name="T12" fmla="*/ 597 w 597"/>
                <a:gd name="T13" fmla="*/ 430 h 462"/>
                <a:gd name="T14" fmla="*/ 566 w 597"/>
                <a:gd name="T15" fmla="*/ 462 h 462"/>
                <a:gd name="T16" fmla="*/ 31 w 597"/>
                <a:gd name="T17"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7" h="462">
                  <a:moveTo>
                    <a:pt x="31" y="462"/>
                  </a:moveTo>
                  <a:cubicBezTo>
                    <a:pt x="14" y="462"/>
                    <a:pt x="0" y="448"/>
                    <a:pt x="0" y="430"/>
                  </a:cubicBezTo>
                  <a:cubicBezTo>
                    <a:pt x="0" y="31"/>
                    <a:pt x="0" y="31"/>
                    <a:pt x="0" y="31"/>
                  </a:cubicBezTo>
                  <a:cubicBezTo>
                    <a:pt x="0" y="14"/>
                    <a:pt x="14" y="0"/>
                    <a:pt x="31" y="0"/>
                  </a:cubicBezTo>
                  <a:cubicBezTo>
                    <a:pt x="566" y="0"/>
                    <a:pt x="566" y="0"/>
                    <a:pt x="566" y="0"/>
                  </a:cubicBezTo>
                  <a:cubicBezTo>
                    <a:pt x="583" y="0"/>
                    <a:pt x="597" y="14"/>
                    <a:pt x="597" y="31"/>
                  </a:cubicBezTo>
                  <a:cubicBezTo>
                    <a:pt x="597" y="430"/>
                    <a:pt x="597" y="430"/>
                    <a:pt x="597" y="430"/>
                  </a:cubicBezTo>
                  <a:cubicBezTo>
                    <a:pt x="597" y="448"/>
                    <a:pt x="583" y="462"/>
                    <a:pt x="566" y="462"/>
                  </a:cubicBezTo>
                  <a:lnTo>
                    <a:pt x="31" y="462"/>
                  </a:lnTo>
                  <a:close/>
                </a:path>
              </a:pathLst>
            </a:custGeom>
            <a:gradFill flip="none" rotWithShape="1">
              <a:gsLst>
                <a:gs pos="0">
                  <a:schemeClr val="bg1"/>
                </a:gs>
                <a:gs pos="84000">
                  <a:schemeClr val="bg2"/>
                </a:gs>
              </a:gsLst>
              <a:lin ang="2700000" scaled="1"/>
              <a:tileRect/>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10" name="Freeform 117"/>
            <p:cNvSpPr>
              <a:spLocks noEditPoints="1"/>
            </p:cNvSpPr>
            <p:nvPr/>
          </p:nvSpPr>
          <p:spPr bwMode="auto">
            <a:xfrm>
              <a:off x="2857501" y="4991100"/>
              <a:ext cx="1958975" cy="1530350"/>
            </a:xfrm>
            <a:custGeom>
              <a:avLst/>
              <a:gdLst>
                <a:gd name="T0" fmla="*/ 576 w 617"/>
                <a:gd name="T1" fmla="*/ 482 h 482"/>
                <a:gd name="T2" fmla="*/ 41 w 617"/>
                <a:gd name="T3" fmla="*/ 482 h 482"/>
                <a:gd name="T4" fmla="*/ 0 w 617"/>
                <a:gd name="T5" fmla="*/ 440 h 482"/>
                <a:gd name="T6" fmla="*/ 0 w 617"/>
                <a:gd name="T7" fmla="*/ 41 h 482"/>
                <a:gd name="T8" fmla="*/ 41 w 617"/>
                <a:gd name="T9" fmla="*/ 0 h 482"/>
                <a:gd name="T10" fmla="*/ 576 w 617"/>
                <a:gd name="T11" fmla="*/ 0 h 482"/>
                <a:gd name="T12" fmla="*/ 617 w 617"/>
                <a:gd name="T13" fmla="*/ 41 h 482"/>
                <a:gd name="T14" fmla="*/ 617 w 617"/>
                <a:gd name="T15" fmla="*/ 440 h 482"/>
                <a:gd name="T16" fmla="*/ 576 w 617"/>
                <a:gd name="T17" fmla="*/ 482 h 482"/>
                <a:gd name="T18" fmla="*/ 41 w 617"/>
                <a:gd name="T19" fmla="*/ 20 h 482"/>
                <a:gd name="T20" fmla="*/ 20 w 617"/>
                <a:gd name="T21" fmla="*/ 41 h 482"/>
                <a:gd name="T22" fmla="*/ 20 w 617"/>
                <a:gd name="T23" fmla="*/ 440 h 482"/>
                <a:gd name="T24" fmla="*/ 41 w 617"/>
                <a:gd name="T25" fmla="*/ 462 h 482"/>
                <a:gd name="T26" fmla="*/ 576 w 617"/>
                <a:gd name="T27" fmla="*/ 462 h 482"/>
                <a:gd name="T28" fmla="*/ 597 w 617"/>
                <a:gd name="T29" fmla="*/ 440 h 482"/>
                <a:gd name="T30" fmla="*/ 597 w 617"/>
                <a:gd name="T31" fmla="*/ 41 h 482"/>
                <a:gd name="T32" fmla="*/ 576 w 617"/>
                <a:gd name="T33" fmla="*/ 20 h 482"/>
                <a:gd name="T34" fmla="*/ 41 w 617"/>
                <a:gd name="T35" fmla="*/ 2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482">
                  <a:moveTo>
                    <a:pt x="576" y="482"/>
                  </a:moveTo>
                  <a:cubicBezTo>
                    <a:pt x="41" y="482"/>
                    <a:pt x="41" y="482"/>
                    <a:pt x="41" y="482"/>
                  </a:cubicBezTo>
                  <a:cubicBezTo>
                    <a:pt x="19" y="482"/>
                    <a:pt x="0" y="463"/>
                    <a:pt x="0" y="440"/>
                  </a:cubicBezTo>
                  <a:cubicBezTo>
                    <a:pt x="0" y="41"/>
                    <a:pt x="0" y="41"/>
                    <a:pt x="0" y="41"/>
                  </a:cubicBezTo>
                  <a:cubicBezTo>
                    <a:pt x="0" y="19"/>
                    <a:pt x="19" y="0"/>
                    <a:pt x="41" y="0"/>
                  </a:cubicBezTo>
                  <a:cubicBezTo>
                    <a:pt x="576" y="0"/>
                    <a:pt x="576" y="0"/>
                    <a:pt x="576" y="0"/>
                  </a:cubicBezTo>
                  <a:cubicBezTo>
                    <a:pt x="599" y="0"/>
                    <a:pt x="617" y="19"/>
                    <a:pt x="617" y="41"/>
                  </a:cubicBezTo>
                  <a:cubicBezTo>
                    <a:pt x="617" y="440"/>
                    <a:pt x="617" y="440"/>
                    <a:pt x="617" y="440"/>
                  </a:cubicBezTo>
                  <a:cubicBezTo>
                    <a:pt x="617" y="463"/>
                    <a:pt x="599" y="482"/>
                    <a:pt x="576" y="482"/>
                  </a:cubicBezTo>
                  <a:close/>
                  <a:moveTo>
                    <a:pt x="41" y="20"/>
                  </a:moveTo>
                  <a:cubicBezTo>
                    <a:pt x="30" y="20"/>
                    <a:pt x="20" y="30"/>
                    <a:pt x="20" y="41"/>
                  </a:cubicBezTo>
                  <a:cubicBezTo>
                    <a:pt x="20" y="440"/>
                    <a:pt x="20" y="440"/>
                    <a:pt x="20" y="440"/>
                  </a:cubicBezTo>
                  <a:cubicBezTo>
                    <a:pt x="20" y="452"/>
                    <a:pt x="30" y="462"/>
                    <a:pt x="41" y="462"/>
                  </a:cubicBezTo>
                  <a:cubicBezTo>
                    <a:pt x="576" y="462"/>
                    <a:pt x="576" y="462"/>
                    <a:pt x="576" y="462"/>
                  </a:cubicBezTo>
                  <a:cubicBezTo>
                    <a:pt x="588" y="462"/>
                    <a:pt x="597" y="452"/>
                    <a:pt x="597" y="440"/>
                  </a:cubicBezTo>
                  <a:cubicBezTo>
                    <a:pt x="597" y="41"/>
                    <a:pt x="597" y="41"/>
                    <a:pt x="597" y="41"/>
                  </a:cubicBezTo>
                  <a:cubicBezTo>
                    <a:pt x="597" y="30"/>
                    <a:pt x="588" y="20"/>
                    <a:pt x="576" y="20"/>
                  </a:cubicBezTo>
                  <a:lnTo>
                    <a:pt x="41" y="20"/>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11" name="Freeform 118"/>
            <p:cNvSpPr>
              <a:spLocks noEditPoints="1"/>
            </p:cNvSpPr>
            <p:nvPr/>
          </p:nvSpPr>
          <p:spPr bwMode="auto">
            <a:xfrm>
              <a:off x="3067051" y="5286375"/>
              <a:ext cx="1555750" cy="1076325"/>
            </a:xfrm>
            <a:custGeom>
              <a:avLst/>
              <a:gdLst>
                <a:gd name="T0" fmla="*/ 468 w 490"/>
                <a:gd name="T1" fmla="*/ 339 h 339"/>
                <a:gd name="T2" fmla="*/ 21 w 490"/>
                <a:gd name="T3" fmla="*/ 339 h 339"/>
                <a:gd name="T4" fmla="*/ 0 w 490"/>
                <a:gd name="T5" fmla="*/ 317 h 339"/>
                <a:gd name="T6" fmla="*/ 0 w 490"/>
                <a:gd name="T7" fmla="*/ 22 h 339"/>
                <a:gd name="T8" fmla="*/ 21 w 490"/>
                <a:gd name="T9" fmla="*/ 0 h 339"/>
                <a:gd name="T10" fmla="*/ 468 w 490"/>
                <a:gd name="T11" fmla="*/ 0 h 339"/>
                <a:gd name="T12" fmla="*/ 490 w 490"/>
                <a:gd name="T13" fmla="*/ 22 h 339"/>
                <a:gd name="T14" fmla="*/ 490 w 490"/>
                <a:gd name="T15" fmla="*/ 317 h 339"/>
                <a:gd name="T16" fmla="*/ 468 w 490"/>
                <a:gd name="T17" fmla="*/ 339 h 339"/>
                <a:gd name="T18" fmla="*/ 21 w 490"/>
                <a:gd name="T19" fmla="*/ 12 h 339"/>
                <a:gd name="T20" fmla="*/ 12 w 490"/>
                <a:gd name="T21" fmla="*/ 22 h 339"/>
                <a:gd name="T22" fmla="*/ 12 w 490"/>
                <a:gd name="T23" fmla="*/ 317 h 339"/>
                <a:gd name="T24" fmla="*/ 21 w 490"/>
                <a:gd name="T25" fmla="*/ 327 h 339"/>
                <a:gd name="T26" fmla="*/ 468 w 490"/>
                <a:gd name="T27" fmla="*/ 327 h 339"/>
                <a:gd name="T28" fmla="*/ 478 w 490"/>
                <a:gd name="T29" fmla="*/ 317 h 339"/>
                <a:gd name="T30" fmla="*/ 478 w 490"/>
                <a:gd name="T31" fmla="*/ 22 h 339"/>
                <a:gd name="T32" fmla="*/ 468 w 490"/>
                <a:gd name="T33" fmla="*/ 12 h 339"/>
                <a:gd name="T34" fmla="*/ 21 w 490"/>
                <a:gd name="T35" fmla="*/ 1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0" h="339">
                  <a:moveTo>
                    <a:pt x="468" y="339"/>
                  </a:moveTo>
                  <a:cubicBezTo>
                    <a:pt x="21" y="339"/>
                    <a:pt x="21" y="339"/>
                    <a:pt x="21" y="339"/>
                  </a:cubicBezTo>
                  <a:cubicBezTo>
                    <a:pt x="9" y="339"/>
                    <a:pt x="0" y="329"/>
                    <a:pt x="0" y="317"/>
                  </a:cubicBezTo>
                  <a:cubicBezTo>
                    <a:pt x="0" y="22"/>
                    <a:pt x="0" y="22"/>
                    <a:pt x="0" y="22"/>
                  </a:cubicBezTo>
                  <a:cubicBezTo>
                    <a:pt x="0" y="10"/>
                    <a:pt x="9" y="0"/>
                    <a:pt x="21" y="0"/>
                  </a:cubicBezTo>
                  <a:cubicBezTo>
                    <a:pt x="468" y="0"/>
                    <a:pt x="468" y="0"/>
                    <a:pt x="468" y="0"/>
                  </a:cubicBezTo>
                  <a:cubicBezTo>
                    <a:pt x="480" y="0"/>
                    <a:pt x="490" y="10"/>
                    <a:pt x="490" y="22"/>
                  </a:cubicBezTo>
                  <a:cubicBezTo>
                    <a:pt x="490" y="317"/>
                    <a:pt x="490" y="317"/>
                    <a:pt x="490" y="317"/>
                  </a:cubicBezTo>
                  <a:cubicBezTo>
                    <a:pt x="490" y="329"/>
                    <a:pt x="480" y="339"/>
                    <a:pt x="468" y="339"/>
                  </a:cubicBezTo>
                  <a:close/>
                  <a:moveTo>
                    <a:pt x="21" y="12"/>
                  </a:moveTo>
                  <a:cubicBezTo>
                    <a:pt x="16" y="12"/>
                    <a:pt x="12" y="17"/>
                    <a:pt x="12" y="22"/>
                  </a:cubicBezTo>
                  <a:cubicBezTo>
                    <a:pt x="12" y="317"/>
                    <a:pt x="12" y="317"/>
                    <a:pt x="12" y="317"/>
                  </a:cubicBezTo>
                  <a:cubicBezTo>
                    <a:pt x="12" y="323"/>
                    <a:pt x="16" y="327"/>
                    <a:pt x="21" y="327"/>
                  </a:cubicBezTo>
                  <a:cubicBezTo>
                    <a:pt x="468" y="327"/>
                    <a:pt x="468" y="327"/>
                    <a:pt x="468" y="327"/>
                  </a:cubicBezTo>
                  <a:cubicBezTo>
                    <a:pt x="474" y="327"/>
                    <a:pt x="478" y="323"/>
                    <a:pt x="478" y="317"/>
                  </a:cubicBezTo>
                  <a:cubicBezTo>
                    <a:pt x="478" y="22"/>
                    <a:pt x="478" y="22"/>
                    <a:pt x="478" y="22"/>
                  </a:cubicBezTo>
                  <a:cubicBezTo>
                    <a:pt x="478" y="17"/>
                    <a:pt x="474" y="12"/>
                    <a:pt x="468" y="12"/>
                  </a:cubicBezTo>
                  <a:lnTo>
                    <a:pt x="21" y="12"/>
                  </a:lnTo>
                  <a:close/>
                </a:path>
              </a:pathLst>
            </a:custGeom>
            <a:solidFill>
              <a:schemeClr val="tx2">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17" name="Rectangle 124"/>
            <p:cNvSpPr>
              <a:spLocks noChangeArrowheads="1"/>
            </p:cNvSpPr>
            <p:nvPr/>
          </p:nvSpPr>
          <p:spPr bwMode="auto">
            <a:xfrm>
              <a:off x="3292476" y="5305425"/>
              <a:ext cx="19050" cy="1038225"/>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18" name="Rectangle 125"/>
            <p:cNvSpPr>
              <a:spLocks noChangeArrowheads="1"/>
            </p:cNvSpPr>
            <p:nvPr/>
          </p:nvSpPr>
          <p:spPr bwMode="auto">
            <a:xfrm>
              <a:off x="3508376" y="5305425"/>
              <a:ext cx="19050" cy="1038225"/>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19" name="Rectangle 126"/>
            <p:cNvSpPr>
              <a:spLocks noChangeArrowheads="1"/>
            </p:cNvSpPr>
            <p:nvPr/>
          </p:nvSpPr>
          <p:spPr bwMode="auto">
            <a:xfrm>
              <a:off x="3727451" y="5305425"/>
              <a:ext cx="19050" cy="1038225"/>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0" name="Rectangle 127"/>
            <p:cNvSpPr>
              <a:spLocks noChangeArrowheads="1"/>
            </p:cNvSpPr>
            <p:nvPr/>
          </p:nvSpPr>
          <p:spPr bwMode="auto">
            <a:xfrm>
              <a:off x="3943351" y="5305425"/>
              <a:ext cx="19050" cy="8318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1" name="Rectangle 128"/>
            <p:cNvSpPr>
              <a:spLocks noChangeArrowheads="1"/>
            </p:cNvSpPr>
            <p:nvPr/>
          </p:nvSpPr>
          <p:spPr bwMode="auto">
            <a:xfrm>
              <a:off x="4159251" y="5305425"/>
              <a:ext cx="19050" cy="8318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2" name="Rectangle 129"/>
            <p:cNvSpPr>
              <a:spLocks noChangeArrowheads="1"/>
            </p:cNvSpPr>
            <p:nvPr/>
          </p:nvSpPr>
          <p:spPr bwMode="auto">
            <a:xfrm>
              <a:off x="4378326" y="5305425"/>
              <a:ext cx="19050" cy="8318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5" name="Rectangle 130"/>
            <p:cNvSpPr>
              <a:spLocks noChangeArrowheads="1"/>
            </p:cNvSpPr>
            <p:nvPr/>
          </p:nvSpPr>
          <p:spPr bwMode="auto">
            <a:xfrm>
              <a:off x="3086101" y="5505450"/>
              <a:ext cx="1517650" cy="190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6" name="Rectangle 131"/>
            <p:cNvSpPr>
              <a:spLocks noChangeArrowheads="1"/>
            </p:cNvSpPr>
            <p:nvPr/>
          </p:nvSpPr>
          <p:spPr bwMode="auto">
            <a:xfrm>
              <a:off x="3086101" y="6127750"/>
              <a:ext cx="1517650" cy="190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7" name="Rectangle 132"/>
            <p:cNvSpPr>
              <a:spLocks noChangeArrowheads="1"/>
            </p:cNvSpPr>
            <p:nvPr/>
          </p:nvSpPr>
          <p:spPr bwMode="auto">
            <a:xfrm>
              <a:off x="3086101" y="5711825"/>
              <a:ext cx="1517650" cy="190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sp>
          <p:nvSpPr>
            <p:cNvPr id="28" name="Rectangle 133"/>
            <p:cNvSpPr>
              <a:spLocks noChangeArrowheads="1"/>
            </p:cNvSpPr>
            <p:nvPr/>
          </p:nvSpPr>
          <p:spPr bwMode="auto">
            <a:xfrm>
              <a:off x="3086101" y="5918200"/>
              <a:ext cx="1517650" cy="19050"/>
            </a:xfrm>
            <a:prstGeom prst="rect">
              <a:avLst/>
            </a:prstGeom>
            <a:solidFill>
              <a:schemeClr val="tx2">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charset="0"/>
              </a:endParaRPr>
            </a:p>
          </p:txBody>
        </p:sp>
      </p:grpSp>
      <p:sp>
        <p:nvSpPr>
          <p:cNvPr id="29" name="8-9"/>
          <p:cNvSpPr txBox="1"/>
          <p:nvPr/>
        </p:nvSpPr>
        <p:spPr>
          <a:xfrm>
            <a:off x="5555562" y="1313918"/>
            <a:ext cx="5126705" cy="707886"/>
          </a:xfrm>
          <a:prstGeom prst="rect">
            <a:avLst/>
          </a:prstGeom>
          <a:noFill/>
        </p:spPr>
        <p:txBody>
          <a:bodyPr wrap="square" rtlCol="0">
            <a:spAutoFit/>
          </a:bodyPr>
          <a:lstStyle/>
          <a:p>
            <a:r>
              <a:rPr lang="en-US" altLang="zh-CN" sz="2000" b="1" dirty="0" smtClean="0">
                <a:solidFill>
                  <a:srgbClr val="2D7A8F"/>
                </a:solidFill>
                <a:latin typeface="微软雅黑" charset="0"/>
              </a:rPr>
              <a:t>2008-2009</a:t>
            </a:r>
            <a:r>
              <a:rPr lang="en-US" sz="2000" b="1" dirty="0">
                <a:solidFill>
                  <a:srgbClr val="2D7A8F"/>
                </a:solidFill>
                <a:latin typeface="微软雅黑" charset="0"/>
              </a:rPr>
              <a:t>	</a:t>
            </a:r>
          </a:p>
          <a:p>
            <a:r>
              <a:rPr lang="en-US" sz="2000" dirty="0" err="1" smtClean="0">
                <a:solidFill>
                  <a:srgbClr val="2D7A8F"/>
                </a:solidFill>
                <a:latin typeface="微软雅黑" charset="0"/>
              </a:rPr>
              <a:t>更换业务系统</a:t>
            </a:r>
            <a:endParaRPr lang="en-US" sz="2000" dirty="0">
              <a:solidFill>
                <a:srgbClr val="2D7A8F"/>
              </a:solidFill>
              <a:latin typeface="微软雅黑" charset="0"/>
            </a:endParaRPr>
          </a:p>
        </p:txBody>
      </p:sp>
      <p:sp>
        <p:nvSpPr>
          <p:cNvPr id="30" name="9-10"/>
          <p:cNvSpPr txBox="1"/>
          <p:nvPr/>
        </p:nvSpPr>
        <p:spPr>
          <a:xfrm>
            <a:off x="5555562" y="2130058"/>
            <a:ext cx="5126705" cy="707886"/>
          </a:xfrm>
          <a:prstGeom prst="rect">
            <a:avLst/>
          </a:prstGeom>
          <a:noFill/>
        </p:spPr>
        <p:txBody>
          <a:bodyPr wrap="square" rtlCol="0">
            <a:spAutoFit/>
          </a:bodyPr>
          <a:lstStyle/>
          <a:p>
            <a:r>
              <a:rPr lang="en-US" altLang="zh-CN" sz="2000" b="1" dirty="0" smtClean="0">
                <a:solidFill>
                  <a:srgbClr val="2D7A8F"/>
                </a:solidFill>
                <a:latin typeface="微软雅黑" charset="0"/>
              </a:rPr>
              <a:t>2008-2014</a:t>
            </a:r>
            <a:r>
              <a:rPr lang="en-US" sz="2000" b="1" dirty="0">
                <a:solidFill>
                  <a:srgbClr val="2D7A8F"/>
                </a:solidFill>
                <a:latin typeface="微软雅黑" charset="0"/>
              </a:rPr>
              <a:t>		</a:t>
            </a:r>
          </a:p>
          <a:p>
            <a:r>
              <a:rPr lang="en-US" sz="2000" dirty="0" err="1" smtClean="0">
                <a:solidFill>
                  <a:srgbClr val="2D7A8F"/>
                </a:solidFill>
                <a:latin typeface="微软雅黑" charset="0"/>
              </a:rPr>
              <a:t>百家分馆建设，总分馆体系部署完成</a:t>
            </a:r>
            <a:endParaRPr lang="en-US" sz="2000" dirty="0">
              <a:solidFill>
                <a:srgbClr val="2D7A8F"/>
              </a:solidFill>
              <a:latin typeface="微软雅黑" charset="0"/>
            </a:endParaRPr>
          </a:p>
        </p:txBody>
      </p:sp>
      <p:sp>
        <p:nvSpPr>
          <p:cNvPr id="31" name="10-11"/>
          <p:cNvSpPr txBox="1"/>
          <p:nvPr/>
        </p:nvSpPr>
        <p:spPr>
          <a:xfrm>
            <a:off x="5555562" y="2946198"/>
            <a:ext cx="5126705" cy="707886"/>
          </a:xfrm>
          <a:prstGeom prst="rect">
            <a:avLst/>
          </a:prstGeom>
          <a:noFill/>
        </p:spPr>
        <p:txBody>
          <a:bodyPr wrap="square" rtlCol="0">
            <a:spAutoFit/>
          </a:bodyPr>
          <a:lstStyle/>
          <a:p>
            <a:r>
              <a:rPr lang="en-US" altLang="zh-CN" sz="2000" b="1" dirty="0" smtClean="0">
                <a:solidFill>
                  <a:srgbClr val="2D7A8F"/>
                </a:solidFill>
                <a:latin typeface="微软雅黑" charset="0"/>
              </a:rPr>
              <a:t>2012-2016</a:t>
            </a:r>
            <a:r>
              <a:rPr lang="en-US" sz="2000" b="1" dirty="0">
                <a:solidFill>
                  <a:srgbClr val="2D7A8F"/>
                </a:solidFill>
                <a:latin typeface="微软雅黑" charset="0"/>
              </a:rPr>
              <a:t>		</a:t>
            </a:r>
          </a:p>
          <a:p>
            <a:r>
              <a:rPr lang="en-US" sz="2000" dirty="0" err="1" smtClean="0">
                <a:solidFill>
                  <a:srgbClr val="2D7A8F"/>
                </a:solidFill>
                <a:latin typeface="微软雅黑" charset="0"/>
              </a:rPr>
              <a:t>业务平台集群化管理</a:t>
            </a:r>
            <a:endParaRPr lang="en-US" sz="2000" dirty="0">
              <a:solidFill>
                <a:srgbClr val="2D7A8F"/>
              </a:solidFill>
              <a:latin typeface="微软雅黑" charset="0"/>
            </a:endParaRPr>
          </a:p>
        </p:txBody>
      </p:sp>
      <p:sp>
        <p:nvSpPr>
          <p:cNvPr id="32" name="11-12"/>
          <p:cNvSpPr txBox="1"/>
          <p:nvPr/>
        </p:nvSpPr>
        <p:spPr>
          <a:xfrm>
            <a:off x="5586384" y="3947273"/>
            <a:ext cx="5126705" cy="707886"/>
          </a:xfrm>
          <a:prstGeom prst="rect">
            <a:avLst/>
          </a:prstGeom>
          <a:noFill/>
        </p:spPr>
        <p:txBody>
          <a:bodyPr wrap="square" rtlCol="0">
            <a:spAutoFit/>
          </a:bodyPr>
          <a:lstStyle/>
          <a:p>
            <a:r>
              <a:rPr lang="en-US" altLang="zh-CN" sz="2000" b="1" dirty="0" smtClean="0">
                <a:solidFill>
                  <a:srgbClr val="2D7A8F"/>
                </a:solidFill>
                <a:latin typeface="微软雅黑" charset="0"/>
              </a:rPr>
              <a:t>2008-今</a:t>
            </a:r>
            <a:r>
              <a:rPr lang="en-US" sz="2000" b="1" dirty="0">
                <a:solidFill>
                  <a:srgbClr val="2D7A8F"/>
                </a:solidFill>
                <a:latin typeface="微软雅黑" charset="0"/>
              </a:rPr>
              <a:t>	</a:t>
            </a:r>
            <a:r>
              <a:rPr lang="en-US" b="1" dirty="0">
                <a:solidFill>
                  <a:srgbClr val="2D7A8F"/>
                </a:solidFill>
                <a:latin typeface="微软雅黑" charset="0"/>
              </a:rPr>
              <a:t>	</a:t>
            </a:r>
          </a:p>
          <a:p>
            <a:r>
              <a:rPr lang="en-US" sz="2000" dirty="0" err="1" smtClean="0">
                <a:solidFill>
                  <a:srgbClr val="2D7A8F"/>
                </a:solidFill>
                <a:latin typeface="微软雅黑" charset="0"/>
              </a:rPr>
              <a:t>数字资源建设并推广</a:t>
            </a:r>
            <a:endParaRPr lang="en-US" sz="2000" dirty="0">
              <a:solidFill>
                <a:srgbClr val="2D7A8F"/>
              </a:solidFill>
              <a:latin typeface="微软雅黑" charset="0"/>
            </a:endParaRPr>
          </a:p>
        </p:txBody>
      </p:sp>
      <p:sp>
        <p:nvSpPr>
          <p:cNvPr id="33" name="12-1"/>
          <p:cNvSpPr txBox="1"/>
          <p:nvPr/>
        </p:nvSpPr>
        <p:spPr>
          <a:xfrm>
            <a:off x="5648030" y="4814783"/>
            <a:ext cx="5126705" cy="707886"/>
          </a:xfrm>
          <a:prstGeom prst="rect">
            <a:avLst/>
          </a:prstGeom>
          <a:noFill/>
        </p:spPr>
        <p:txBody>
          <a:bodyPr wrap="square" rtlCol="0">
            <a:spAutoFit/>
          </a:bodyPr>
          <a:lstStyle/>
          <a:p>
            <a:r>
              <a:rPr lang="en-US" altLang="zh-CN" sz="2000" b="1" dirty="0" smtClean="0">
                <a:solidFill>
                  <a:srgbClr val="2D7A8F"/>
                </a:solidFill>
                <a:latin typeface="微软雅黑" charset="0"/>
              </a:rPr>
              <a:t>2010-今</a:t>
            </a:r>
            <a:r>
              <a:rPr lang="en-US" sz="2000" b="1" dirty="0">
                <a:solidFill>
                  <a:srgbClr val="2D7A8F"/>
                </a:solidFill>
                <a:latin typeface="微软雅黑" charset="0"/>
              </a:rPr>
              <a:t>	</a:t>
            </a:r>
          </a:p>
          <a:p>
            <a:r>
              <a:rPr lang="en-US" sz="2000" dirty="0" err="1" smtClean="0">
                <a:solidFill>
                  <a:srgbClr val="2D7A8F"/>
                </a:solidFill>
                <a:latin typeface="微软雅黑" charset="0"/>
              </a:rPr>
              <a:t>依托总分馆群优化读者服务推广读者活动</a:t>
            </a:r>
            <a:endParaRPr lang="en-US" sz="2000" dirty="0">
              <a:solidFill>
                <a:srgbClr val="2D7A8F"/>
              </a:solidFill>
              <a:latin typeface="微软雅黑" charset="0"/>
            </a:endParaRPr>
          </a:p>
        </p:txBody>
      </p:sp>
      <p:sp>
        <p:nvSpPr>
          <p:cNvPr id="34" name="1-2"/>
          <p:cNvSpPr txBox="1"/>
          <p:nvPr/>
        </p:nvSpPr>
        <p:spPr>
          <a:xfrm>
            <a:off x="3983614" y="8035074"/>
            <a:ext cx="5126705" cy="769441"/>
          </a:xfrm>
          <a:prstGeom prst="rect">
            <a:avLst/>
          </a:prstGeom>
          <a:noFill/>
        </p:spPr>
        <p:txBody>
          <a:bodyPr wrap="square" rtlCol="0">
            <a:spAutoFit/>
          </a:bodyPr>
          <a:lstStyle/>
          <a:p>
            <a:r>
              <a:rPr lang="en-US" sz="1400" b="1" dirty="0">
                <a:solidFill>
                  <a:schemeClr val="tx1">
                    <a:lumMod val="75000"/>
                    <a:lumOff val="25000"/>
                  </a:schemeClr>
                </a:solidFill>
                <a:latin typeface="微软雅黑" charset="0"/>
              </a:rPr>
              <a:t>1:00 to 2:00 p.m.	</a:t>
            </a:r>
            <a:r>
              <a:rPr lang="en-US" b="1" dirty="0">
                <a:solidFill>
                  <a:schemeClr val="tx1">
                    <a:lumMod val="75000"/>
                    <a:lumOff val="25000"/>
                  </a:schemeClr>
                </a:solidFill>
                <a:latin typeface="微软雅黑" charset="0"/>
              </a:rPr>
              <a:t>	</a:t>
            </a:r>
          </a:p>
          <a:p>
            <a:r>
              <a:rPr lang="en-US" sz="1400" dirty="0">
                <a:solidFill>
                  <a:schemeClr val="tx1">
                    <a:lumMod val="75000"/>
                    <a:lumOff val="25000"/>
                  </a:schemeClr>
                </a:solidFill>
                <a:latin typeface="微软雅黑" charset="0"/>
              </a:rPr>
              <a:t>Your text goes here</a:t>
            </a:r>
          </a:p>
          <a:p>
            <a:r>
              <a:rPr lang="en-US" sz="1200" dirty="0">
                <a:solidFill>
                  <a:schemeClr val="tx1">
                    <a:lumMod val="75000"/>
                    <a:lumOff val="25000"/>
                  </a:schemeClr>
                </a:solidFill>
                <a:latin typeface="微软雅黑" charset="0"/>
              </a:rPr>
              <a:t>Your text goes here. Your text goes here. Your text goes here. </a:t>
            </a:r>
          </a:p>
        </p:txBody>
      </p:sp>
      <p:sp>
        <p:nvSpPr>
          <p:cNvPr id="35" name="2-3"/>
          <p:cNvSpPr txBox="1"/>
          <p:nvPr/>
        </p:nvSpPr>
        <p:spPr>
          <a:xfrm>
            <a:off x="3983614" y="8851216"/>
            <a:ext cx="5126705" cy="769441"/>
          </a:xfrm>
          <a:prstGeom prst="rect">
            <a:avLst/>
          </a:prstGeom>
          <a:noFill/>
        </p:spPr>
        <p:txBody>
          <a:bodyPr wrap="square" rtlCol="0">
            <a:spAutoFit/>
          </a:bodyPr>
          <a:lstStyle/>
          <a:p>
            <a:r>
              <a:rPr lang="en-US" sz="1400" b="1" dirty="0">
                <a:solidFill>
                  <a:schemeClr val="tx1">
                    <a:lumMod val="75000"/>
                    <a:lumOff val="25000"/>
                  </a:schemeClr>
                </a:solidFill>
                <a:latin typeface="微软雅黑" charset="0"/>
              </a:rPr>
              <a:t>2:00 to 3:00 p.m.	</a:t>
            </a:r>
            <a:r>
              <a:rPr lang="en-US" b="1" dirty="0">
                <a:solidFill>
                  <a:schemeClr val="tx1">
                    <a:lumMod val="75000"/>
                    <a:lumOff val="25000"/>
                  </a:schemeClr>
                </a:solidFill>
                <a:latin typeface="微软雅黑" charset="0"/>
              </a:rPr>
              <a:t>	</a:t>
            </a:r>
          </a:p>
          <a:p>
            <a:r>
              <a:rPr lang="en-US" sz="1400" dirty="0">
                <a:solidFill>
                  <a:schemeClr val="tx1">
                    <a:lumMod val="75000"/>
                    <a:lumOff val="25000"/>
                  </a:schemeClr>
                </a:solidFill>
                <a:latin typeface="微软雅黑" charset="0"/>
              </a:rPr>
              <a:t>Your text goes here</a:t>
            </a:r>
          </a:p>
          <a:p>
            <a:r>
              <a:rPr lang="en-US" sz="1200" dirty="0">
                <a:solidFill>
                  <a:schemeClr val="tx1">
                    <a:lumMod val="75000"/>
                    <a:lumOff val="25000"/>
                  </a:schemeClr>
                </a:solidFill>
                <a:latin typeface="微软雅黑" charset="0"/>
              </a:rPr>
              <a:t>Your text goes here. Your text goes here. Your text goes here. </a:t>
            </a:r>
          </a:p>
        </p:txBody>
      </p:sp>
      <p:grpSp>
        <p:nvGrpSpPr>
          <p:cNvPr id="36" name="clock"/>
          <p:cNvGrpSpPr/>
          <p:nvPr/>
        </p:nvGrpSpPr>
        <p:grpSpPr>
          <a:xfrm>
            <a:off x="2321960" y="1890445"/>
            <a:ext cx="1932795" cy="2011761"/>
            <a:chOff x="2514848" y="263115"/>
            <a:chExt cx="818980" cy="818980"/>
          </a:xfrm>
        </p:grpSpPr>
        <p:sp>
          <p:nvSpPr>
            <p:cNvPr id="37" name="Oval 79"/>
            <p:cNvSpPr>
              <a:spLocks noChangeArrowheads="1"/>
            </p:cNvSpPr>
            <p:nvPr/>
          </p:nvSpPr>
          <p:spPr bwMode="auto">
            <a:xfrm>
              <a:off x="2531427" y="279694"/>
              <a:ext cx="785823" cy="785822"/>
            </a:xfrm>
            <a:prstGeom prst="ellipse">
              <a:avLst/>
            </a:prstGeom>
            <a:gradFill>
              <a:gsLst>
                <a:gs pos="100000">
                  <a:schemeClr val="accent1"/>
                </a:gs>
                <a:gs pos="0">
                  <a:schemeClr val="accent1">
                    <a:lumMod val="20000"/>
                    <a:lumOff val="80000"/>
                  </a:schemeClr>
                </a:gs>
              </a:gsLst>
              <a:path path="circle">
                <a:fillToRect l="50000" t="50000" r="50000" b="50000"/>
              </a:path>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38" name="Freeform 80"/>
            <p:cNvSpPr>
              <a:spLocks noEditPoints="1"/>
            </p:cNvSpPr>
            <p:nvPr/>
          </p:nvSpPr>
          <p:spPr bwMode="auto">
            <a:xfrm>
              <a:off x="2514848" y="263115"/>
              <a:ext cx="818980" cy="818980"/>
            </a:xfrm>
            <a:custGeom>
              <a:avLst/>
              <a:gdLst>
                <a:gd name="T0" fmla="*/ 247 w 494"/>
                <a:gd name="T1" fmla="*/ 494 h 494"/>
                <a:gd name="T2" fmla="*/ 0 w 494"/>
                <a:gd name="T3" fmla="*/ 247 h 494"/>
                <a:gd name="T4" fmla="*/ 247 w 494"/>
                <a:gd name="T5" fmla="*/ 0 h 494"/>
                <a:gd name="T6" fmla="*/ 494 w 494"/>
                <a:gd name="T7" fmla="*/ 247 h 494"/>
                <a:gd name="T8" fmla="*/ 247 w 494"/>
                <a:gd name="T9" fmla="*/ 494 h 494"/>
                <a:gd name="T10" fmla="*/ 247 w 494"/>
                <a:gd name="T11" fmla="*/ 20 h 494"/>
                <a:gd name="T12" fmla="*/ 20 w 494"/>
                <a:gd name="T13" fmla="*/ 247 h 494"/>
                <a:gd name="T14" fmla="*/ 247 w 494"/>
                <a:gd name="T15" fmla="*/ 474 h 494"/>
                <a:gd name="T16" fmla="*/ 474 w 494"/>
                <a:gd name="T17" fmla="*/ 247 h 494"/>
                <a:gd name="T18" fmla="*/ 247 w 494"/>
                <a:gd name="T19" fmla="*/ 2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494"/>
                  </a:moveTo>
                  <a:cubicBezTo>
                    <a:pt x="111" y="494"/>
                    <a:pt x="0" y="384"/>
                    <a:pt x="0" y="247"/>
                  </a:cubicBezTo>
                  <a:cubicBezTo>
                    <a:pt x="0" y="111"/>
                    <a:pt x="111" y="0"/>
                    <a:pt x="247" y="0"/>
                  </a:cubicBezTo>
                  <a:cubicBezTo>
                    <a:pt x="383" y="0"/>
                    <a:pt x="494" y="111"/>
                    <a:pt x="494" y="247"/>
                  </a:cubicBezTo>
                  <a:cubicBezTo>
                    <a:pt x="494" y="384"/>
                    <a:pt x="383" y="494"/>
                    <a:pt x="247" y="494"/>
                  </a:cubicBezTo>
                  <a:close/>
                  <a:moveTo>
                    <a:pt x="247" y="20"/>
                  </a:moveTo>
                  <a:cubicBezTo>
                    <a:pt x="122" y="20"/>
                    <a:pt x="20" y="122"/>
                    <a:pt x="20" y="247"/>
                  </a:cubicBezTo>
                  <a:cubicBezTo>
                    <a:pt x="20" y="373"/>
                    <a:pt x="122" y="474"/>
                    <a:pt x="247" y="474"/>
                  </a:cubicBezTo>
                  <a:cubicBezTo>
                    <a:pt x="372" y="474"/>
                    <a:pt x="474" y="373"/>
                    <a:pt x="474" y="247"/>
                  </a:cubicBezTo>
                  <a:cubicBezTo>
                    <a:pt x="474" y="122"/>
                    <a:pt x="372" y="20"/>
                    <a:pt x="247" y="20"/>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39" name="Freeform 81"/>
            <p:cNvSpPr/>
            <p:nvPr/>
          </p:nvSpPr>
          <p:spPr bwMode="auto">
            <a:xfrm>
              <a:off x="2914391" y="278036"/>
              <a:ext cx="19894" cy="139260"/>
            </a:xfrm>
            <a:custGeom>
              <a:avLst/>
              <a:gdLst>
                <a:gd name="T0" fmla="*/ 6 w 12"/>
                <a:gd name="T1" fmla="*/ 84 h 84"/>
                <a:gd name="T2" fmla="*/ 0 w 12"/>
                <a:gd name="T3" fmla="*/ 78 h 84"/>
                <a:gd name="T4" fmla="*/ 0 w 12"/>
                <a:gd name="T5" fmla="*/ 6 h 84"/>
                <a:gd name="T6" fmla="*/ 6 w 12"/>
                <a:gd name="T7" fmla="*/ 0 h 84"/>
                <a:gd name="T8" fmla="*/ 12 w 12"/>
                <a:gd name="T9" fmla="*/ 6 h 84"/>
                <a:gd name="T10" fmla="*/ 12 w 12"/>
                <a:gd name="T11" fmla="*/ 78 h 84"/>
                <a:gd name="T12" fmla="*/ 6 w 1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2" h="84">
                  <a:moveTo>
                    <a:pt x="6" y="84"/>
                  </a:moveTo>
                  <a:cubicBezTo>
                    <a:pt x="3" y="84"/>
                    <a:pt x="0" y="82"/>
                    <a:pt x="0" y="78"/>
                  </a:cubicBezTo>
                  <a:cubicBezTo>
                    <a:pt x="0" y="6"/>
                    <a:pt x="0" y="6"/>
                    <a:pt x="0" y="6"/>
                  </a:cubicBezTo>
                  <a:cubicBezTo>
                    <a:pt x="0" y="3"/>
                    <a:pt x="3" y="0"/>
                    <a:pt x="6" y="0"/>
                  </a:cubicBezTo>
                  <a:cubicBezTo>
                    <a:pt x="9" y="0"/>
                    <a:pt x="12" y="3"/>
                    <a:pt x="12" y="6"/>
                  </a:cubicBezTo>
                  <a:cubicBezTo>
                    <a:pt x="12" y="78"/>
                    <a:pt x="12" y="78"/>
                    <a:pt x="12" y="78"/>
                  </a:cubicBezTo>
                  <a:cubicBezTo>
                    <a:pt x="12" y="82"/>
                    <a:pt x="9" y="84"/>
                    <a:pt x="6" y="84"/>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0" name="Freeform 82"/>
            <p:cNvSpPr/>
            <p:nvPr/>
          </p:nvSpPr>
          <p:spPr bwMode="auto">
            <a:xfrm>
              <a:off x="2914391" y="936204"/>
              <a:ext cx="19894" cy="139260"/>
            </a:xfrm>
            <a:custGeom>
              <a:avLst/>
              <a:gdLst>
                <a:gd name="T0" fmla="*/ 6 w 12"/>
                <a:gd name="T1" fmla="*/ 84 h 84"/>
                <a:gd name="T2" fmla="*/ 0 w 12"/>
                <a:gd name="T3" fmla="*/ 78 h 84"/>
                <a:gd name="T4" fmla="*/ 0 w 12"/>
                <a:gd name="T5" fmla="*/ 6 h 84"/>
                <a:gd name="T6" fmla="*/ 6 w 12"/>
                <a:gd name="T7" fmla="*/ 0 h 84"/>
                <a:gd name="T8" fmla="*/ 12 w 12"/>
                <a:gd name="T9" fmla="*/ 6 h 84"/>
                <a:gd name="T10" fmla="*/ 12 w 12"/>
                <a:gd name="T11" fmla="*/ 78 h 84"/>
                <a:gd name="T12" fmla="*/ 6 w 1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2" h="84">
                  <a:moveTo>
                    <a:pt x="6" y="84"/>
                  </a:moveTo>
                  <a:cubicBezTo>
                    <a:pt x="3" y="84"/>
                    <a:pt x="0" y="82"/>
                    <a:pt x="0" y="78"/>
                  </a:cubicBezTo>
                  <a:cubicBezTo>
                    <a:pt x="0" y="6"/>
                    <a:pt x="0" y="6"/>
                    <a:pt x="0" y="6"/>
                  </a:cubicBezTo>
                  <a:cubicBezTo>
                    <a:pt x="0" y="3"/>
                    <a:pt x="3" y="0"/>
                    <a:pt x="6" y="0"/>
                  </a:cubicBezTo>
                  <a:cubicBezTo>
                    <a:pt x="9" y="0"/>
                    <a:pt x="12" y="3"/>
                    <a:pt x="12" y="6"/>
                  </a:cubicBezTo>
                  <a:cubicBezTo>
                    <a:pt x="12" y="78"/>
                    <a:pt x="12" y="78"/>
                    <a:pt x="12" y="78"/>
                  </a:cubicBezTo>
                  <a:cubicBezTo>
                    <a:pt x="12" y="82"/>
                    <a:pt x="9" y="84"/>
                    <a:pt x="6" y="84"/>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1" name="Freeform 83"/>
            <p:cNvSpPr/>
            <p:nvPr/>
          </p:nvSpPr>
          <p:spPr bwMode="auto">
            <a:xfrm>
              <a:off x="2524795" y="667631"/>
              <a:ext cx="139260" cy="19894"/>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9"/>
                    <a:pt x="0" y="6"/>
                  </a:cubicBezTo>
                  <a:cubicBezTo>
                    <a:pt x="0" y="3"/>
                    <a:pt x="3" y="0"/>
                    <a:pt x="6" y="0"/>
                  </a:cubicBezTo>
                  <a:cubicBezTo>
                    <a:pt x="78" y="0"/>
                    <a:pt x="78" y="0"/>
                    <a:pt x="78" y="0"/>
                  </a:cubicBezTo>
                  <a:cubicBezTo>
                    <a:pt x="82" y="0"/>
                    <a:pt x="84" y="3"/>
                    <a:pt x="84" y="6"/>
                  </a:cubicBezTo>
                  <a:cubicBezTo>
                    <a:pt x="84" y="9"/>
                    <a:pt x="82" y="12"/>
                    <a:pt x="78" y="12"/>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2" name="Freeform 84"/>
            <p:cNvSpPr/>
            <p:nvPr/>
          </p:nvSpPr>
          <p:spPr bwMode="auto">
            <a:xfrm>
              <a:off x="3182964" y="667631"/>
              <a:ext cx="139260" cy="19894"/>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9"/>
                    <a:pt x="0" y="6"/>
                  </a:cubicBezTo>
                  <a:cubicBezTo>
                    <a:pt x="0" y="3"/>
                    <a:pt x="3" y="0"/>
                    <a:pt x="6" y="0"/>
                  </a:cubicBezTo>
                  <a:cubicBezTo>
                    <a:pt x="78" y="0"/>
                    <a:pt x="78" y="0"/>
                    <a:pt x="78" y="0"/>
                  </a:cubicBezTo>
                  <a:cubicBezTo>
                    <a:pt x="82" y="0"/>
                    <a:pt x="84" y="3"/>
                    <a:pt x="84" y="6"/>
                  </a:cubicBezTo>
                  <a:cubicBezTo>
                    <a:pt x="84" y="9"/>
                    <a:pt x="82" y="12"/>
                    <a:pt x="78" y="12"/>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3" name="Freeform 85"/>
            <p:cNvSpPr/>
            <p:nvPr/>
          </p:nvSpPr>
          <p:spPr bwMode="auto">
            <a:xfrm>
              <a:off x="3056967" y="332745"/>
              <a:ext cx="69630" cy="106103"/>
            </a:xfrm>
            <a:custGeom>
              <a:avLst/>
              <a:gdLst>
                <a:gd name="T0" fmla="*/ 5 w 42"/>
                <a:gd name="T1" fmla="*/ 64 h 64"/>
                <a:gd name="T2" fmla="*/ 3 w 42"/>
                <a:gd name="T3" fmla="*/ 64 h 64"/>
                <a:gd name="T4" fmla="*/ 2 w 42"/>
                <a:gd name="T5" fmla="*/ 58 h 64"/>
                <a:gd name="T6" fmla="*/ 34 w 42"/>
                <a:gd name="T7" fmla="*/ 3 h 64"/>
                <a:gd name="T8" fmla="*/ 39 w 42"/>
                <a:gd name="T9" fmla="*/ 1 h 64"/>
                <a:gd name="T10" fmla="*/ 41 w 42"/>
                <a:gd name="T11" fmla="*/ 7 h 64"/>
                <a:gd name="T12" fmla="*/ 8 w 42"/>
                <a:gd name="T13" fmla="*/ 62 h 64"/>
                <a:gd name="T14" fmla="*/ 5 w 42"/>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4">
                  <a:moveTo>
                    <a:pt x="5" y="64"/>
                  </a:moveTo>
                  <a:cubicBezTo>
                    <a:pt x="4" y="64"/>
                    <a:pt x="4" y="64"/>
                    <a:pt x="3" y="64"/>
                  </a:cubicBezTo>
                  <a:cubicBezTo>
                    <a:pt x="1" y="63"/>
                    <a:pt x="0" y="60"/>
                    <a:pt x="2" y="58"/>
                  </a:cubicBezTo>
                  <a:cubicBezTo>
                    <a:pt x="34" y="3"/>
                    <a:pt x="34" y="3"/>
                    <a:pt x="34" y="3"/>
                  </a:cubicBezTo>
                  <a:cubicBezTo>
                    <a:pt x="35" y="1"/>
                    <a:pt x="37" y="0"/>
                    <a:pt x="39" y="1"/>
                  </a:cubicBezTo>
                  <a:cubicBezTo>
                    <a:pt x="41" y="2"/>
                    <a:pt x="42" y="5"/>
                    <a:pt x="41" y="7"/>
                  </a:cubicBezTo>
                  <a:cubicBezTo>
                    <a:pt x="8" y="62"/>
                    <a:pt x="8" y="62"/>
                    <a:pt x="8" y="62"/>
                  </a:cubicBezTo>
                  <a:cubicBezTo>
                    <a:pt x="8" y="64"/>
                    <a:pt x="6" y="64"/>
                    <a:pt x="5" y="64"/>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4" name="Freeform 86"/>
            <p:cNvSpPr/>
            <p:nvPr/>
          </p:nvSpPr>
          <p:spPr bwMode="auto">
            <a:xfrm>
              <a:off x="2722080" y="914652"/>
              <a:ext cx="67972" cy="106103"/>
            </a:xfrm>
            <a:custGeom>
              <a:avLst/>
              <a:gdLst>
                <a:gd name="T0" fmla="*/ 5 w 41"/>
                <a:gd name="T1" fmla="*/ 64 h 64"/>
                <a:gd name="T2" fmla="*/ 3 w 41"/>
                <a:gd name="T3" fmla="*/ 64 h 64"/>
                <a:gd name="T4" fmla="*/ 1 w 41"/>
                <a:gd name="T5" fmla="*/ 58 h 64"/>
                <a:gd name="T6" fmla="*/ 33 w 41"/>
                <a:gd name="T7" fmla="*/ 2 h 64"/>
                <a:gd name="T8" fmla="*/ 39 w 41"/>
                <a:gd name="T9" fmla="*/ 1 h 64"/>
                <a:gd name="T10" fmla="*/ 40 w 41"/>
                <a:gd name="T11" fmla="*/ 6 h 64"/>
                <a:gd name="T12" fmla="*/ 8 w 41"/>
                <a:gd name="T13" fmla="*/ 62 h 64"/>
                <a:gd name="T14" fmla="*/ 5 w 41"/>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5" y="64"/>
                  </a:moveTo>
                  <a:cubicBezTo>
                    <a:pt x="4" y="64"/>
                    <a:pt x="3" y="64"/>
                    <a:pt x="3" y="64"/>
                  </a:cubicBezTo>
                  <a:cubicBezTo>
                    <a:pt x="1" y="62"/>
                    <a:pt x="0" y="60"/>
                    <a:pt x="1" y="58"/>
                  </a:cubicBezTo>
                  <a:cubicBezTo>
                    <a:pt x="33" y="2"/>
                    <a:pt x="33" y="2"/>
                    <a:pt x="33" y="2"/>
                  </a:cubicBezTo>
                  <a:cubicBezTo>
                    <a:pt x="34" y="1"/>
                    <a:pt x="37" y="0"/>
                    <a:pt x="39" y="1"/>
                  </a:cubicBezTo>
                  <a:cubicBezTo>
                    <a:pt x="41" y="2"/>
                    <a:pt x="41" y="5"/>
                    <a:pt x="40" y="6"/>
                  </a:cubicBezTo>
                  <a:cubicBezTo>
                    <a:pt x="8" y="62"/>
                    <a:pt x="8" y="62"/>
                    <a:pt x="8" y="62"/>
                  </a:cubicBezTo>
                  <a:cubicBezTo>
                    <a:pt x="7" y="63"/>
                    <a:pt x="6" y="64"/>
                    <a:pt x="5" y="64"/>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5" name="Freeform 87"/>
            <p:cNvSpPr/>
            <p:nvPr/>
          </p:nvSpPr>
          <p:spPr bwMode="auto">
            <a:xfrm>
              <a:off x="2579505" y="475320"/>
              <a:ext cx="107761" cy="67972"/>
            </a:xfrm>
            <a:custGeom>
              <a:avLst/>
              <a:gdLst>
                <a:gd name="T0" fmla="*/ 60 w 65"/>
                <a:gd name="T1" fmla="*/ 41 h 41"/>
                <a:gd name="T2" fmla="*/ 58 w 65"/>
                <a:gd name="T3" fmla="*/ 40 h 41"/>
                <a:gd name="T4" fmla="*/ 3 w 65"/>
                <a:gd name="T5" fmla="*/ 8 h 41"/>
                <a:gd name="T6" fmla="*/ 1 w 65"/>
                <a:gd name="T7" fmla="*/ 3 h 41"/>
                <a:gd name="T8" fmla="*/ 7 w 65"/>
                <a:gd name="T9" fmla="*/ 1 h 41"/>
                <a:gd name="T10" fmla="*/ 62 w 65"/>
                <a:gd name="T11" fmla="*/ 33 h 41"/>
                <a:gd name="T12" fmla="*/ 64 w 65"/>
                <a:gd name="T13" fmla="*/ 39 h 41"/>
                <a:gd name="T14" fmla="*/ 60 w 65"/>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1">
                  <a:moveTo>
                    <a:pt x="60" y="41"/>
                  </a:moveTo>
                  <a:cubicBezTo>
                    <a:pt x="60" y="41"/>
                    <a:pt x="59" y="41"/>
                    <a:pt x="58" y="40"/>
                  </a:cubicBezTo>
                  <a:cubicBezTo>
                    <a:pt x="3" y="8"/>
                    <a:pt x="3" y="8"/>
                    <a:pt x="3" y="8"/>
                  </a:cubicBezTo>
                  <a:cubicBezTo>
                    <a:pt x="1" y="7"/>
                    <a:pt x="0" y="5"/>
                    <a:pt x="1" y="3"/>
                  </a:cubicBezTo>
                  <a:cubicBezTo>
                    <a:pt x="2" y="1"/>
                    <a:pt x="5" y="0"/>
                    <a:pt x="7" y="1"/>
                  </a:cubicBezTo>
                  <a:cubicBezTo>
                    <a:pt x="62" y="33"/>
                    <a:pt x="62" y="33"/>
                    <a:pt x="62" y="33"/>
                  </a:cubicBezTo>
                  <a:cubicBezTo>
                    <a:pt x="64" y="34"/>
                    <a:pt x="65" y="37"/>
                    <a:pt x="64" y="39"/>
                  </a:cubicBezTo>
                  <a:cubicBezTo>
                    <a:pt x="63" y="40"/>
                    <a:pt x="62" y="41"/>
                    <a:pt x="60" y="41"/>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6" name="Freeform 88"/>
            <p:cNvSpPr/>
            <p:nvPr/>
          </p:nvSpPr>
          <p:spPr bwMode="auto">
            <a:xfrm>
              <a:off x="3161411" y="811865"/>
              <a:ext cx="107761" cy="66314"/>
            </a:xfrm>
            <a:custGeom>
              <a:avLst/>
              <a:gdLst>
                <a:gd name="T0" fmla="*/ 60 w 65"/>
                <a:gd name="T1" fmla="*/ 40 h 40"/>
                <a:gd name="T2" fmla="*/ 58 w 65"/>
                <a:gd name="T3" fmla="*/ 40 h 40"/>
                <a:gd name="T4" fmla="*/ 2 w 65"/>
                <a:gd name="T5" fmla="*/ 8 h 40"/>
                <a:gd name="T6" fmla="*/ 1 w 65"/>
                <a:gd name="T7" fmla="*/ 2 h 40"/>
                <a:gd name="T8" fmla="*/ 6 w 65"/>
                <a:gd name="T9" fmla="*/ 1 h 40"/>
                <a:gd name="T10" fmla="*/ 62 w 65"/>
                <a:gd name="T11" fmla="*/ 33 h 40"/>
                <a:gd name="T12" fmla="*/ 63 w 65"/>
                <a:gd name="T13" fmla="*/ 38 h 40"/>
                <a:gd name="T14" fmla="*/ 60 w 65"/>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0">
                  <a:moveTo>
                    <a:pt x="60" y="40"/>
                  </a:moveTo>
                  <a:cubicBezTo>
                    <a:pt x="59" y="40"/>
                    <a:pt x="59" y="40"/>
                    <a:pt x="58" y="40"/>
                  </a:cubicBezTo>
                  <a:cubicBezTo>
                    <a:pt x="2" y="8"/>
                    <a:pt x="2" y="8"/>
                    <a:pt x="2" y="8"/>
                  </a:cubicBezTo>
                  <a:cubicBezTo>
                    <a:pt x="0" y="6"/>
                    <a:pt x="0" y="4"/>
                    <a:pt x="1" y="2"/>
                  </a:cubicBezTo>
                  <a:cubicBezTo>
                    <a:pt x="2" y="0"/>
                    <a:pt x="4" y="0"/>
                    <a:pt x="6" y="1"/>
                  </a:cubicBezTo>
                  <a:cubicBezTo>
                    <a:pt x="62" y="33"/>
                    <a:pt x="62" y="33"/>
                    <a:pt x="62" y="33"/>
                  </a:cubicBezTo>
                  <a:cubicBezTo>
                    <a:pt x="64" y="34"/>
                    <a:pt x="65" y="36"/>
                    <a:pt x="63" y="38"/>
                  </a:cubicBezTo>
                  <a:cubicBezTo>
                    <a:pt x="63" y="39"/>
                    <a:pt x="61" y="40"/>
                    <a:pt x="60" y="40"/>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7" name="Freeform 89"/>
            <p:cNvSpPr/>
            <p:nvPr/>
          </p:nvSpPr>
          <p:spPr bwMode="auto">
            <a:xfrm>
              <a:off x="2722080" y="332745"/>
              <a:ext cx="67972" cy="106103"/>
            </a:xfrm>
            <a:custGeom>
              <a:avLst/>
              <a:gdLst>
                <a:gd name="T0" fmla="*/ 37 w 41"/>
                <a:gd name="T1" fmla="*/ 64 h 64"/>
                <a:gd name="T2" fmla="*/ 33 w 41"/>
                <a:gd name="T3" fmla="*/ 62 h 64"/>
                <a:gd name="T4" fmla="*/ 1 w 41"/>
                <a:gd name="T5" fmla="*/ 7 h 64"/>
                <a:gd name="T6" fmla="*/ 3 w 41"/>
                <a:gd name="T7" fmla="*/ 1 h 64"/>
                <a:gd name="T8" fmla="*/ 8 w 41"/>
                <a:gd name="T9" fmla="*/ 3 h 64"/>
                <a:gd name="T10" fmla="*/ 40 w 41"/>
                <a:gd name="T11" fmla="*/ 58 h 64"/>
                <a:gd name="T12" fmla="*/ 39 w 41"/>
                <a:gd name="T13" fmla="*/ 64 h 64"/>
                <a:gd name="T14" fmla="*/ 37 w 41"/>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64">
                  <a:moveTo>
                    <a:pt x="37" y="64"/>
                  </a:moveTo>
                  <a:cubicBezTo>
                    <a:pt x="35" y="64"/>
                    <a:pt x="34" y="64"/>
                    <a:pt x="33" y="62"/>
                  </a:cubicBezTo>
                  <a:cubicBezTo>
                    <a:pt x="1" y="7"/>
                    <a:pt x="1" y="7"/>
                    <a:pt x="1" y="7"/>
                  </a:cubicBezTo>
                  <a:cubicBezTo>
                    <a:pt x="0" y="5"/>
                    <a:pt x="1" y="2"/>
                    <a:pt x="3" y="1"/>
                  </a:cubicBezTo>
                  <a:cubicBezTo>
                    <a:pt x="4" y="0"/>
                    <a:pt x="7" y="1"/>
                    <a:pt x="8" y="3"/>
                  </a:cubicBezTo>
                  <a:cubicBezTo>
                    <a:pt x="40" y="58"/>
                    <a:pt x="40" y="58"/>
                    <a:pt x="40" y="58"/>
                  </a:cubicBezTo>
                  <a:cubicBezTo>
                    <a:pt x="41" y="60"/>
                    <a:pt x="41" y="63"/>
                    <a:pt x="39" y="64"/>
                  </a:cubicBezTo>
                  <a:cubicBezTo>
                    <a:pt x="38" y="64"/>
                    <a:pt x="37" y="64"/>
                    <a:pt x="37" y="64"/>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8" name="Freeform 90"/>
            <p:cNvSpPr/>
            <p:nvPr/>
          </p:nvSpPr>
          <p:spPr bwMode="auto">
            <a:xfrm>
              <a:off x="3056967" y="914652"/>
              <a:ext cx="69630" cy="106103"/>
            </a:xfrm>
            <a:custGeom>
              <a:avLst/>
              <a:gdLst>
                <a:gd name="T0" fmla="*/ 37 w 42"/>
                <a:gd name="T1" fmla="*/ 64 h 64"/>
                <a:gd name="T2" fmla="*/ 34 w 42"/>
                <a:gd name="T3" fmla="*/ 62 h 64"/>
                <a:gd name="T4" fmla="*/ 2 w 42"/>
                <a:gd name="T5" fmla="*/ 6 h 64"/>
                <a:gd name="T6" fmla="*/ 3 w 42"/>
                <a:gd name="T7" fmla="*/ 1 h 64"/>
                <a:gd name="T8" fmla="*/ 8 w 42"/>
                <a:gd name="T9" fmla="*/ 2 h 64"/>
                <a:gd name="T10" fmla="*/ 41 w 42"/>
                <a:gd name="T11" fmla="*/ 58 h 64"/>
                <a:gd name="T12" fmla="*/ 39 w 42"/>
                <a:gd name="T13" fmla="*/ 64 h 64"/>
                <a:gd name="T14" fmla="*/ 37 w 42"/>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4">
                  <a:moveTo>
                    <a:pt x="37" y="64"/>
                  </a:moveTo>
                  <a:cubicBezTo>
                    <a:pt x="36" y="64"/>
                    <a:pt x="34" y="63"/>
                    <a:pt x="34" y="62"/>
                  </a:cubicBezTo>
                  <a:cubicBezTo>
                    <a:pt x="2" y="6"/>
                    <a:pt x="2" y="6"/>
                    <a:pt x="2" y="6"/>
                  </a:cubicBezTo>
                  <a:cubicBezTo>
                    <a:pt x="0" y="5"/>
                    <a:pt x="1" y="2"/>
                    <a:pt x="3" y="1"/>
                  </a:cubicBezTo>
                  <a:cubicBezTo>
                    <a:pt x="5" y="0"/>
                    <a:pt x="7" y="1"/>
                    <a:pt x="8" y="2"/>
                  </a:cubicBezTo>
                  <a:cubicBezTo>
                    <a:pt x="41" y="58"/>
                    <a:pt x="41" y="58"/>
                    <a:pt x="41" y="58"/>
                  </a:cubicBezTo>
                  <a:cubicBezTo>
                    <a:pt x="42" y="60"/>
                    <a:pt x="41" y="62"/>
                    <a:pt x="39" y="64"/>
                  </a:cubicBezTo>
                  <a:cubicBezTo>
                    <a:pt x="38" y="64"/>
                    <a:pt x="38" y="64"/>
                    <a:pt x="37" y="64"/>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49" name="Freeform 91"/>
            <p:cNvSpPr/>
            <p:nvPr/>
          </p:nvSpPr>
          <p:spPr bwMode="auto">
            <a:xfrm>
              <a:off x="2579505" y="811865"/>
              <a:ext cx="107761" cy="66314"/>
            </a:xfrm>
            <a:custGeom>
              <a:avLst/>
              <a:gdLst>
                <a:gd name="T0" fmla="*/ 5 w 65"/>
                <a:gd name="T1" fmla="*/ 40 h 40"/>
                <a:gd name="T2" fmla="*/ 1 w 65"/>
                <a:gd name="T3" fmla="*/ 38 h 40"/>
                <a:gd name="T4" fmla="*/ 3 w 65"/>
                <a:gd name="T5" fmla="*/ 33 h 40"/>
                <a:gd name="T6" fmla="*/ 58 w 65"/>
                <a:gd name="T7" fmla="*/ 1 h 40"/>
                <a:gd name="T8" fmla="*/ 64 w 65"/>
                <a:gd name="T9" fmla="*/ 2 h 40"/>
                <a:gd name="T10" fmla="*/ 62 w 65"/>
                <a:gd name="T11" fmla="*/ 8 h 40"/>
                <a:gd name="T12" fmla="*/ 7 w 65"/>
                <a:gd name="T13" fmla="*/ 40 h 40"/>
                <a:gd name="T14" fmla="*/ 5 w 65"/>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0">
                  <a:moveTo>
                    <a:pt x="5" y="40"/>
                  </a:moveTo>
                  <a:cubicBezTo>
                    <a:pt x="3" y="40"/>
                    <a:pt x="2" y="39"/>
                    <a:pt x="1" y="38"/>
                  </a:cubicBezTo>
                  <a:cubicBezTo>
                    <a:pt x="0" y="36"/>
                    <a:pt x="1" y="34"/>
                    <a:pt x="3" y="33"/>
                  </a:cubicBezTo>
                  <a:cubicBezTo>
                    <a:pt x="58" y="1"/>
                    <a:pt x="58" y="1"/>
                    <a:pt x="58" y="1"/>
                  </a:cubicBezTo>
                  <a:cubicBezTo>
                    <a:pt x="60" y="0"/>
                    <a:pt x="63" y="0"/>
                    <a:pt x="64" y="2"/>
                  </a:cubicBezTo>
                  <a:cubicBezTo>
                    <a:pt x="65" y="4"/>
                    <a:pt x="64" y="6"/>
                    <a:pt x="62" y="8"/>
                  </a:cubicBezTo>
                  <a:cubicBezTo>
                    <a:pt x="7" y="40"/>
                    <a:pt x="7" y="40"/>
                    <a:pt x="7" y="40"/>
                  </a:cubicBezTo>
                  <a:cubicBezTo>
                    <a:pt x="6" y="40"/>
                    <a:pt x="5" y="40"/>
                    <a:pt x="5" y="40"/>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50" name="Freeform 92"/>
            <p:cNvSpPr/>
            <p:nvPr/>
          </p:nvSpPr>
          <p:spPr bwMode="auto">
            <a:xfrm>
              <a:off x="3161411" y="475320"/>
              <a:ext cx="107761" cy="67972"/>
            </a:xfrm>
            <a:custGeom>
              <a:avLst/>
              <a:gdLst>
                <a:gd name="T0" fmla="*/ 4 w 65"/>
                <a:gd name="T1" fmla="*/ 41 h 41"/>
                <a:gd name="T2" fmla="*/ 1 w 65"/>
                <a:gd name="T3" fmla="*/ 39 h 41"/>
                <a:gd name="T4" fmla="*/ 2 w 65"/>
                <a:gd name="T5" fmla="*/ 33 h 41"/>
                <a:gd name="T6" fmla="*/ 58 w 65"/>
                <a:gd name="T7" fmla="*/ 1 h 41"/>
                <a:gd name="T8" fmla="*/ 63 w 65"/>
                <a:gd name="T9" fmla="*/ 3 h 41"/>
                <a:gd name="T10" fmla="*/ 62 w 65"/>
                <a:gd name="T11" fmla="*/ 8 h 41"/>
                <a:gd name="T12" fmla="*/ 6 w 65"/>
                <a:gd name="T13" fmla="*/ 40 h 41"/>
                <a:gd name="T14" fmla="*/ 4 w 65"/>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41">
                  <a:moveTo>
                    <a:pt x="4" y="41"/>
                  </a:moveTo>
                  <a:cubicBezTo>
                    <a:pt x="3" y="41"/>
                    <a:pt x="2" y="40"/>
                    <a:pt x="1" y="39"/>
                  </a:cubicBezTo>
                  <a:cubicBezTo>
                    <a:pt x="0" y="37"/>
                    <a:pt x="0" y="34"/>
                    <a:pt x="2" y="33"/>
                  </a:cubicBezTo>
                  <a:cubicBezTo>
                    <a:pt x="58" y="1"/>
                    <a:pt x="58" y="1"/>
                    <a:pt x="58" y="1"/>
                  </a:cubicBezTo>
                  <a:cubicBezTo>
                    <a:pt x="60" y="0"/>
                    <a:pt x="62" y="1"/>
                    <a:pt x="63" y="3"/>
                  </a:cubicBezTo>
                  <a:cubicBezTo>
                    <a:pt x="65" y="5"/>
                    <a:pt x="64" y="7"/>
                    <a:pt x="62" y="8"/>
                  </a:cubicBezTo>
                  <a:cubicBezTo>
                    <a:pt x="6" y="40"/>
                    <a:pt x="6" y="40"/>
                    <a:pt x="6" y="40"/>
                  </a:cubicBezTo>
                  <a:cubicBezTo>
                    <a:pt x="6" y="41"/>
                    <a:pt x="5" y="41"/>
                    <a:pt x="4" y="41"/>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51" name="Freeform 93"/>
            <p:cNvSpPr/>
            <p:nvPr/>
          </p:nvSpPr>
          <p:spPr bwMode="auto">
            <a:xfrm>
              <a:off x="2907760" y="379165"/>
              <a:ext cx="33157" cy="314992"/>
            </a:xfrm>
            <a:custGeom>
              <a:avLst/>
              <a:gdLst>
                <a:gd name="T0" fmla="*/ 10 w 20"/>
                <a:gd name="T1" fmla="*/ 190 h 190"/>
                <a:gd name="T2" fmla="*/ 0 w 20"/>
                <a:gd name="T3" fmla="*/ 180 h 190"/>
                <a:gd name="T4" fmla="*/ 0 w 20"/>
                <a:gd name="T5" fmla="*/ 10 h 190"/>
                <a:gd name="T6" fmla="*/ 10 w 20"/>
                <a:gd name="T7" fmla="*/ 0 h 190"/>
                <a:gd name="T8" fmla="*/ 20 w 20"/>
                <a:gd name="T9" fmla="*/ 10 h 190"/>
                <a:gd name="T10" fmla="*/ 20 w 20"/>
                <a:gd name="T11" fmla="*/ 180 h 190"/>
                <a:gd name="T12" fmla="*/ 10 w 20"/>
                <a:gd name="T13" fmla="*/ 190 h 190"/>
              </a:gdLst>
              <a:ahLst/>
              <a:cxnLst>
                <a:cxn ang="0">
                  <a:pos x="T0" y="T1"/>
                </a:cxn>
                <a:cxn ang="0">
                  <a:pos x="T2" y="T3"/>
                </a:cxn>
                <a:cxn ang="0">
                  <a:pos x="T4" y="T5"/>
                </a:cxn>
                <a:cxn ang="0">
                  <a:pos x="T6" y="T7"/>
                </a:cxn>
                <a:cxn ang="0">
                  <a:pos x="T8" y="T9"/>
                </a:cxn>
                <a:cxn ang="0">
                  <a:pos x="T10" y="T11"/>
                </a:cxn>
                <a:cxn ang="0">
                  <a:pos x="T12" y="T13"/>
                </a:cxn>
              </a:cxnLst>
              <a:rect l="0" t="0" r="r" b="b"/>
              <a:pathLst>
                <a:path w="20" h="190">
                  <a:moveTo>
                    <a:pt x="10" y="190"/>
                  </a:moveTo>
                  <a:cubicBezTo>
                    <a:pt x="4" y="190"/>
                    <a:pt x="0" y="185"/>
                    <a:pt x="0" y="180"/>
                  </a:cubicBezTo>
                  <a:cubicBezTo>
                    <a:pt x="0" y="10"/>
                    <a:pt x="0" y="10"/>
                    <a:pt x="0" y="10"/>
                  </a:cubicBezTo>
                  <a:cubicBezTo>
                    <a:pt x="0" y="4"/>
                    <a:pt x="4" y="0"/>
                    <a:pt x="10" y="0"/>
                  </a:cubicBezTo>
                  <a:cubicBezTo>
                    <a:pt x="15" y="0"/>
                    <a:pt x="20" y="4"/>
                    <a:pt x="20" y="10"/>
                  </a:cubicBezTo>
                  <a:cubicBezTo>
                    <a:pt x="20" y="180"/>
                    <a:pt x="20" y="180"/>
                    <a:pt x="20" y="180"/>
                  </a:cubicBezTo>
                  <a:cubicBezTo>
                    <a:pt x="20" y="185"/>
                    <a:pt x="15" y="190"/>
                    <a:pt x="10" y="190"/>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52" name="Freeform 94"/>
            <p:cNvSpPr/>
            <p:nvPr/>
          </p:nvSpPr>
          <p:spPr bwMode="auto">
            <a:xfrm>
              <a:off x="2907760" y="661000"/>
              <a:ext cx="227126" cy="33157"/>
            </a:xfrm>
            <a:custGeom>
              <a:avLst/>
              <a:gdLst>
                <a:gd name="T0" fmla="*/ 127 w 137"/>
                <a:gd name="T1" fmla="*/ 20 h 20"/>
                <a:gd name="T2" fmla="*/ 10 w 137"/>
                <a:gd name="T3" fmla="*/ 20 h 20"/>
                <a:gd name="T4" fmla="*/ 0 w 137"/>
                <a:gd name="T5" fmla="*/ 10 h 20"/>
                <a:gd name="T6" fmla="*/ 10 w 137"/>
                <a:gd name="T7" fmla="*/ 0 h 20"/>
                <a:gd name="T8" fmla="*/ 127 w 137"/>
                <a:gd name="T9" fmla="*/ 0 h 20"/>
                <a:gd name="T10" fmla="*/ 137 w 137"/>
                <a:gd name="T11" fmla="*/ 10 h 20"/>
                <a:gd name="T12" fmla="*/ 127 w 13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37" h="20">
                  <a:moveTo>
                    <a:pt x="127" y="20"/>
                  </a:moveTo>
                  <a:cubicBezTo>
                    <a:pt x="10" y="20"/>
                    <a:pt x="10" y="20"/>
                    <a:pt x="10" y="20"/>
                  </a:cubicBezTo>
                  <a:cubicBezTo>
                    <a:pt x="4" y="20"/>
                    <a:pt x="0" y="15"/>
                    <a:pt x="0" y="10"/>
                  </a:cubicBezTo>
                  <a:cubicBezTo>
                    <a:pt x="0" y="4"/>
                    <a:pt x="4" y="0"/>
                    <a:pt x="10" y="0"/>
                  </a:cubicBezTo>
                  <a:cubicBezTo>
                    <a:pt x="127" y="0"/>
                    <a:pt x="127" y="0"/>
                    <a:pt x="127" y="0"/>
                  </a:cubicBezTo>
                  <a:cubicBezTo>
                    <a:pt x="133" y="0"/>
                    <a:pt x="137" y="4"/>
                    <a:pt x="137" y="10"/>
                  </a:cubicBezTo>
                  <a:cubicBezTo>
                    <a:pt x="137" y="15"/>
                    <a:pt x="133" y="20"/>
                    <a:pt x="127" y="20"/>
                  </a:cubicBezTo>
                  <a:close/>
                </a:path>
              </a:pathLst>
            </a:cu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sp>
          <p:nvSpPr>
            <p:cNvPr id="53" name="Oval 95"/>
            <p:cNvSpPr>
              <a:spLocks noChangeArrowheads="1"/>
            </p:cNvSpPr>
            <p:nvPr/>
          </p:nvSpPr>
          <p:spPr bwMode="auto">
            <a:xfrm>
              <a:off x="2889523" y="642764"/>
              <a:ext cx="69630" cy="69630"/>
            </a:xfrm>
            <a:prstGeom prst="ellipse">
              <a:avLst/>
            </a:prstGeom>
            <a:solidFill>
              <a:schemeClr val="accent1">
                <a:lumMod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微软雅黑" charset="0"/>
              </a:endParaRPr>
            </a:p>
          </p:txBody>
        </p:sp>
      </p:gr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nvGraphicFramePr>
        <p:xfrm>
          <a:off x="585626" y="587209"/>
          <a:ext cx="5250095" cy="3543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5" name="图片 0" descr="附件5：分馆分布地图.jpg"/>
          <p:cNvPicPr>
            <a:picLocks noChangeAspect="1" noChangeArrowheads="1"/>
          </p:cNvPicPr>
          <p:nvPr/>
        </p:nvPicPr>
        <p:blipFill>
          <a:blip r:embed="rId7" cstate="print"/>
          <a:srcRect/>
          <a:stretch>
            <a:fillRect/>
          </a:stretch>
        </p:blipFill>
        <p:spPr bwMode="auto">
          <a:xfrm>
            <a:off x="5574931" y="439614"/>
            <a:ext cx="6231548" cy="4933770"/>
          </a:xfrm>
          <a:prstGeom prst="rect">
            <a:avLst/>
          </a:prstGeom>
          <a:noFill/>
          <a:ln w="9525">
            <a:noFill/>
            <a:miter lim="800000"/>
            <a:headEnd/>
            <a:tailEnd/>
          </a:ln>
        </p:spPr>
      </p:pic>
      <p:graphicFrame>
        <p:nvGraphicFramePr>
          <p:cNvPr id="7" name="图表 6"/>
          <p:cNvGraphicFramePr/>
          <p:nvPr/>
        </p:nvGraphicFramePr>
        <p:xfrm>
          <a:off x="345970" y="3692768"/>
          <a:ext cx="4657544" cy="3165232"/>
        </p:xfrm>
        <a:graphic>
          <a:graphicData uri="http://schemas.openxmlformats.org/drawingml/2006/chart">
            <c:chart xmlns:c="http://schemas.openxmlformats.org/drawingml/2006/chart" xmlns:r="http://schemas.openxmlformats.org/officeDocument/2006/relationships" r:id="rId8"/>
          </a:graphicData>
        </a:graphic>
      </p:graphicFrame>
      <p:sp>
        <p:nvSpPr>
          <p:cNvPr id="8" name="矩形 7"/>
          <p:cNvSpPr/>
          <p:nvPr/>
        </p:nvSpPr>
        <p:spPr>
          <a:xfrm>
            <a:off x="5739829" y="5859308"/>
            <a:ext cx="6096000" cy="400110"/>
          </a:xfrm>
          <a:prstGeom prst="rect">
            <a:avLst/>
          </a:prstGeom>
        </p:spPr>
        <p:txBody>
          <a:bodyPr>
            <a:spAutoFit/>
          </a:bodyPr>
          <a:lstStyle/>
          <a:p>
            <a:r>
              <a:rPr lang="en-US" sz="2000" dirty="0" err="1" smtClean="0">
                <a:solidFill>
                  <a:srgbClr val="2D7A8F"/>
                </a:solidFill>
                <a:latin typeface="微软雅黑" pitchFamily="34" charset="-122"/>
                <a:ea typeface="微软雅黑" pitchFamily="34" charset="-122"/>
              </a:rPr>
              <a:t>分馆形态：公共馆、中小学、幼儿园、乡镇社区</a:t>
            </a:r>
            <a:endParaRPr lang="en-US" sz="2000" dirty="0">
              <a:solidFill>
                <a:srgbClr val="2D7A8F"/>
              </a:solidFill>
              <a:latin typeface="微软雅黑" charset="0"/>
            </a:endParaRPr>
          </a:p>
        </p:txBody>
      </p:sp>
    </p:spTree>
    <p:extLst>
      <p:ext uri="{BB962C8B-B14F-4D97-AF65-F5344CB8AC3E}">
        <p14:creationId xmlns="" xmlns:p14="http://schemas.microsoft.com/office/powerpoint/2010/main" val="104455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1" y="676697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6" name="Line 12"/>
          <p:cNvSpPr>
            <a:spLocks noChangeShapeType="1"/>
          </p:cNvSpPr>
          <p:nvPr/>
        </p:nvSpPr>
        <p:spPr bwMode="auto">
          <a:xfrm flipV="1">
            <a:off x="7046693" y="3788597"/>
            <a:ext cx="960967" cy="360363"/>
          </a:xfrm>
          <a:prstGeom prst="line">
            <a:avLst/>
          </a:prstGeom>
          <a:noFill/>
          <a:ln w="38100" cap="rnd">
            <a:solidFill>
              <a:srgbClr val="008000"/>
            </a:solidFill>
            <a:prstDash val="sysDot"/>
            <a:round/>
            <a:headEnd/>
            <a:tailEnd/>
          </a:ln>
        </p:spPr>
        <p:txBody>
          <a:bodyPr/>
          <a:lstStyle/>
          <a:p>
            <a:endParaRPr lang="zh-CN" altLang="en-US"/>
          </a:p>
        </p:txBody>
      </p:sp>
      <p:sp>
        <p:nvSpPr>
          <p:cNvPr id="7" name="标题 52"/>
          <p:cNvSpPr>
            <a:spLocks/>
          </p:cNvSpPr>
          <p:nvPr/>
        </p:nvSpPr>
        <p:spPr bwMode="auto">
          <a:xfrm>
            <a:off x="476251" y="3286125"/>
            <a:ext cx="10972800" cy="654050"/>
          </a:xfrm>
          <a:prstGeom prst="ellipse">
            <a:avLst/>
          </a:prstGeom>
          <a:noFill/>
          <a:ln w="9525">
            <a:noFill/>
            <a:miter lim="800000"/>
            <a:headEnd/>
            <a:tailEnd/>
          </a:ln>
        </p:spPr>
        <p:txBody>
          <a:bodyPr/>
          <a:lstStyle/>
          <a:p>
            <a:endParaRPr lang="en-US" altLang="zh-CN" sz="2400">
              <a:solidFill>
                <a:schemeClr val="bg1"/>
              </a:solidFill>
              <a:latin typeface="汉仪大宋简"/>
              <a:ea typeface="汉仪大宋简"/>
              <a:cs typeface="汉仪大宋简"/>
            </a:endParaRPr>
          </a:p>
          <a:p>
            <a:endParaRPr lang="zh-CN" altLang="en-US" sz="2400">
              <a:solidFill>
                <a:schemeClr val="bg1"/>
              </a:solidFill>
              <a:latin typeface="汉仪大宋简"/>
              <a:ea typeface="汉仪大宋简"/>
              <a:cs typeface="汉仪大宋简"/>
            </a:endParaRPr>
          </a:p>
        </p:txBody>
      </p:sp>
      <p:grpSp>
        <p:nvGrpSpPr>
          <p:cNvPr id="8" name="Group 3"/>
          <p:cNvGrpSpPr>
            <a:grpSpLocks/>
          </p:cNvGrpSpPr>
          <p:nvPr/>
        </p:nvGrpSpPr>
        <p:grpSpPr bwMode="auto">
          <a:xfrm>
            <a:off x="5006226" y="3215509"/>
            <a:ext cx="2870200" cy="2152650"/>
            <a:chOff x="0" y="0"/>
            <a:chExt cx="1228" cy="1228"/>
          </a:xfrm>
        </p:grpSpPr>
        <p:sp>
          <p:nvSpPr>
            <p:cNvPr id="9" name="Oval 4"/>
            <p:cNvSpPr>
              <a:spLocks noChangeArrowheads="1"/>
            </p:cNvSpPr>
            <p:nvPr/>
          </p:nvSpPr>
          <p:spPr bwMode="auto">
            <a:xfrm>
              <a:off x="0" y="0"/>
              <a:ext cx="1228" cy="1228"/>
            </a:xfrm>
            <a:prstGeom prst="ellipse">
              <a:avLst/>
            </a:prstGeom>
            <a:gradFill rotWithShape="1">
              <a:gsLst>
                <a:gs pos="0">
                  <a:srgbClr val="BC16BC">
                    <a:alpha val="62000"/>
                  </a:srgbClr>
                </a:gs>
                <a:gs pos="100000">
                  <a:srgbClr val="570A57">
                    <a:alpha val="0"/>
                  </a:srgbClr>
                </a:gs>
              </a:gsLst>
              <a:path path="shape">
                <a:fillToRect l="50000" t="50000" r="50000" b="50000"/>
              </a:path>
            </a:gradFill>
            <a:ln w="9525">
              <a:noFill/>
              <a:round/>
              <a:headEnd/>
              <a:tailEnd/>
            </a:ln>
          </p:spPr>
          <p:txBody>
            <a:bodyPr wrap="none" anchor="ctr"/>
            <a:lstStyle/>
            <a:p>
              <a:endParaRPr lang="zh-CN" altLang="en-US" sz="6000">
                <a:solidFill>
                  <a:srgbClr val="FF0000"/>
                </a:solidFill>
                <a:ea typeface="黑体" pitchFamily="2" charset="-122"/>
              </a:endParaRPr>
            </a:p>
          </p:txBody>
        </p:sp>
        <p:grpSp>
          <p:nvGrpSpPr>
            <p:cNvPr id="10" name="Group 5"/>
            <p:cNvGrpSpPr>
              <a:grpSpLocks/>
            </p:cNvGrpSpPr>
            <p:nvPr/>
          </p:nvGrpSpPr>
          <p:grpSpPr bwMode="auto">
            <a:xfrm>
              <a:off x="127" y="704"/>
              <a:ext cx="975" cy="325"/>
              <a:chOff x="0" y="0"/>
              <a:chExt cx="2472" cy="824"/>
            </a:xfrm>
          </p:grpSpPr>
          <p:sp>
            <p:nvSpPr>
              <p:cNvPr id="14" name="Oval 6"/>
              <p:cNvSpPr>
                <a:spLocks noChangeArrowheads="1"/>
              </p:cNvSpPr>
              <p:nvPr/>
            </p:nvSpPr>
            <p:spPr bwMode="auto">
              <a:xfrm>
                <a:off x="0" y="0"/>
                <a:ext cx="2472" cy="824"/>
              </a:xfrm>
              <a:prstGeom prst="ellipse">
                <a:avLst/>
              </a:prstGeom>
              <a:gradFill rotWithShape="1">
                <a:gsLst>
                  <a:gs pos="0">
                    <a:srgbClr val="780E78">
                      <a:alpha val="60999"/>
                    </a:srgbClr>
                  </a:gs>
                  <a:gs pos="100000">
                    <a:srgbClr val="380638">
                      <a:alpha val="0"/>
                    </a:srgbClr>
                  </a:gs>
                </a:gsLst>
                <a:path path="shape">
                  <a:fillToRect l="50000" t="50000" r="50000" b="50000"/>
                </a:path>
              </a:gradFill>
              <a:ln w="9525">
                <a:noFill/>
                <a:round/>
                <a:headEnd/>
                <a:tailEnd/>
              </a:ln>
            </p:spPr>
            <p:txBody>
              <a:bodyPr wrap="none" anchor="ctr"/>
              <a:lstStyle/>
              <a:p>
                <a:endParaRPr lang="zh-CN" altLang="en-US" sz="6000">
                  <a:solidFill>
                    <a:srgbClr val="FF0000"/>
                  </a:solidFill>
                  <a:ea typeface="黑体" pitchFamily="2" charset="-122"/>
                </a:endParaRPr>
              </a:p>
            </p:txBody>
          </p:sp>
          <p:sp>
            <p:nvSpPr>
              <p:cNvPr id="15" name="Oval 7"/>
              <p:cNvSpPr>
                <a:spLocks noChangeArrowheads="1"/>
              </p:cNvSpPr>
              <p:nvPr/>
            </p:nvSpPr>
            <p:spPr bwMode="auto">
              <a:xfrm>
                <a:off x="638" y="205"/>
                <a:ext cx="1249" cy="451"/>
              </a:xfrm>
              <a:prstGeom prst="ellipse">
                <a:avLst/>
              </a:prstGeom>
              <a:gradFill rotWithShape="1">
                <a:gsLst>
                  <a:gs pos="0">
                    <a:srgbClr val="E51FE5">
                      <a:alpha val="92998"/>
                    </a:srgbClr>
                  </a:gs>
                  <a:gs pos="100000">
                    <a:srgbClr val="6A0E6A">
                      <a:alpha val="0"/>
                    </a:srgbClr>
                  </a:gs>
                </a:gsLst>
                <a:path path="shape">
                  <a:fillToRect l="50000" t="50000" r="50000" b="50000"/>
                </a:path>
              </a:gradFill>
              <a:ln w="9525">
                <a:noFill/>
                <a:round/>
                <a:headEnd/>
                <a:tailEnd/>
              </a:ln>
            </p:spPr>
            <p:txBody>
              <a:bodyPr wrap="none" anchor="ctr"/>
              <a:lstStyle/>
              <a:p>
                <a:endParaRPr lang="zh-CN" altLang="en-US" sz="6000">
                  <a:solidFill>
                    <a:srgbClr val="FF0000"/>
                  </a:solidFill>
                  <a:ea typeface="黑体" pitchFamily="2" charset="-122"/>
                </a:endParaRPr>
              </a:p>
            </p:txBody>
          </p:sp>
        </p:grpSp>
        <p:grpSp>
          <p:nvGrpSpPr>
            <p:cNvPr id="11" name="Group 8"/>
            <p:cNvGrpSpPr>
              <a:grpSpLocks/>
            </p:cNvGrpSpPr>
            <p:nvPr/>
          </p:nvGrpSpPr>
          <p:grpSpPr bwMode="auto">
            <a:xfrm>
              <a:off x="293" y="264"/>
              <a:ext cx="644" cy="645"/>
              <a:chOff x="0" y="0"/>
              <a:chExt cx="644" cy="645"/>
            </a:xfrm>
          </p:grpSpPr>
          <p:sp>
            <p:nvSpPr>
              <p:cNvPr id="12" name="Oval 9"/>
              <p:cNvSpPr>
                <a:spLocks noChangeArrowheads="1"/>
              </p:cNvSpPr>
              <p:nvPr/>
            </p:nvSpPr>
            <p:spPr bwMode="auto">
              <a:xfrm>
                <a:off x="0" y="1"/>
                <a:ext cx="644" cy="644"/>
              </a:xfrm>
              <a:prstGeom prst="ellipse">
                <a:avLst/>
              </a:prstGeom>
              <a:gradFill rotWithShape="1">
                <a:gsLst>
                  <a:gs pos="0">
                    <a:srgbClr val="A40C83"/>
                  </a:gs>
                  <a:gs pos="100000">
                    <a:srgbClr val="E51FE5"/>
                  </a:gs>
                </a:gsLst>
                <a:lin ang="5400000" scaled="1"/>
              </a:gradFill>
              <a:ln w="9525">
                <a:noFill/>
                <a:round/>
                <a:headEnd/>
                <a:tailEnd/>
              </a:ln>
            </p:spPr>
            <p:txBody>
              <a:bodyPr wrap="none" anchor="ctr"/>
              <a:lstStyle/>
              <a:p>
                <a:endParaRPr lang="zh-CN" altLang="en-US" sz="6000">
                  <a:solidFill>
                    <a:srgbClr val="FF0000"/>
                  </a:solidFill>
                  <a:ea typeface="黑体" pitchFamily="2" charset="-122"/>
                </a:endParaRPr>
              </a:p>
            </p:txBody>
          </p:sp>
          <p:sp>
            <p:nvSpPr>
              <p:cNvPr id="13" name="未知"/>
              <p:cNvSpPr>
                <a:spLocks/>
              </p:cNvSpPr>
              <p:nvPr/>
            </p:nvSpPr>
            <p:spPr bwMode="auto">
              <a:xfrm>
                <a:off x="9" y="0"/>
                <a:ext cx="628" cy="441"/>
              </a:xfrm>
              <a:custGeom>
                <a:avLst/>
                <a:gdLst>
                  <a:gd name="T0" fmla="*/ 551 w 1596"/>
                  <a:gd name="T1" fmla="*/ 108 h 1118"/>
                  <a:gd name="T2" fmla="*/ 628 w 1596"/>
                  <a:gd name="T3" fmla="*/ 314 h 1118"/>
                  <a:gd name="T4" fmla="*/ 0 w 1596"/>
                  <a:gd name="T5" fmla="*/ 314 h 1118"/>
                  <a:gd name="T6" fmla="*/ 85 w 1596"/>
                  <a:gd name="T7" fmla="*/ 99 h 1118"/>
                  <a:gd name="T8" fmla="*/ 313 w 1596"/>
                  <a:gd name="T9" fmla="*/ 0 h 1118"/>
                  <a:gd name="T10" fmla="*/ 551 w 1596"/>
                  <a:gd name="T11" fmla="*/ 108 h 1118"/>
                  <a:gd name="T12" fmla="*/ 0 60000 65536"/>
                  <a:gd name="T13" fmla="*/ 0 60000 65536"/>
                  <a:gd name="T14" fmla="*/ 0 60000 65536"/>
                  <a:gd name="T15" fmla="*/ 0 60000 65536"/>
                  <a:gd name="T16" fmla="*/ 0 60000 65536"/>
                  <a:gd name="T17" fmla="*/ 0 60000 65536"/>
                  <a:gd name="T18" fmla="*/ 0 w 1596"/>
                  <a:gd name="T19" fmla="*/ 0 h 1118"/>
                  <a:gd name="T20" fmla="*/ 1596 w 1596"/>
                  <a:gd name="T21" fmla="*/ 1118 h 1118"/>
                </a:gdLst>
                <a:ahLst/>
                <a:cxnLst>
                  <a:cxn ang="T12">
                    <a:pos x="T0" y="T1"/>
                  </a:cxn>
                  <a:cxn ang="T13">
                    <a:pos x="T2" y="T3"/>
                  </a:cxn>
                  <a:cxn ang="T14">
                    <a:pos x="T4" y="T5"/>
                  </a:cxn>
                  <a:cxn ang="T15">
                    <a:pos x="T6" y="T7"/>
                  </a:cxn>
                  <a:cxn ang="T16">
                    <a:pos x="T8" y="T9"/>
                  </a:cxn>
                  <a:cxn ang="T17">
                    <a:pos x="T10" y="T11"/>
                  </a:cxn>
                </a:cxnLst>
                <a:rect l="T18" t="T19" r="T20" b="T21"/>
                <a:pathLst>
                  <a:path w="1596" h="1118">
                    <a:moveTo>
                      <a:pt x="1400" y="275"/>
                    </a:moveTo>
                    <a:cubicBezTo>
                      <a:pt x="1522" y="417"/>
                      <a:pt x="1596" y="597"/>
                      <a:pt x="1596" y="795"/>
                    </a:cubicBezTo>
                    <a:cubicBezTo>
                      <a:pt x="1037" y="1118"/>
                      <a:pt x="668" y="611"/>
                      <a:pt x="0" y="795"/>
                    </a:cubicBezTo>
                    <a:cubicBezTo>
                      <a:pt x="0" y="585"/>
                      <a:pt x="83" y="392"/>
                      <a:pt x="217" y="252"/>
                    </a:cubicBezTo>
                    <a:cubicBezTo>
                      <a:pt x="364" y="95"/>
                      <a:pt x="570" y="0"/>
                      <a:pt x="796" y="0"/>
                    </a:cubicBezTo>
                    <a:cubicBezTo>
                      <a:pt x="1039" y="0"/>
                      <a:pt x="1253" y="108"/>
                      <a:pt x="1400" y="275"/>
                    </a:cubicBezTo>
                    <a:close/>
                  </a:path>
                </a:pathLst>
              </a:custGeom>
              <a:gradFill rotWithShape="1">
                <a:gsLst>
                  <a:gs pos="0">
                    <a:schemeClr val="bg1">
                      <a:alpha val="53000"/>
                    </a:schemeClr>
                  </a:gs>
                  <a:gs pos="100000">
                    <a:srgbClr val="767676">
                      <a:alpha val="0"/>
                    </a:srgbClr>
                  </a:gs>
                </a:gsLst>
                <a:lin ang="5400000" scaled="1"/>
              </a:gradFill>
              <a:ln w="9525">
                <a:noFill/>
                <a:round/>
                <a:headEnd/>
                <a:tailEnd/>
              </a:ln>
            </p:spPr>
            <p:txBody>
              <a:bodyPr/>
              <a:lstStyle/>
              <a:p>
                <a:endParaRPr lang="zh-CN" altLang="en-US"/>
              </a:p>
            </p:txBody>
          </p:sp>
        </p:grpSp>
      </p:grpSp>
      <p:sp>
        <p:nvSpPr>
          <p:cNvPr id="16" name="Line 13"/>
          <p:cNvSpPr>
            <a:spLocks noChangeShapeType="1"/>
          </p:cNvSpPr>
          <p:nvPr/>
        </p:nvSpPr>
        <p:spPr bwMode="auto">
          <a:xfrm flipH="1" flipV="1">
            <a:off x="4163793" y="3788597"/>
            <a:ext cx="1441451" cy="360363"/>
          </a:xfrm>
          <a:prstGeom prst="line">
            <a:avLst/>
          </a:prstGeom>
          <a:noFill/>
          <a:ln w="38100" cap="rnd">
            <a:solidFill>
              <a:srgbClr val="008000"/>
            </a:solidFill>
            <a:prstDash val="sysDot"/>
            <a:round/>
            <a:headEnd/>
            <a:tailEnd/>
          </a:ln>
        </p:spPr>
        <p:txBody>
          <a:bodyPr/>
          <a:lstStyle/>
          <a:p>
            <a:endParaRPr lang="zh-CN" altLang="en-US"/>
          </a:p>
        </p:txBody>
      </p:sp>
      <p:sp>
        <p:nvSpPr>
          <p:cNvPr id="17" name="Line 11"/>
          <p:cNvSpPr>
            <a:spLocks noChangeShapeType="1"/>
          </p:cNvSpPr>
          <p:nvPr/>
        </p:nvSpPr>
        <p:spPr bwMode="auto">
          <a:xfrm flipV="1">
            <a:off x="2178122" y="3788596"/>
            <a:ext cx="1024705" cy="238874"/>
          </a:xfrm>
          <a:prstGeom prst="line">
            <a:avLst/>
          </a:prstGeom>
          <a:noFill/>
          <a:ln w="38100" cap="rnd">
            <a:solidFill>
              <a:srgbClr val="008000"/>
            </a:solidFill>
            <a:prstDash val="sysDot"/>
            <a:round/>
            <a:headEnd/>
            <a:tailEnd/>
          </a:ln>
        </p:spPr>
        <p:txBody>
          <a:bodyPr/>
          <a:lstStyle/>
          <a:p>
            <a:endParaRPr lang="zh-CN" altLang="en-US"/>
          </a:p>
        </p:txBody>
      </p:sp>
      <p:sp>
        <p:nvSpPr>
          <p:cNvPr id="18" name="Rectangle 15"/>
          <p:cNvSpPr>
            <a:spLocks noChangeArrowheads="1"/>
          </p:cNvSpPr>
          <p:nvPr/>
        </p:nvSpPr>
        <p:spPr bwMode="auto">
          <a:xfrm>
            <a:off x="3357343" y="3831460"/>
            <a:ext cx="1955800" cy="549275"/>
          </a:xfrm>
          <a:prstGeom prst="rect">
            <a:avLst/>
          </a:prstGeom>
          <a:noFill/>
          <a:ln w="9525">
            <a:noFill/>
            <a:miter lim="800000"/>
            <a:headEnd/>
            <a:tailEnd/>
          </a:ln>
        </p:spPr>
        <p:txBody>
          <a:bodyPr>
            <a:spAutoFit/>
          </a:bodyPr>
          <a:lstStyle/>
          <a:p>
            <a:pPr>
              <a:lnSpc>
                <a:spcPct val="150000"/>
              </a:lnSpc>
            </a:pPr>
            <a:r>
              <a:rPr lang="en-US" altLang="zh-CN" sz="2000">
                <a:solidFill>
                  <a:srgbClr val="0066FF"/>
                </a:solidFill>
                <a:ea typeface="Segoe Semibold"/>
                <a:cs typeface="Segoe Semibold"/>
              </a:rPr>
              <a:t>A</a:t>
            </a:r>
            <a:r>
              <a:rPr lang="zh-CN" altLang="en-US" sz="2000">
                <a:solidFill>
                  <a:srgbClr val="0066FF"/>
                </a:solidFill>
                <a:ea typeface="Segoe Semibold"/>
                <a:cs typeface="Segoe Semibold"/>
              </a:rPr>
              <a:t>分馆</a:t>
            </a:r>
          </a:p>
        </p:txBody>
      </p:sp>
      <p:sp>
        <p:nvSpPr>
          <p:cNvPr id="19" name="Rectangle 16"/>
          <p:cNvSpPr>
            <a:spLocks noChangeArrowheads="1"/>
          </p:cNvSpPr>
          <p:nvPr/>
        </p:nvSpPr>
        <p:spPr bwMode="auto">
          <a:xfrm>
            <a:off x="1742066" y="1623638"/>
            <a:ext cx="3879849" cy="807529"/>
          </a:xfrm>
          <a:prstGeom prst="rect">
            <a:avLst/>
          </a:prstGeom>
          <a:noFill/>
          <a:ln w="9525">
            <a:noFill/>
            <a:miter lim="800000"/>
            <a:headEnd/>
            <a:tailEnd/>
          </a:ln>
        </p:spPr>
        <p:txBody>
          <a:bodyPr>
            <a:spAutoFit/>
          </a:bodyPr>
          <a:lstStyle/>
          <a:p>
            <a:pPr>
              <a:lnSpc>
                <a:spcPct val="150000"/>
              </a:lnSpc>
            </a:pPr>
            <a:r>
              <a:rPr lang="zh-CN" altLang="en-US" sz="2800" b="1" dirty="0">
                <a:solidFill>
                  <a:srgbClr val="FF0000"/>
                </a:solidFill>
                <a:ea typeface="黑体" pitchFamily="2" charset="-122"/>
              </a:rPr>
              <a:t>一 证 </a:t>
            </a:r>
            <a:r>
              <a:rPr lang="zh-CN" altLang="en-US" sz="3600" b="1" dirty="0">
                <a:solidFill>
                  <a:srgbClr val="FF0000"/>
                </a:solidFill>
                <a:ea typeface="黑体" pitchFamily="2" charset="-122"/>
              </a:rPr>
              <a:t>通</a:t>
            </a:r>
            <a:r>
              <a:rPr lang="zh-CN" altLang="en-US" sz="2800" b="1" dirty="0">
                <a:solidFill>
                  <a:srgbClr val="FF0000"/>
                </a:solidFill>
                <a:ea typeface="黑体" pitchFamily="2" charset="-122"/>
              </a:rPr>
              <a:t> 用</a:t>
            </a:r>
          </a:p>
        </p:txBody>
      </p:sp>
      <p:sp>
        <p:nvSpPr>
          <p:cNvPr id="20" name="Rectangle 17"/>
          <p:cNvSpPr>
            <a:spLocks noChangeArrowheads="1"/>
          </p:cNvSpPr>
          <p:nvPr/>
        </p:nvSpPr>
        <p:spPr bwMode="auto">
          <a:xfrm>
            <a:off x="3065386" y="5419530"/>
            <a:ext cx="6413500" cy="664862"/>
          </a:xfrm>
          <a:prstGeom prst="rect">
            <a:avLst/>
          </a:prstGeom>
          <a:noFill/>
          <a:ln w="9525">
            <a:noFill/>
            <a:miter lim="800000"/>
            <a:headEnd/>
            <a:tailEnd/>
          </a:ln>
        </p:spPr>
        <p:txBody>
          <a:bodyPr>
            <a:spAutoFit/>
          </a:bodyPr>
          <a:lstStyle/>
          <a:p>
            <a:pPr>
              <a:lnSpc>
                <a:spcPct val="150000"/>
              </a:lnSpc>
            </a:pPr>
            <a:r>
              <a:rPr lang="zh-CN" altLang="en-US" sz="2800" b="1" dirty="0">
                <a:solidFill>
                  <a:srgbClr val="31859C"/>
                </a:solidFill>
                <a:ea typeface="黑体" pitchFamily="2" charset="-122"/>
              </a:rPr>
              <a:t>读者可</a:t>
            </a:r>
            <a:r>
              <a:rPr lang="zh-CN" altLang="en-US" sz="2800" b="1" dirty="0" smtClean="0">
                <a:solidFill>
                  <a:srgbClr val="31859C"/>
                </a:solidFill>
                <a:ea typeface="黑体" pitchFamily="2" charset="-122"/>
              </a:rPr>
              <a:t>在总馆和各分馆间通借通还</a:t>
            </a:r>
            <a:endParaRPr lang="zh-CN" altLang="en-US" sz="2800" b="1" dirty="0">
              <a:solidFill>
                <a:srgbClr val="31859C"/>
              </a:solidFill>
              <a:ea typeface="黑体" pitchFamily="2" charset="-122"/>
            </a:endParaRPr>
          </a:p>
        </p:txBody>
      </p:sp>
      <p:grpSp>
        <p:nvGrpSpPr>
          <p:cNvPr id="21" name="Group 18"/>
          <p:cNvGrpSpPr>
            <a:grpSpLocks/>
          </p:cNvGrpSpPr>
          <p:nvPr/>
        </p:nvGrpSpPr>
        <p:grpSpPr bwMode="auto">
          <a:xfrm>
            <a:off x="3077944" y="2909122"/>
            <a:ext cx="1568449" cy="1160463"/>
            <a:chOff x="0" y="0"/>
            <a:chExt cx="1042" cy="1102"/>
          </a:xfrm>
        </p:grpSpPr>
        <p:grpSp>
          <p:nvGrpSpPr>
            <p:cNvPr id="22" name="Group 19"/>
            <p:cNvGrpSpPr>
              <a:grpSpLocks/>
            </p:cNvGrpSpPr>
            <p:nvPr/>
          </p:nvGrpSpPr>
          <p:grpSpPr bwMode="auto">
            <a:xfrm>
              <a:off x="-5" y="-5"/>
              <a:ext cx="1047" cy="1107"/>
              <a:chOff x="-5" y="-5"/>
              <a:chExt cx="1047" cy="1107"/>
            </a:xfrm>
          </p:grpSpPr>
          <p:sp>
            <p:nvSpPr>
              <p:cNvPr id="24" name="Picture 41" descr="light_shadow"/>
              <p:cNvSpPr>
                <a:spLocks noChangeAspect="1" noChangeArrowheads="1"/>
              </p:cNvSpPr>
              <p:nvPr/>
            </p:nvSpPr>
            <p:spPr bwMode="auto">
              <a:xfrm>
                <a:off x="99" y="864"/>
                <a:ext cx="858" cy="238"/>
              </a:xfrm>
              <a:prstGeom prst="rect">
                <a:avLst/>
              </a:prstGeom>
              <a:noFill/>
              <a:ln w="9525">
                <a:noFill/>
                <a:miter lim="800000"/>
                <a:headEnd/>
                <a:tailEnd/>
              </a:ln>
            </p:spPr>
            <p:txBody>
              <a:bodyPr/>
              <a:lstStyle/>
              <a:p>
                <a:endParaRPr lang="zh-CN" altLang="en-US" sz="6000">
                  <a:solidFill>
                    <a:srgbClr val="FF0000"/>
                  </a:solidFill>
                  <a:ea typeface="黑体" pitchFamily="2" charset="-122"/>
                </a:endParaRPr>
              </a:p>
            </p:txBody>
          </p:sp>
          <p:pic>
            <p:nvPicPr>
              <p:cNvPr id="25" name="Picture 42" descr="circuler_1"/>
              <p:cNvPicPr>
                <a:picLocks noChangeAspect="1" noChangeArrowheads="1"/>
              </p:cNvPicPr>
              <p:nvPr/>
            </p:nvPicPr>
            <p:blipFill>
              <a:blip r:embed="rId3" cstate="print"/>
              <a:srcRect/>
              <a:stretch>
                <a:fillRect/>
              </a:stretch>
            </p:blipFill>
            <p:spPr bwMode="auto">
              <a:xfrm>
                <a:off x="0" y="0"/>
                <a:ext cx="1042" cy="1016"/>
              </a:xfrm>
              <a:prstGeom prst="rect">
                <a:avLst/>
              </a:prstGeom>
              <a:noFill/>
              <a:ln w="9525">
                <a:noFill/>
                <a:miter lim="800000"/>
                <a:headEnd/>
                <a:tailEnd/>
              </a:ln>
            </p:spPr>
          </p:pic>
          <p:grpSp>
            <p:nvGrpSpPr>
              <p:cNvPr id="26" name="Group 22"/>
              <p:cNvGrpSpPr>
                <a:grpSpLocks/>
              </p:cNvGrpSpPr>
              <p:nvPr/>
            </p:nvGrpSpPr>
            <p:grpSpPr bwMode="auto">
              <a:xfrm>
                <a:off x="-5" y="-5"/>
                <a:ext cx="1044" cy="1031"/>
                <a:chOff x="0" y="0"/>
                <a:chExt cx="1164336" cy="1152144"/>
              </a:xfrm>
            </p:grpSpPr>
            <p:pic>
              <p:nvPicPr>
                <p:cNvPr id="27" name="Oval 43"/>
                <p:cNvPicPr>
                  <a:picLocks noChangeArrowheads="1"/>
                </p:cNvPicPr>
                <p:nvPr/>
              </p:nvPicPr>
              <p:blipFill>
                <a:blip r:embed="rId4" cstate="print"/>
                <a:srcRect/>
                <a:stretch>
                  <a:fillRect/>
                </a:stretch>
              </p:blipFill>
              <p:spPr bwMode="auto">
                <a:xfrm>
                  <a:off x="0" y="0"/>
                  <a:ext cx="1164336" cy="1152144"/>
                </a:xfrm>
                <a:prstGeom prst="rect">
                  <a:avLst/>
                </a:prstGeom>
                <a:noFill/>
                <a:ln w="9525">
                  <a:noFill/>
                  <a:miter lim="800000"/>
                  <a:headEnd/>
                  <a:tailEnd/>
                </a:ln>
              </p:spPr>
            </p:pic>
            <p:sp>
              <p:nvSpPr>
                <p:cNvPr id="28" name="Text Box 24"/>
                <p:cNvSpPr txBox="1">
                  <a:spLocks noChangeArrowheads="1"/>
                </p:cNvSpPr>
                <p:nvPr/>
              </p:nvSpPr>
              <p:spPr bwMode="auto">
                <a:xfrm>
                  <a:off x="174242" y="172916"/>
                  <a:ext cx="816174" cy="805476"/>
                </a:xfrm>
                <a:prstGeom prst="rect">
                  <a:avLst/>
                </a:prstGeom>
                <a:noFill/>
                <a:ln w="9525">
                  <a:noFill/>
                  <a:miter lim="800000"/>
                  <a:headEnd/>
                  <a:tailEnd/>
                </a:ln>
              </p:spPr>
              <p:txBody>
                <a:bodyPr wrap="none" anchor="ctr"/>
                <a:lstStyle/>
                <a:p>
                  <a:pPr algn="r"/>
                  <a:endParaRPr lang="zh-CN" altLang="en-US"/>
                </a:p>
              </p:txBody>
            </p:sp>
          </p:grpSp>
        </p:grpSp>
        <p:pic>
          <p:nvPicPr>
            <p:cNvPr id="23" name="Picture 44" descr="Picture2"/>
            <p:cNvPicPr>
              <a:picLocks noChangeAspect="1" noChangeArrowheads="1"/>
            </p:cNvPicPr>
            <p:nvPr/>
          </p:nvPicPr>
          <p:blipFill>
            <a:blip r:embed="rId5" cstate="print"/>
            <a:srcRect/>
            <a:stretch>
              <a:fillRect/>
            </a:stretch>
          </p:blipFill>
          <p:spPr bwMode="auto">
            <a:xfrm>
              <a:off x="104" y="10"/>
              <a:ext cx="823" cy="360"/>
            </a:xfrm>
            <a:prstGeom prst="rect">
              <a:avLst/>
            </a:prstGeom>
            <a:noFill/>
            <a:ln w="9525">
              <a:noFill/>
              <a:miter lim="800000"/>
              <a:headEnd/>
              <a:tailEnd/>
            </a:ln>
          </p:spPr>
        </p:pic>
      </p:grpSp>
      <p:grpSp>
        <p:nvGrpSpPr>
          <p:cNvPr id="29" name="Group 26"/>
          <p:cNvGrpSpPr>
            <a:grpSpLocks noChangeAspect="1"/>
          </p:cNvGrpSpPr>
          <p:nvPr/>
        </p:nvGrpSpPr>
        <p:grpSpPr bwMode="auto">
          <a:xfrm>
            <a:off x="3344644" y="2975796"/>
            <a:ext cx="1037167" cy="903288"/>
            <a:chOff x="0" y="0"/>
            <a:chExt cx="589" cy="998"/>
          </a:xfrm>
        </p:grpSpPr>
        <p:pic>
          <p:nvPicPr>
            <p:cNvPr id="30" name="Picture 59" descr="enterprise blue.png"/>
            <p:cNvPicPr>
              <a:picLocks noChangeAspect="1" noChangeArrowheads="1"/>
            </p:cNvPicPr>
            <p:nvPr/>
          </p:nvPicPr>
          <p:blipFill>
            <a:blip r:embed="rId6" cstate="print"/>
            <a:srcRect/>
            <a:stretch>
              <a:fillRect/>
            </a:stretch>
          </p:blipFill>
          <p:spPr bwMode="auto">
            <a:xfrm>
              <a:off x="0" y="0"/>
              <a:ext cx="589" cy="857"/>
            </a:xfrm>
            <a:prstGeom prst="rect">
              <a:avLst/>
            </a:prstGeom>
            <a:noFill/>
            <a:ln w="9525">
              <a:noFill/>
              <a:miter lim="800000"/>
              <a:headEnd/>
              <a:tailEnd/>
            </a:ln>
          </p:spPr>
        </p:pic>
        <p:pic>
          <p:nvPicPr>
            <p:cNvPr id="31" name="Picture 82" descr="highrise, office building skyscraper enterprise sand.png"/>
            <p:cNvPicPr>
              <a:picLocks noChangeAspect="1" noChangeArrowheads="1"/>
            </p:cNvPicPr>
            <p:nvPr/>
          </p:nvPicPr>
          <p:blipFill>
            <a:blip r:embed="rId7" cstate="print"/>
            <a:srcRect/>
            <a:stretch>
              <a:fillRect/>
            </a:stretch>
          </p:blipFill>
          <p:spPr bwMode="auto">
            <a:xfrm>
              <a:off x="45" y="408"/>
              <a:ext cx="393" cy="590"/>
            </a:xfrm>
            <a:prstGeom prst="rect">
              <a:avLst/>
            </a:prstGeom>
            <a:noFill/>
            <a:ln w="9525">
              <a:noFill/>
              <a:miter lim="800000"/>
              <a:headEnd/>
              <a:tailEnd/>
            </a:ln>
          </p:spPr>
        </p:pic>
      </p:grpSp>
      <p:pic>
        <p:nvPicPr>
          <p:cNvPr id="32" name="Rectangle 21526"/>
          <p:cNvPicPr>
            <a:picLocks noChangeAspect="1" noChangeArrowheads="1"/>
          </p:cNvPicPr>
          <p:nvPr/>
        </p:nvPicPr>
        <p:blipFill>
          <a:blip r:embed="rId8" cstate="print"/>
          <a:srcRect/>
          <a:stretch>
            <a:fillRect/>
          </a:stretch>
        </p:blipFill>
        <p:spPr bwMode="auto">
          <a:xfrm>
            <a:off x="6125943" y="3753672"/>
            <a:ext cx="861483" cy="849313"/>
          </a:xfrm>
          <a:prstGeom prst="rect">
            <a:avLst/>
          </a:prstGeom>
          <a:noFill/>
          <a:ln w="9525">
            <a:noFill/>
            <a:miter lim="800000"/>
            <a:headEnd/>
            <a:tailEnd/>
          </a:ln>
        </p:spPr>
      </p:pic>
      <p:pic>
        <p:nvPicPr>
          <p:cNvPr id="33" name="Rectangle 21527"/>
          <p:cNvPicPr>
            <a:picLocks noChangeAspect="1" noChangeArrowheads="1"/>
          </p:cNvPicPr>
          <p:nvPr/>
        </p:nvPicPr>
        <p:blipFill>
          <a:blip r:embed="rId9" cstate="print"/>
          <a:srcRect/>
          <a:stretch>
            <a:fillRect/>
          </a:stretch>
        </p:blipFill>
        <p:spPr bwMode="auto">
          <a:xfrm>
            <a:off x="5821144" y="4010846"/>
            <a:ext cx="706967" cy="604838"/>
          </a:xfrm>
          <a:prstGeom prst="rect">
            <a:avLst/>
          </a:prstGeom>
          <a:noFill/>
          <a:ln w="9525">
            <a:noFill/>
            <a:miter lim="800000"/>
            <a:headEnd/>
            <a:tailEnd/>
          </a:ln>
        </p:spPr>
      </p:pic>
      <p:sp>
        <p:nvSpPr>
          <p:cNvPr id="34" name="Rectangle 32"/>
          <p:cNvSpPr>
            <a:spLocks noChangeArrowheads="1"/>
          </p:cNvSpPr>
          <p:nvPr/>
        </p:nvSpPr>
        <p:spPr bwMode="auto">
          <a:xfrm>
            <a:off x="5931210" y="3161535"/>
            <a:ext cx="1955800" cy="549275"/>
          </a:xfrm>
          <a:prstGeom prst="rect">
            <a:avLst/>
          </a:prstGeom>
          <a:noFill/>
          <a:ln w="9525">
            <a:noFill/>
            <a:miter lim="800000"/>
            <a:headEnd/>
            <a:tailEnd/>
          </a:ln>
        </p:spPr>
        <p:txBody>
          <a:bodyPr>
            <a:spAutoFit/>
          </a:bodyPr>
          <a:lstStyle/>
          <a:p>
            <a:pPr>
              <a:lnSpc>
                <a:spcPct val="150000"/>
              </a:lnSpc>
            </a:pPr>
            <a:r>
              <a:rPr lang="en-US" altLang="zh-CN" sz="2000">
                <a:solidFill>
                  <a:srgbClr val="0066FF"/>
                </a:solidFill>
                <a:ea typeface="Segoe Semibold"/>
                <a:cs typeface="Segoe Semibold"/>
              </a:rPr>
              <a:t>B</a:t>
            </a:r>
            <a:r>
              <a:rPr lang="zh-CN" altLang="en-US" sz="2000">
                <a:solidFill>
                  <a:srgbClr val="0066FF"/>
                </a:solidFill>
                <a:ea typeface="Segoe Semibold"/>
                <a:cs typeface="Segoe Semibold"/>
              </a:rPr>
              <a:t>分馆</a:t>
            </a:r>
          </a:p>
        </p:txBody>
      </p:sp>
      <p:grpSp>
        <p:nvGrpSpPr>
          <p:cNvPr id="35" name="Group 34"/>
          <p:cNvGrpSpPr>
            <a:grpSpLocks/>
          </p:cNvGrpSpPr>
          <p:nvPr/>
        </p:nvGrpSpPr>
        <p:grpSpPr bwMode="auto">
          <a:xfrm>
            <a:off x="8003427" y="2947221"/>
            <a:ext cx="1765300" cy="1233488"/>
            <a:chOff x="0" y="0"/>
            <a:chExt cx="751" cy="741"/>
          </a:xfrm>
        </p:grpSpPr>
        <p:sp>
          <p:nvSpPr>
            <p:cNvPr id="36" name="Oval 36"/>
            <p:cNvSpPr>
              <a:spLocks noChangeArrowheads="1"/>
            </p:cNvSpPr>
            <p:nvPr/>
          </p:nvSpPr>
          <p:spPr bwMode="auto">
            <a:xfrm>
              <a:off x="20" y="32"/>
              <a:ext cx="716" cy="709"/>
            </a:xfrm>
            <a:prstGeom prst="ellipse">
              <a:avLst/>
            </a:prstGeom>
            <a:gradFill rotWithShape="1">
              <a:gsLst>
                <a:gs pos="0">
                  <a:schemeClr val="hlink"/>
                </a:gs>
                <a:gs pos="100000">
                  <a:srgbClr val="303D09"/>
                </a:gs>
              </a:gsLst>
              <a:lin ang="5400000" scaled="1"/>
            </a:gradFill>
            <a:ln w="38100">
              <a:solidFill>
                <a:srgbClr val="F8F8F8">
                  <a:alpha val="70195"/>
                </a:srgbClr>
              </a:solidFill>
              <a:round/>
              <a:headEnd/>
              <a:tailEnd/>
            </a:ln>
          </p:spPr>
          <p:txBody>
            <a:bodyPr wrap="none" anchor="ctr"/>
            <a:lstStyle/>
            <a:p>
              <a:pPr algn="r"/>
              <a:endParaRPr lang="zh-CN" altLang="en-US"/>
            </a:p>
          </p:txBody>
        </p:sp>
        <p:pic>
          <p:nvPicPr>
            <p:cNvPr id="37" name="Picture 37" descr="cir_lighteffect0"/>
            <p:cNvPicPr>
              <a:picLocks noChangeAspect="1" noChangeArrowheads="1"/>
            </p:cNvPicPr>
            <p:nvPr/>
          </p:nvPicPr>
          <p:blipFill>
            <a:blip r:embed="rId10" cstate="print">
              <a:lum bright="18000" contrast="-12000"/>
            </a:blip>
            <a:srcRect/>
            <a:stretch>
              <a:fillRect/>
            </a:stretch>
          </p:blipFill>
          <p:spPr bwMode="auto">
            <a:xfrm>
              <a:off x="0" y="0"/>
              <a:ext cx="751" cy="644"/>
            </a:xfrm>
            <a:prstGeom prst="rect">
              <a:avLst/>
            </a:prstGeom>
            <a:noFill/>
            <a:ln w="9525">
              <a:noFill/>
              <a:miter lim="800000"/>
              <a:headEnd/>
              <a:tailEnd/>
            </a:ln>
          </p:spPr>
        </p:pic>
      </p:grpSp>
      <p:grpSp>
        <p:nvGrpSpPr>
          <p:cNvPr id="38" name="Group 37"/>
          <p:cNvGrpSpPr>
            <a:grpSpLocks noChangeAspect="1"/>
          </p:cNvGrpSpPr>
          <p:nvPr/>
        </p:nvGrpSpPr>
        <p:grpSpPr bwMode="auto">
          <a:xfrm>
            <a:off x="8356910" y="3077396"/>
            <a:ext cx="1037167" cy="903288"/>
            <a:chOff x="0" y="0"/>
            <a:chExt cx="589" cy="998"/>
          </a:xfrm>
        </p:grpSpPr>
        <p:pic>
          <p:nvPicPr>
            <p:cNvPr id="39" name="Picture 59" descr="enterprise blue.png"/>
            <p:cNvPicPr>
              <a:picLocks noChangeAspect="1" noChangeArrowheads="1"/>
            </p:cNvPicPr>
            <p:nvPr/>
          </p:nvPicPr>
          <p:blipFill>
            <a:blip r:embed="rId6" cstate="print"/>
            <a:srcRect/>
            <a:stretch>
              <a:fillRect/>
            </a:stretch>
          </p:blipFill>
          <p:spPr bwMode="auto">
            <a:xfrm>
              <a:off x="0" y="0"/>
              <a:ext cx="589" cy="857"/>
            </a:xfrm>
            <a:prstGeom prst="rect">
              <a:avLst/>
            </a:prstGeom>
            <a:noFill/>
            <a:ln w="9525">
              <a:noFill/>
              <a:miter lim="800000"/>
              <a:headEnd/>
              <a:tailEnd/>
            </a:ln>
          </p:spPr>
        </p:pic>
        <p:pic>
          <p:nvPicPr>
            <p:cNvPr id="40" name="Picture 82" descr="highrise, office building skyscraper enterprise sand.png"/>
            <p:cNvPicPr>
              <a:picLocks noChangeAspect="1" noChangeArrowheads="1"/>
            </p:cNvPicPr>
            <p:nvPr/>
          </p:nvPicPr>
          <p:blipFill>
            <a:blip r:embed="rId7" cstate="print"/>
            <a:srcRect/>
            <a:stretch>
              <a:fillRect/>
            </a:stretch>
          </p:blipFill>
          <p:spPr bwMode="auto">
            <a:xfrm>
              <a:off x="45" y="408"/>
              <a:ext cx="393" cy="590"/>
            </a:xfrm>
            <a:prstGeom prst="rect">
              <a:avLst/>
            </a:prstGeom>
            <a:noFill/>
            <a:ln w="9525">
              <a:noFill/>
              <a:miter lim="800000"/>
              <a:headEnd/>
              <a:tailEnd/>
            </a:ln>
          </p:spPr>
        </p:pic>
      </p:grpSp>
      <p:sp>
        <p:nvSpPr>
          <p:cNvPr id="41" name="Rectangle 33"/>
          <p:cNvSpPr>
            <a:spLocks noChangeArrowheads="1"/>
          </p:cNvSpPr>
          <p:nvPr/>
        </p:nvSpPr>
        <p:spPr bwMode="auto">
          <a:xfrm>
            <a:off x="8505991" y="4067325"/>
            <a:ext cx="845020" cy="549275"/>
          </a:xfrm>
          <a:prstGeom prst="rect">
            <a:avLst/>
          </a:prstGeom>
          <a:noFill/>
          <a:ln w="9525">
            <a:noFill/>
            <a:miter lim="800000"/>
            <a:headEnd/>
            <a:tailEnd/>
          </a:ln>
        </p:spPr>
        <p:txBody>
          <a:bodyPr wrap="square">
            <a:spAutoFit/>
          </a:bodyPr>
          <a:lstStyle/>
          <a:p>
            <a:pPr>
              <a:lnSpc>
                <a:spcPct val="150000"/>
              </a:lnSpc>
            </a:pPr>
            <a:r>
              <a:rPr lang="en-US" altLang="zh-CN" sz="2000" dirty="0">
                <a:solidFill>
                  <a:srgbClr val="0066FF"/>
                </a:solidFill>
                <a:ea typeface="Segoe Semibold"/>
                <a:cs typeface="Segoe Semibold"/>
              </a:rPr>
              <a:t>C</a:t>
            </a:r>
            <a:r>
              <a:rPr lang="zh-CN" altLang="en-US" sz="2000" dirty="0">
                <a:solidFill>
                  <a:srgbClr val="0066FF"/>
                </a:solidFill>
                <a:ea typeface="Segoe Semibold"/>
                <a:cs typeface="Segoe Semibold"/>
              </a:rPr>
              <a:t>分馆</a:t>
            </a:r>
          </a:p>
        </p:txBody>
      </p:sp>
      <p:sp>
        <p:nvSpPr>
          <p:cNvPr id="42" name="Rounded Rectangle 5"/>
          <p:cNvSpPr>
            <a:spLocks noChangeArrowheads="1"/>
          </p:cNvSpPr>
          <p:nvPr/>
        </p:nvSpPr>
        <p:spPr bwMode="auto">
          <a:xfrm>
            <a:off x="3391356" y="868076"/>
            <a:ext cx="5464967" cy="724418"/>
          </a:xfrm>
          <a:prstGeom prst="roundRect">
            <a:avLst>
              <a:gd name="adj" fmla="val 16667"/>
            </a:avLst>
          </a:prstGeom>
          <a:solidFill>
            <a:srgbClr val="8AC9DA"/>
          </a:solidFill>
          <a:ln w="9525">
            <a:noFill/>
            <a:round/>
            <a:headEnd/>
            <a:tailEnd/>
          </a:ln>
        </p:spPr>
        <p:txBody>
          <a:bodyPr anchor="ctr"/>
          <a:lstStyle/>
          <a:p>
            <a:pPr algn="ctr" eaLnBrk="1" hangingPunct="1"/>
            <a:r>
              <a:rPr lang="en-US" altLang="zh-CN" sz="2400" b="1" dirty="0" smtClean="0">
                <a:solidFill>
                  <a:schemeClr val="accent4">
                    <a:lumMod val="60000"/>
                    <a:lumOff val="40000"/>
                  </a:schemeClr>
                </a:solidFill>
                <a:latin typeface="微软雅黑" pitchFamily="34" charset="-122"/>
                <a:ea typeface="微软雅黑" pitchFamily="34" charset="-122"/>
              </a:rPr>
              <a:t>1</a:t>
            </a:r>
            <a:r>
              <a:rPr lang="zh-CN" altLang="en-US" sz="2400" b="1" dirty="0" smtClean="0">
                <a:solidFill>
                  <a:schemeClr val="accent4">
                    <a:lumMod val="60000"/>
                    <a:lumOff val="40000"/>
                  </a:schemeClr>
                </a:solidFill>
                <a:latin typeface="微软雅黑" pitchFamily="34" charset="-122"/>
                <a:ea typeface="微软雅黑" pitchFamily="34" charset="-122"/>
              </a:rPr>
              <a:t>、</a:t>
            </a:r>
            <a:r>
              <a:rPr lang="zh-CN" altLang="en-US" sz="2400" b="1" dirty="0" smtClean="0">
                <a:solidFill>
                  <a:srgbClr val="FFC000"/>
                </a:solidFill>
                <a:latin typeface="微软雅黑" pitchFamily="34" charset="-122"/>
                <a:ea typeface="微软雅黑" pitchFamily="34" charset="-122"/>
              </a:rPr>
              <a:t>通借通还，便捷的文献流通网络</a:t>
            </a:r>
            <a:endParaRPr lang="en-US" altLang="zh-CN" sz="2400" b="1" dirty="0">
              <a:solidFill>
                <a:srgbClr val="FFC000"/>
              </a:solidFill>
              <a:latin typeface="微软雅黑" pitchFamily="34" charset="-122"/>
              <a:ea typeface="微软雅黑" pitchFamily="34" charset="-122"/>
            </a:endParaRPr>
          </a:p>
        </p:txBody>
      </p:sp>
      <p:sp>
        <p:nvSpPr>
          <p:cNvPr id="43" name="椭圆 42"/>
          <p:cNvSpPr/>
          <p:nvPr/>
        </p:nvSpPr>
        <p:spPr>
          <a:xfrm>
            <a:off x="1114129" y="3598618"/>
            <a:ext cx="858509" cy="993929"/>
          </a:xfrm>
          <a:prstGeom prst="ellipse">
            <a:avLst/>
          </a:prstGeom>
          <a:solidFill>
            <a:srgbClr val="93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grpSp>
        <p:nvGrpSpPr>
          <p:cNvPr id="44" name="组合 43"/>
          <p:cNvGrpSpPr/>
          <p:nvPr/>
        </p:nvGrpSpPr>
        <p:grpSpPr>
          <a:xfrm>
            <a:off x="1258299" y="3697248"/>
            <a:ext cx="580775" cy="741188"/>
            <a:chOff x="5016501" y="2517775"/>
            <a:chExt cx="201613" cy="201613"/>
          </a:xfrm>
          <a:solidFill>
            <a:srgbClr val="2D7A8F"/>
          </a:solidFill>
        </p:grpSpPr>
        <p:sp>
          <p:nvSpPr>
            <p:cNvPr id="45" name="Freeform 278"/>
            <p:cNvSpPr>
              <a:spLocks noEditPoints="1"/>
            </p:cNvSpPr>
            <p:nvPr/>
          </p:nvSpPr>
          <p:spPr bwMode="auto">
            <a:xfrm>
              <a:off x="5016501" y="2662238"/>
              <a:ext cx="201613" cy="57150"/>
            </a:xfrm>
            <a:custGeom>
              <a:avLst/>
              <a:gdLst>
                <a:gd name="T0" fmla="*/ 85 w 127"/>
                <a:gd name="T1" fmla="*/ 0 h 36"/>
                <a:gd name="T2" fmla="*/ 85 w 127"/>
                <a:gd name="T3" fmla="*/ 0 h 36"/>
                <a:gd name="T4" fmla="*/ 82 w 127"/>
                <a:gd name="T5" fmla="*/ 0 h 36"/>
                <a:gd name="T6" fmla="*/ 80 w 127"/>
                <a:gd name="T7" fmla="*/ 0 h 36"/>
                <a:gd name="T8" fmla="*/ 80 w 127"/>
                <a:gd name="T9" fmla="*/ 0 h 36"/>
                <a:gd name="T10" fmla="*/ 79 w 127"/>
                <a:gd name="T11" fmla="*/ 0 h 36"/>
                <a:gd name="T12" fmla="*/ 79 w 127"/>
                <a:gd name="T13" fmla="*/ 0 h 36"/>
                <a:gd name="T14" fmla="*/ 72 w 127"/>
                <a:gd name="T15" fmla="*/ 2 h 36"/>
                <a:gd name="T16" fmla="*/ 63 w 127"/>
                <a:gd name="T17" fmla="*/ 3 h 36"/>
                <a:gd name="T18" fmla="*/ 63 w 127"/>
                <a:gd name="T19" fmla="*/ 3 h 36"/>
                <a:gd name="T20" fmla="*/ 53 w 127"/>
                <a:gd name="T21" fmla="*/ 2 h 36"/>
                <a:gd name="T22" fmla="*/ 46 w 127"/>
                <a:gd name="T23" fmla="*/ 0 h 36"/>
                <a:gd name="T24" fmla="*/ 46 w 127"/>
                <a:gd name="T25" fmla="*/ 0 h 36"/>
                <a:gd name="T26" fmla="*/ 45 w 127"/>
                <a:gd name="T27" fmla="*/ 0 h 36"/>
                <a:gd name="T28" fmla="*/ 44 w 127"/>
                <a:gd name="T29" fmla="*/ 0 h 36"/>
                <a:gd name="T30" fmla="*/ 44 w 127"/>
                <a:gd name="T31" fmla="*/ 0 h 36"/>
                <a:gd name="T32" fmla="*/ 42 w 127"/>
                <a:gd name="T33" fmla="*/ 0 h 36"/>
                <a:gd name="T34" fmla="*/ 42 w 127"/>
                <a:gd name="T35" fmla="*/ 0 h 36"/>
                <a:gd name="T36" fmla="*/ 31 w 127"/>
                <a:gd name="T37" fmla="*/ 3 h 36"/>
                <a:gd name="T38" fmla="*/ 21 w 127"/>
                <a:gd name="T39" fmla="*/ 7 h 36"/>
                <a:gd name="T40" fmla="*/ 9 w 127"/>
                <a:gd name="T41" fmla="*/ 13 h 36"/>
                <a:gd name="T42" fmla="*/ 1 w 127"/>
                <a:gd name="T43" fmla="*/ 20 h 36"/>
                <a:gd name="T44" fmla="*/ 1 w 127"/>
                <a:gd name="T45" fmla="*/ 20 h 36"/>
                <a:gd name="T46" fmla="*/ 0 w 127"/>
                <a:gd name="T47" fmla="*/ 23 h 36"/>
                <a:gd name="T48" fmla="*/ 0 w 127"/>
                <a:gd name="T49" fmla="*/ 31 h 36"/>
                <a:gd name="T50" fmla="*/ 0 w 127"/>
                <a:gd name="T51" fmla="*/ 31 h 36"/>
                <a:gd name="T52" fmla="*/ 1 w 127"/>
                <a:gd name="T53" fmla="*/ 34 h 36"/>
                <a:gd name="T54" fmla="*/ 4 w 127"/>
                <a:gd name="T55" fmla="*/ 36 h 36"/>
                <a:gd name="T56" fmla="*/ 122 w 127"/>
                <a:gd name="T57" fmla="*/ 36 h 36"/>
                <a:gd name="T58" fmla="*/ 122 w 127"/>
                <a:gd name="T59" fmla="*/ 36 h 36"/>
                <a:gd name="T60" fmla="*/ 126 w 127"/>
                <a:gd name="T61" fmla="*/ 34 h 36"/>
                <a:gd name="T62" fmla="*/ 127 w 127"/>
                <a:gd name="T63" fmla="*/ 31 h 36"/>
                <a:gd name="T64" fmla="*/ 127 w 127"/>
                <a:gd name="T65" fmla="*/ 23 h 36"/>
                <a:gd name="T66" fmla="*/ 127 w 127"/>
                <a:gd name="T67" fmla="*/ 23 h 36"/>
                <a:gd name="T68" fmla="*/ 125 w 127"/>
                <a:gd name="T69" fmla="*/ 20 h 36"/>
                <a:gd name="T70" fmla="*/ 125 w 127"/>
                <a:gd name="T71" fmla="*/ 20 h 36"/>
                <a:gd name="T72" fmla="*/ 116 w 127"/>
                <a:gd name="T73" fmla="*/ 13 h 36"/>
                <a:gd name="T74" fmla="*/ 106 w 127"/>
                <a:gd name="T75" fmla="*/ 7 h 36"/>
                <a:gd name="T76" fmla="*/ 95 w 127"/>
                <a:gd name="T77" fmla="*/ 3 h 36"/>
                <a:gd name="T78" fmla="*/ 85 w 127"/>
                <a:gd name="T79" fmla="*/ 0 h 36"/>
                <a:gd name="T80" fmla="*/ 85 w 127"/>
                <a:gd name="T81" fmla="*/ 0 h 36"/>
                <a:gd name="T82" fmla="*/ 117 w 127"/>
                <a:gd name="T83" fmla="*/ 27 h 36"/>
                <a:gd name="T84" fmla="*/ 8 w 127"/>
                <a:gd name="T85" fmla="*/ 27 h 36"/>
                <a:gd name="T86" fmla="*/ 8 w 127"/>
                <a:gd name="T87" fmla="*/ 26 h 36"/>
                <a:gd name="T88" fmla="*/ 8 w 127"/>
                <a:gd name="T89" fmla="*/ 26 h 36"/>
                <a:gd name="T90" fmla="*/ 15 w 127"/>
                <a:gd name="T91" fmla="*/ 20 h 36"/>
                <a:gd name="T92" fmla="*/ 25 w 127"/>
                <a:gd name="T93" fmla="*/ 14 h 36"/>
                <a:gd name="T94" fmla="*/ 34 w 127"/>
                <a:gd name="T95" fmla="*/ 12 h 36"/>
                <a:gd name="T96" fmla="*/ 44 w 127"/>
                <a:gd name="T97" fmla="*/ 9 h 36"/>
                <a:gd name="T98" fmla="*/ 44 w 127"/>
                <a:gd name="T99" fmla="*/ 9 h 36"/>
                <a:gd name="T100" fmla="*/ 52 w 127"/>
                <a:gd name="T101" fmla="*/ 12 h 36"/>
                <a:gd name="T102" fmla="*/ 63 w 127"/>
                <a:gd name="T103" fmla="*/ 12 h 36"/>
                <a:gd name="T104" fmla="*/ 63 w 127"/>
                <a:gd name="T105" fmla="*/ 12 h 36"/>
                <a:gd name="T106" fmla="*/ 73 w 127"/>
                <a:gd name="T107" fmla="*/ 12 h 36"/>
                <a:gd name="T108" fmla="*/ 82 w 127"/>
                <a:gd name="T109" fmla="*/ 9 h 36"/>
                <a:gd name="T110" fmla="*/ 82 w 127"/>
                <a:gd name="T111" fmla="*/ 9 h 36"/>
                <a:gd name="T112" fmla="*/ 92 w 127"/>
                <a:gd name="T113" fmla="*/ 12 h 36"/>
                <a:gd name="T114" fmla="*/ 100 w 127"/>
                <a:gd name="T115" fmla="*/ 14 h 36"/>
                <a:gd name="T116" fmla="*/ 110 w 127"/>
                <a:gd name="T117" fmla="*/ 20 h 36"/>
                <a:gd name="T118" fmla="*/ 117 w 127"/>
                <a:gd name="T119" fmla="*/ 26 h 36"/>
                <a:gd name="T120" fmla="*/ 117 w 127"/>
                <a:gd name="T121"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 h="36">
                  <a:moveTo>
                    <a:pt x="85" y="0"/>
                  </a:moveTo>
                  <a:lnTo>
                    <a:pt x="85" y="0"/>
                  </a:lnTo>
                  <a:lnTo>
                    <a:pt x="82" y="0"/>
                  </a:lnTo>
                  <a:lnTo>
                    <a:pt x="80" y="0"/>
                  </a:lnTo>
                  <a:lnTo>
                    <a:pt x="80" y="0"/>
                  </a:lnTo>
                  <a:lnTo>
                    <a:pt x="79" y="0"/>
                  </a:lnTo>
                  <a:lnTo>
                    <a:pt x="79" y="0"/>
                  </a:lnTo>
                  <a:lnTo>
                    <a:pt x="72" y="2"/>
                  </a:lnTo>
                  <a:lnTo>
                    <a:pt x="63" y="3"/>
                  </a:lnTo>
                  <a:lnTo>
                    <a:pt x="63" y="3"/>
                  </a:lnTo>
                  <a:lnTo>
                    <a:pt x="53" y="2"/>
                  </a:lnTo>
                  <a:lnTo>
                    <a:pt x="46" y="0"/>
                  </a:lnTo>
                  <a:lnTo>
                    <a:pt x="46" y="0"/>
                  </a:lnTo>
                  <a:lnTo>
                    <a:pt x="45" y="0"/>
                  </a:lnTo>
                  <a:lnTo>
                    <a:pt x="44" y="0"/>
                  </a:lnTo>
                  <a:lnTo>
                    <a:pt x="44" y="0"/>
                  </a:lnTo>
                  <a:lnTo>
                    <a:pt x="42" y="0"/>
                  </a:lnTo>
                  <a:lnTo>
                    <a:pt x="42" y="0"/>
                  </a:lnTo>
                  <a:lnTo>
                    <a:pt x="31" y="3"/>
                  </a:lnTo>
                  <a:lnTo>
                    <a:pt x="21" y="7"/>
                  </a:lnTo>
                  <a:lnTo>
                    <a:pt x="9" y="13"/>
                  </a:lnTo>
                  <a:lnTo>
                    <a:pt x="1" y="20"/>
                  </a:lnTo>
                  <a:lnTo>
                    <a:pt x="1" y="20"/>
                  </a:lnTo>
                  <a:lnTo>
                    <a:pt x="0" y="23"/>
                  </a:lnTo>
                  <a:lnTo>
                    <a:pt x="0" y="31"/>
                  </a:lnTo>
                  <a:lnTo>
                    <a:pt x="0" y="31"/>
                  </a:lnTo>
                  <a:lnTo>
                    <a:pt x="1" y="34"/>
                  </a:lnTo>
                  <a:lnTo>
                    <a:pt x="4" y="36"/>
                  </a:lnTo>
                  <a:lnTo>
                    <a:pt x="122" y="36"/>
                  </a:lnTo>
                  <a:lnTo>
                    <a:pt x="122" y="36"/>
                  </a:lnTo>
                  <a:lnTo>
                    <a:pt x="126" y="34"/>
                  </a:lnTo>
                  <a:lnTo>
                    <a:pt x="127" y="31"/>
                  </a:lnTo>
                  <a:lnTo>
                    <a:pt x="127" y="23"/>
                  </a:lnTo>
                  <a:lnTo>
                    <a:pt x="127" y="23"/>
                  </a:lnTo>
                  <a:lnTo>
                    <a:pt x="125" y="20"/>
                  </a:lnTo>
                  <a:lnTo>
                    <a:pt x="125" y="20"/>
                  </a:lnTo>
                  <a:lnTo>
                    <a:pt x="116" y="13"/>
                  </a:lnTo>
                  <a:lnTo>
                    <a:pt x="106" y="7"/>
                  </a:lnTo>
                  <a:lnTo>
                    <a:pt x="95" y="3"/>
                  </a:lnTo>
                  <a:lnTo>
                    <a:pt x="85" y="0"/>
                  </a:lnTo>
                  <a:lnTo>
                    <a:pt x="85" y="0"/>
                  </a:lnTo>
                  <a:close/>
                  <a:moveTo>
                    <a:pt x="117" y="27"/>
                  </a:moveTo>
                  <a:lnTo>
                    <a:pt x="8" y="27"/>
                  </a:lnTo>
                  <a:lnTo>
                    <a:pt x="8" y="26"/>
                  </a:lnTo>
                  <a:lnTo>
                    <a:pt x="8" y="26"/>
                  </a:lnTo>
                  <a:lnTo>
                    <a:pt x="15" y="20"/>
                  </a:lnTo>
                  <a:lnTo>
                    <a:pt x="25" y="14"/>
                  </a:lnTo>
                  <a:lnTo>
                    <a:pt x="34" y="12"/>
                  </a:lnTo>
                  <a:lnTo>
                    <a:pt x="44" y="9"/>
                  </a:lnTo>
                  <a:lnTo>
                    <a:pt x="44" y="9"/>
                  </a:lnTo>
                  <a:lnTo>
                    <a:pt x="52" y="12"/>
                  </a:lnTo>
                  <a:lnTo>
                    <a:pt x="63" y="12"/>
                  </a:lnTo>
                  <a:lnTo>
                    <a:pt x="63" y="12"/>
                  </a:lnTo>
                  <a:lnTo>
                    <a:pt x="73" y="12"/>
                  </a:lnTo>
                  <a:lnTo>
                    <a:pt x="82" y="9"/>
                  </a:lnTo>
                  <a:lnTo>
                    <a:pt x="82" y="9"/>
                  </a:lnTo>
                  <a:lnTo>
                    <a:pt x="92" y="12"/>
                  </a:lnTo>
                  <a:lnTo>
                    <a:pt x="100" y="14"/>
                  </a:lnTo>
                  <a:lnTo>
                    <a:pt x="110" y="20"/>
                  </a:lnTo>
                  <a:lnTo>
                    <a:pt x="117" y="26"/>
                  </a:lnTo>
                  <a:lnTo>
                    <a:pt x="117"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92D050"/>
                </a:solidFill>
              </a:endParaRPr>
            </a:p>
          </p:txBody>
        </p:sp>
        <p:sp>
          <p:nvSpPr>
            <p:cNvPr id="46" name="Freeform 279"/>
            <p:cNvSpPr>
              <a:spLocks/>
            </p:cNvSpPr>
            <p:nvPr/>
          </p:nvSpPr>
          <p:spPr bwMode="auto">
            <a:xfrm>
              <a:off x="5062538" y="2517775"/>
              <a:ext cx="90488" cy="134938"/>
            </a:xfrm>
            <a:custGeom>
              <a:avLst/>
              <a:gdLst>
                <a:gd name="T0" fmla="*/ 6 w 57"/>
                <a:gd name="T1" fmla="*/ 57 h 85"/>
                <a:gd name="T2" fmla="*/ 15 w 57"/>
                <a:gd name="T3" fmla="*/ 77 h 85"/>
                <a:gd name="T4" fmla="*/ 23 w 57"/>
                <a:gd name="T5" fmla="*/ 83 h 85"/>
                <a:gd name="T6" fmla="*/ 34 w 57"/>
                <a:gd name="T7" fmla="*/ 85 h 85"/>
                <a:gd name="T8" fmla="*/ 42 w 57"/>
                <a:gd name="T9" fmla="*/ 84 h 85"/>
                <a:gd name="T10" fmla="*/ 53 w 57"/>
                <a:gd name="T11" fmla="*/ 76 h 85"/>
                <a:gd name="T12" fmla="*/ 57 w 57"/>
                <a:gd name="T13" fmla="*/ 70 h 85"/>
                <a:gd name="T14" fmla="*/ 50 w 57"/>
                <a:gd name="T15" fmla="*/ 66 h 85"/>
                <a:gd name="T16" fmla="*/ 43 w 57"/>
                <a:gd name="T17" fmla="*/ 73 h 85"/>
                <a:gd name="T18" fmla="*/ 34 w 57"/>
                <a:gd name="T19" fmla="*/ 77 h 85"/>
                <a:gd name="T20" fmla="*/ 30 w 57"/>
                <a:gd name="T21" fmla="*/ 76 h 85"/>
                <a:gd name="T22" fmla="*/ 20 w 57"/>
                <a:gd name="T23" fmla="*/ 68 h 85"/>
                <a:gd name="T24" fmla="*/ 13 w 57"/>
                <a:gd name="T25" fmla="*/ 53 h 85"/>
                <a:gd name="T26" fmla="*/ 12 w 57"/>
                <a:gd name="T27" fmla="*/ 50 h 85"/>
                <a:gd name="T28" fmla="*/ 9 w 57"/>
                <a:gd name="T29" fmla="*/ 50 h 85"/>
                <a:gd name="T30" fmla="*/ 9 w 57"/>
                <a:gd name="T31" fmla="*/ 50 h 85"/>
                <a:gd name="T32" fmla="*/ 9 w 57"/>
                <a:gd name="T33" fmla="*/ 49 h 85"/>
                <a:gd name="T34" fmla="*/ 9 w 57"/>
                <a:gd name="T35" fmla="*/ 49 h 85"/>
                <a:gd name="T36" fmla="*/ 12 w 57"/>
                <a:gd name="T37" fmla="*/ 43 h 85"/>
                <a:gd name="T38" fmla="*/ 10 w 57"/>
                <a:gd name="T39" fmla="*/ 34 h 85"/>
                <a:gd name="T40" fmla="*/ 10 w 57"/>
                <a:gd name="T41" fmla="*/ 30 h 85"/>
                <a:gd name="T42" fmla="*/ 15 w 57"/>
                <a:gd name="T43" fmla="*/ 20 h 85"/>
                <a:gd name="T44" fmla="*/ 20 w 57"/>
                <a:gd name="T45" fmla="*/ 13 h 85"/>
                <a:gd name="T46" fmla="*/ 29 w 57"/>
                <a:gd name="T47" fmla="*/ 10 h 85"/>
                <a:gd name="T48" fmla="*/ 34 w 57"/>
                <a:gd name="T49" fmla="*/ 9 h 85"/>
                <a:gd name="T50" fmla="*/ 46 w 57"/>
                <a:gd name="T51" fmla="*/ 13 h 85"/>
                <a:gd name="T52" fmla="*/ 53 w 57"/>
                <a:gd name="T53" fmla="*/ 7 h 85"/>
                <a:gd name="T54" fmla="*/ 49 w 57"/>
                <a:gd name="T55" fmla="*/ 5 h 85"/>
                <a:gd name="T56" fmla="*/ 39 w 57"/>
                <a:gd name="T57" fmla="*/ 0 h 85"/>
                <a:gd name="T58" fmla="*/ 34 w 57"/>
                <a:gd name="T59" fmla="*/ 0 h 85"/>
                <a:gd name="T60" fmla="*/ 22 w 57"/>
                <a:gd name="T61" fmla="*/ 3 h 85"/>
                <a:gd name="T62" fmla="*/ 10 w 57"/>
                <a:gd name="T63" fmla="*/ 10 h 85"/>
                <a:gd name="T64" fmla="*/ 5 w 57"/>
                <a:gd name="T65" fmla="*/ 22 h 85"/>
                <a:gd name="T66" fmla="*/ 2 w 57"/>
                <a:gd name="T67" fmla="*/ 34 h 85"/>
                <a:gd name="T68" fmla="*/ 2 w 57"/>
                <a:gd name="T69" fmla="*/ 43 h 85"/>
                <a:gd name="T70" fmla="*/ 0 w 57"/>
                <a:gd name="T71" fmla="*/ 46 h 85"/>
                <a:gd name="T72" fmla="*/ 0 w 57"/>
                <a:gd name="T73" fmla="*/ 49 h 85"/>
                <a:gd name="T74" fmla="*/ 6 w 57"/>
                <a:gd name="T75" fmla="*/ 5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85">
                  <a:moveTo>
                    <a:pt x="6" y="57"/>
                  </a:moveTo>
                  <a:lnTo>
                    <a:pt x="6" y="57"/>
                  </a:lnTo>
                  <a:lnTo>
                    <a:pt x="9" y="67"/>
                  </a:lnTo>
                  <a:lnTo>
                    <a:pt x="15" y="77"/>
                  </a:lnTo>
                  <a:lnTo>
                    <a:pt x="19" y="80"/>
                  </a:lnTo>
                  <a:lnTo>
                    <a:pt x="23" y="83"/>
                  </a:lnTo>
                  <a:lnTo>
                    <a:pt x="29" y="84"/>
                  </a:lnTo>
                  <a:lnTo>
                    <a:pt x="34" y="85"/>
                  </a:lnTo>
                  <a:lnTo>
                    <a:pt x="34" y="85"/>
                  </a:lnTo>
                  <a:lnTo>
                    <a:pt x="42" y="84"/>
                  </a:lnTo>
                  <a:lnTo>
                    <a:pt x="47" y="81"/>
                  </a:lnTo>
                  <a:lnTo>
                    <a:pt x="53" y="76"/>
                  </a:lnTo>
                  <a:lnTo>
                    <a:pt x="57" y="70"/>
                  </a:lnTo>
                  <a:lnTo>
                    <a:pt x="57" y="70"/>
                  </a:lnTo>
                  <a:lnTo>
                    <a:pt x="50" y="66"/>
                  </a:lnTo>
                  <a:lnTo>
                    <a:pt x="50" y="66"/>
                  </a:lnTo>
                  <a:lnTo>
                    <a:pt x="47" y="70"/>
                  </a:lnTo>
                  <a:lnTo>
                    <a:pt x="43" y="73"/>
                  </a:lnTo>
                  <a:lnTo>
                    <a:pt x="39" y="76"/>
                  </a:lnTo>
                  <a:lnTo>
                    <a:pt x="34" y="77"/>
                  </a:lnTo>
                  <a:lnTo>
                    <a:pt x="34" y="77"/>
                  </a:lnTo>
                  <a:lnTo>
                    <a:pt x="30" y="76"/>
                  </a:lnTo>
                  <a:lnTo>
                    <a:pt x="26" y="74"/>
                  </a:lnTo>
                  <a:lnTo>
                    <a:pt x="20" y="68"/>
                  </a:lnTo>
                  <a:lnTo>
                    <a:pt x="16" y="61"/>
                  </a:lnTo>
                  <a:lnTo>
                    <a:pt x="13" y="53"/>
                  </a:lnTo>
                  <a:lnTo>
                    <a:pt x="13" y="53"/>
                  </a:lnTo>
                  <a:lnTo>
                    <a:pt x="12" y="50"/>
                  </a:lnTo>
                  <a:lnTo>
                    <a:pt x="9" y="50"/>
                  </a:lnTo>
                  <a:lnTo>
                    <a:pt x="9" y="50"/>
                  </a:lnTo>
                  <a:lnTo>
                    <a:pt x="9" y="50"/>
                  </a:lnTo>
                  <a:lnTo>
                    <a:pt x="9" y="50"/>
                  </a:lnTo>
                  <a:lnTo>
                    <a:pt x="9" y="49"/>
                  </a:lnTo>
                  <a:lnTo>
                    <a:pt x="9" y="49"/>
                  </a:lnTo>
                  <a:lnTo>
                    <a:pt x="9" y="49"/>
                  </a:lnTo>
                  <a:lnTo>
                    <a:pt x="9" y="49"/>
                  </a:lnTo>
                  <a:lnTo>
                    <a:pt x="12" y="46"/>
                  </a:lnTo>
                  <a:lnTo>
                    <a:pt x="12" y="43"/>
                  </a:lnTo>
                  <a:lnTo>
                    <a:pt x="12" y="43"/>
                  </a:lnTo>
                  <a:lnTo>
                    <a:pt x="10" y="34"/>
                  </a:lnTo>
                  <a:lnTo>
                    <a:pt x="10" y="34"/>
                  </a:lnTo>
                  <a:lnTo>
                    <a:pt x="10" y="30"/>
                  </a:lnTo>
                  <a:lnTo>
                    <a:pt x="12" y="24"/>
                  </a:lnTo>
                  <a:lnTo>
                    <a:pt x="15" y="20"/>
                  </a:lnTo>
                  <a:lnTo>
                    <a:pt x="17" y="16"/>
                  </a:lnTo>
                  <a:lnTo>
                    <a:pt x="20" y="13"/>
                  </a:lnTo>
                  <a:lnTo>
                    <a:pt x="24" y="12"/>
                  </a:lnTo>
                  <a:lnTo>
                    <a:pt x="29" y="10"/>
                  </a:lnTo>
                  <a:lnTo>
                    <a:pt x="34" y="9"/>
                  </a:lnTo>
                  <a:lnTo>
                    <a:pt x="34" y="9"/>
                  </a:lnTo>
                  <a:lnTo>
                    <a:pt x="40" y="10"/>
                  </a:lnTo>
                  <a:lnTo>
                    <a:pt x="46" y="13"/>
                  </a:lnTo>
                  <a:lnTo>
                    <a:pt x="46" y="13"/>
                  </a:lnTo>
                  <a:lnTo>
                    <a:pt x="53" y="7"/>
                  </a:lnTo>
                  <a:lnTo>
                    <a:pt x="53" y="7"/>
                  </a:lnTo>
                  <a:lnTo>
                    <a:pt x="49" y="5"/>
                  </a:lnTo>
                  <a:lnTo>
                    <a:pt x="44" y="2"/>
                  </a:lnTo>
                  <a:lnTo>
                    <a:pt x="39" y="0"/>
                  </a:lnTo>
                  <a:lnTo>
                    <a:pt x="34" y="0"/>
                  </a:lnTo>
                  <a:lnTo>
                    <a:pt x="34" y="0"/>
                  </a:lnTo>
                  <a:lnTo>
                    <a:pt x="27" y="2"/>
                  </a:lnTo>
                  <a:lnTo>
                    <a:pt x="22" y="3"/>
                  </a:lnTo>
                  <a:lnTo>
                    <a:pt x="16" y="6"/>
                  </a:lnTo>
                  <a:lnTo>
                    <a:pt x="10" y="10"/>
                  </a:lnTo>
                  <a:lnTo>
                    <a:pt x="7" y="16"/>
                  </a:lnTo>
                  <a:lnTo>
                    <a:pt x="5" y="22"/>
                  </a:lnTo>
                  <a:lnTo>
                    <a:pt x="2" y="27"/>
                  </a:lnTo>
                  <a:lnTo>
                    <a:pt x="2" y="34"/>
                  </a:lnTo>
                  <a:lnTo>
                    <a:pt x="2" y="34"/>
                  </a:lnTo>
                  <a:lnTo>
                    <a:pt x="2" y="43"/>
                  </a:lnTo>
                  <a:lnTo>
                    <a:pt x="2" y="43"/>
                  </a:lnTo>
                  <a:lnTo>
                    <a:pt x="0" y="46"/>
                  </a:lnTo>
                  <a:lnTo>
                    <a:pt x="0" y="49"/>
                  </a:lnTo>
                  <a:lnTo>
                    <a:pt x="0" y="49"/>
                  </a:lnTo>
                  <a:lnTo>
                    <a:pt x="2" y="54"/>
                  </a:lnTo>
                  <a:lnTo>
                    <a:pt x="6" y="57"/>
                  </a:lnTo>
                  <a:lnTo>
                    <a:pt x="6"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92D050"/>
                </a:solidFill>
              </a:endParaRPr>
            </a:p>
          </p:txBody>
        </p:sp>
        <p:sp>
          <p:nvSpPr>
            <p:cNvPr id="47" name="Freeform 280"/>
            <p:cNvSpPr>
              <a:spLocks noEditPoints="1"/>
            </p:cNvSpPr>
            <p:nvPr/>
          </p:nvSpPr>
          <p:spPr bwMode="auto">
            <a:xfrm>
              <a:off x="5130801" y="2533650"/>
              <a:ext cx="87313" cy="88900"/>
            </a:xfrm>
            <a:custGeom>
              <a:avLst/>
              <a:gdLst>
                <a:gd name="T0" fmla="*/ 0 w 55"/>
                <a:gd name="T1" fmla="*/ 27 h 56"/>
                <a:gd name="T2" fmla="*/ 3 w 55"/>
                <a:gd name="T3" fmla="*/ 40 h 56"/>
                <a:gd name="T4" fmla="*/ 10 w 55"/>
                <a:gd name="T5" fmla="*/ 50 h 56"/>
                <a:gd name="T6" fmla="*/ 17 w 55"/>
                <a:gd name="T7" fmla="*/ 54 h 56"/>
                <a:gd name="T8" fmla="*/ 23 w 55"/>
                <a:gd name="T9" fmla="*/ 56 h 56"/>
                <a:gd name="T10" fmla="*/ 27 w 55"/>
                <a:gd name="T11" fmla="*/ 56 h 56"/>
                <a:gd name="T12" fmla="*/ 38 w 55"/>
                <a:gd name="T13" fmla="*/ 53 h 56"/>
                <a:gd name="T14" fmla="*/ 47 w 55"/>
                <a:gd name="T15" fmla="*/ 47 h 56"/>
                <a:gd name="T16" fmla="*/ 53 w 55"/>
                <a:gd name="T17" fmla="*/ 39 h 56"/>
                <a:gd name="T18" fmla="*/ 55 w 55"/>
                <a:gd name="T19" fmla="*/ 27 h 56"/>
                <a:gd name="T20" fmla="*/ 54 w 55"/>
                <a:gd name="T21" fmla="*/ 22 h 56"/>
                <a:gd name="T22" fmla="*/ 50 w 55"/>
                <a:gd name="T23" fmla="*/ 12 h 56"/>
                <a:gd name="T24" fmla="*/ 43 w 55"/>
                <a:gd name="T25" fmla="*/ 4 h 56"/>
                <a:gd name="T26" fmla="*/ 33 w 55"/>
                <a:gd name="T27" fmla="*/ 0 h 56"/>
                <a:gd name="T28" fmla="*/ 27 w 55"/>
                <a:gd name="T29" fmla="*/ 0 h 56"/>
                <a:gd name="T30" fmla="*/ 16 w 55"/>
                <a:gd name="T31" fmla="*/ 3 h 56"/>
                <a:gd name="T32" fmla="*/ 8 w 55"/>
                <a:gd name="T33" fmla="*/ 7 h 56"/>
                <a:gd name="T34" fmla="*/ 4 w 55"/>
                <a:gd name="T35" fmla="*/ 12 h 56"/>
                <a:gd name="T36" fmla="*/ 0 w 55"/>
                <a:gd name="T37" fmla="*/ 22 h 56"/>
                <a:gd name="T38" fmla="*/ 0 w 55"/>
                <a:gd name="T39" fmla="*/ 27 h 56"/>
                <a:gd name="T40" fmla="*/ 14 w 55"/>
                <a:gd name="T41" fmla="*/ 24 h 56"/>
                <a:gd name="T42" fmla="*/ 23 w 55"/>
                <a:gd name="T43" fmla="*/ 24 h 56"/>
                <a:gd name="T44" fmla="*/ 24 w 55"/>
                <a:gd name="T45" fmla="*/ 16 h 56"/>
                <a:gd name="T46" fmla="*/ 26 w 55"/>
                <a:gd name="T47" fmla="*/ 13 h 56"/>
                <a:gd name="T48" fmla="*/ 27 w 55"/>
                <a:gd name="T49" fmla="*/ 12 h 56"/>
                <a:gd name="T50" fmla="*/ 30 w 55"/>
                <a:gd name="T51" fmla="*/ 16 h 56"/>
                <a:gd name="T52" fmla="*/ 40 w 55"/>
                <a:gd name="T53" fmla="*/ 24 h 56"/>
                <a:gd name="T54" fmla="*/ 43 w 55"/>
                <a:gd name="T55" fmla="*/ 26 h 56"/>
                <a:gd name="T56" fmla="*/ 43 w 55"/>
                <a:gd name="T57" fmla="*/ 27 h 56"/>
                <a:gd name="T58" fmla="*/ 40 w 55"/>
                <a:gd name="T59" fmla="*/ 31 h 56"/>
                <a:gd name="T60" fmla="*/ 30 w 55"/>
                <a:gd name="T61" fmla="*/ 40 h 56"/>
                <a:gd name="T62" fmla="*/ 30 w 55"/>
                <a:gd name="T63" fmla="*/ 43 h 56"/>
                <a:gd name="T64" fmla="*/ 27 w 55"/>
                <a:gd name="T65" fmla="*/ 43 h 56"/>
                <a:gd name="T66" fmla="*/ 24 w 55"/>
                <a:gd name="T67" fmla="*/ 41 h 56"/>
                <a:gd name="T68" fmla="*/ 24 w 55"/>
                <a:gd name="T69" fmla="*/ 40 h 56"/>
                <a:gd name="T70" fmla="*/ 24 w 55"/>
                <a:gd name="T71" fmla="*/ 31 h 56"/>
                <a:gd name="T72" fmla="*/ 14 w 55"/>
                <a:gd name="T73" fmla="*/ 31 h 56"/>
                <a:gd name="T74" fmla="*/ 14 w 55"/>
                <a:gd name="T75" fmla="*/ 31 h 56"/>
                <a:gd name="T76" fmla="*/ 13 w 55"/>
                <a:gd name="T77" fmla="*/ 30 h 56"/>
                <a:gd name="T78" fmla="*/ 11 w 55"/>
                <a:gd name="T79" fmla="*/ 27 h 56"/>
                <a:gd name="T80" fmla="*/ 14 w 55"/>
                <a:gd name="T8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56">
                  <a:moveTo>
                    <a:pt x="0" y="27"/>
                  </a:moveTo>
                  <a:lnTo>
                    <a:pt x="0" y="27"/>
                  </a:lnTo>
                  <a:lnTo>
                    <a:pt x="0" y="34"/>
                  </a:lnTo>
                  <a:lnTo>
                    <a:pt x="3" y="40"/>
                  </a:lnTo>
                  <a:lnTo>
                    <a:pt x="6" y="46"/>
                  </a:lnTo>
                  <a:lnTo>
                    <a:pt x="10" y="50"/>
                  </a:lnTo>
                  <a:lnTo>
                    <a:pt x="10" y="50"/>
                  </a:lnTo>
                  <a:lnTo>
                    <a:pt x="17" y="54"/>
                  </a:lnTo>
                  <a:lnTo>
                    <a:pt x="17" y="54"/>
                  </a:lnTo>
                  <a:lnTo>
                    <a:pt x="23" y="56"/>
                  </a:lnTo>
                  <a:lnTo>
                    <a:pt x="27" y="56"/>
                  </a:lnTo>
                  <a:lnTo>
                    <a:pt x="27" y="56"/>
                  </a:lnTo>
                  <a:lnTo>
                    <a:pt x="33" y="56"/>
                  </a:lnTo>
                  <a:lnTo>
                    <a:pt x="38" y="53"/>
                  </a:lnTo>
                  <a:lnTo>
                    <a:pt x="43" y="51"/>
                  </a:lnTo>
                  <a:lnTo>
                    <a:pt x="47" y="47"/>
                  </a:lnTo>
                  <a:lnTo>
                    <a:pt x="50" y="43"/>
                  </a:lnTo>
                  <a:lnTo>
                    <a:pt x="53" y="39"/>
                  </a:lnTo>
                  <a:lnTo>
                    <a:pt x="54" y="33"/>
                  </a:lnTo>
                  <a:lnTo>
                    <a:pt x="55" y="27"/>
                  </a:lnTo>
                  <a:lnTo>
                    <a:pt x="55" y="27"/>
                  </a:lnTo>
                  <a:lnTo>
                    <a:pt x="54" y="22"/>
                  </a:lnTo>
                  <a:lnTo>
                    <a:pt x="53" y="17"/>
                  </a:lnTo>
                  <a:lnTo>
                    <a:pt x="50" y="12"/>
                  </a:lnTo>
                  <a:lnTo>
                    <a:pt x="47" y="9"/>
                  </a:lnTo>
                  <a:lnTo>
                    <a:pt x="43" y="4"/>
                  </a:lnTo>
                  <a:lnTo>
                    <a:pt x="38" y="2"/>
                  </a:lnTo>
                  <a:lnTo>
                    <a:pt x="33" y="0"/>
                  </a:lnTo>
                  <a:lnTo>
                    <a:pt x="27" y="0"/>
                  </a:lnTo>
                  <a:lnTo>
                    <a:pt x="27" y="0"/>
                  </a:lnTo>
                  <a:lnTo>
                    <a:pt x="21" y="0"/>
                  </a:lnTo>
                  <a:lnTo>
                    <a:pt x="16" y="3"/>
                  </a:lnTo>
                  <a:lnTo>
                    <a:pt x="16" y="3"/>
                  </a:lnTo>
                  <a:lnTo>
                    <a:pt x="8" y="7"/>
                  </a:lnTo>
                  <a:lnTo>
                    <a:pt x="8" y="7"/>
                  </a:lnTo>
                  <a:lnTo>
                    <a:pt x="4" y="12"/>
                  </a:lnTo>
                  <a:lnTo>
                    <a:pt x="1" y="16"/>
                  </a:lnTo>
                  <a:lnTo>
                    <a:pt x="0" y="22"/>
                  </a:lnTo>
                  <a:lnTo>
                    <a:pt x="0" y="27"/>
                  </a:lnTo>
                  <a:lnTo>
                    <a:pt x="0" y="27"/>
                  </a:lnTo>
                  <a:close/>
                  <a:moveTo>
                    <a:pt x="14" y="24"/>
                  </a:moveTo>
                  <a:lnTo>
                    <a:pt x="14" y="24"/>
                  </a:lnTo>
                  <a:lnTo>
                    <a:pt x="14" y="24"/>
                  </a:lnTo>
                  <a:lnTo>
                    <a:pt x="23" y="24"/>
                  </a:lnTo>
                  <a:lnTo>
                    <a:pt x="24" y="24"/>
                  </a:lnTo>
                  <a:lnTo>
                    <a:pt x="24" y="16"/>
                  </a:lnTo>
                  <a:lnTo>
                    <a:pt x="24" y="16"/>
                  </a:lnTo>
                  <a:lnTo>
                    <a:pt x="26" y="13"/>
                  </a:lnTo>
                  <a:lnTo>
                    <a:pt x="27" y="12"/>
                  </a:lnTo>
                  <a:lnTo>
                    <a:pt x="27" y="12"/>
                  </a:lnTo>
                  <a:lnTo>
                    <a:pt x="30" y="13"/>
                  </a:lnTo>
                  <a:lnTo>
                    <a:pt x="30" y="16"/>
                  </a:lnTo>
                  <a:lnTo>
                    <a:pt x="30" y="24"/>
                  </a:lnTo>
                  <a:lnTo>
                    <a:pt x="40" y="24"/>
                  </a:lnTo>
                  <a:lnTo>
                    <a:pt x="40" y="24"/>
                  </a:lnTo>
                  <a:lnTo>
                    <a:pt x="43" y="26"/>
                  </a:lnTo>
                  <a:lnTo>
                    <a:pt x="43" y="27"/>
                  </a:lnTo>
                  <a:lnTo>
                    <a:pt x="43" y="27"/>
                  </a:lnTo>
                  <a:lnTo>
                    <a:pt x="43" y="30"/>
                  </a:lnTo>
                  <a:lnTo>
                    <a:pt x="40" y="31"/>
                  </a:lnTo>
                  <a:lnTo>
                    <a:pt x="30" y="31"/>
                  </a:lnTo>
                  <a:lnTo>
                    <a:pt x="30" y="40"/>
                  </a:lnTo>
                  <a:lnTo>
                    <a:pt x="30" y="40"/>
                  </a:lnTo>
                  <a:lnTo>
                    <a:pt x="30" y="43"/>
                  </a:lnTo>
                  <a:lnTo>
                    <a:pt x="27" y="43"/>
                  </a:lnTo>
                  <a:lnTo>
                    <a:pt x="27" y="43"/>
                  </a:lnTo>
                  <a:lnTo>
                    <a:pt x="26" y="43"/>
                  </a:lnTo>
                  <a:lnTo>
                    <a:pt x="24" y="41"/>
                  </a:lnTo>
                  <a:lnTo>
                    <a:pt x="24" y="41"/>
                  </a:lnTo>
                  <a:lnTo>
                    <a:pt x="24" y="40"/>
                  </a:lnTo>
                  <a:lnTo>
                    <a:pt x="24" y="36"/>
                  </a:lnTo>
                  <a:lnTo>
                    <a:pt x="24" y="31"/>
                  </a:lnTo>
                  <a:lnTo>
                    <a:pt x="23" y="31"/>
                  </a:lnTo>
                  <a:lnTo>
                    <a:pt x="14" y="31"/>
                  </a:lnTo>
                  <a:lnTo>
                    <a:pt x="14" y="31"/>
                  </a:lnTo>
                  <a:lnTo>
                    <a:pt x="14" y="31"/>
                  </a:lnTo>
                  <a:lnTo>
                    <a:pt x="14" y="31"/>
                  </a:lnTo>
                  <a:lnTo>
                    <a:pt x="13" y="30"/>
                  </a:lnTo>
                  <a:lnTo>
                    <a:pt x="11" y="27"/>
                  </a:lnTo>
                  <a:lnTo>
                    <a:pt x="11" y="27"/>
                  </a:lnTo>
                  <a:lnTo>
                    <a:pt x="13" y="26"/>
                  </a:lnTo>
                  <a:lnTo>
                    <a:pt x="14" y="24"/>
                  </a:lnTo>
                  <a:lnTo>
                    <a:pt x="14"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92D050"/>
                </a:solidFill>
              </a:endParaRPr>
            </a:p>
          </p:txBody>
        </p:sp>
      </p:grpSp>
    </p:spTree>
    <p:extLst>
      <p:ext uri="{BB962C8B-B14F-4D97-AF65-F5344CB8AC3E}">
        <p14:creationId xmlns="" xmlns:p14="http://schemas.microsoft.com/office/powerpoint/2010/main" val="104455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41" name="Picture 2" descr="C:\Users\Administrator\Desktop\2.png"/>
          <p:cNvPicPr>
            <a:picLocks noChangeAspect="1" noChangeArrowheads="1"/>
          </p:cNvPicPr>
          <p:nvPr/>
        </p:nvPicPr>
        <p:blipFill>
          <a:blip r:embed="rId3" cstate="print"/>
          <a:srcRect b="25784"/>
          <a:stretch>
            <a:fillRect/>
          </a:stretch>
        </p:blipFill>
        <p:spPr bwMode="auto">
          <a:xfrm>
            <a:off x="2011125" y="1419696"/>
            <a:ext cx="8123824" cy="4483953"/>
          </a:xfrm>
          <a:prstGeom prst="rect">
            <a:avLst/>
          </a:prstGeom>
          <a:noFill/>
        </p:spPr>
      </p:pic>
      <p:pic>
        <p:nvPicPr>
          <p:cNvPr id="43" name="Connect 3"/>
          <p:cNvPicPr>
            <a:picLocks noChangeArrowheads="1"/>
          </p:cNvPicPr>
          <p:nvPr/>
        </p:nvPicPr>
        <p:blipFill>
          <a:blip r:embed="rId4" cstate="print"/>
          <a:srcRect/>
          <a:stretch>
            <a:fillRect/>
          </a:stretch>
        </p:blipFill>
        <p:spPr bwMode="auto">
          <a:xfrm rot="211090">
            <a:off x="2854998" y="2399296"/>
            <a:ext cx="2429933" cy="1889125"/>
          </a:xfrm>
          <a:prstGeom prst="rect">
            <a:avLst/>
          </a:prstGeom>
          <a:noFill/>
          <a:ln w="9525">
            <a:noFill/>
            <a:miter lim="800000"/>
            <a:headEnd/>
            <a:tailEnd/>
          </a:ln>
        </p:spPr>
      </p:pic>
      <p:pic>
        <p:nvPicPr>
          <p:cNvPr id="44" name="Connect 5"/>
          <p:cNvPicPr>
            <a:picLocks noChangeArrowheads="1"/>
          </p:cNvPicPr>
          <p:nvPr/>
        </p:nvPicPr>
        <p:blipFill>
          <a:blip r:embed="rId5" cstate="print"/>
          <a:srcRect/>
          <a:stretch>
            <a:fillRect/>
          </a:stretch>
        </p:blipFill>
        <p:spPr bwMode="auto">
          <a:xfrm>
            <a:off x="5970752" y="2518589"/>
            <a:ext cx="234951" cy="2174875"/>
          </a:xfrm>
          <a:prstGeom prst="rect">
            <a:avLst/>
          </a:prstGeom>
          <a:noFill/>
          <a:ln w="9525">
            <a:noFill/>
            <a:miter lim="800000"/>
            <a:headEnd/>
            <a:tailEnd/>
          </a:ln>
        </p:spPr>
      </p:pic>
      <p:pic>
        <p:nvPicPr>
          <p:cNvPr id="45" name="Connect 4"/>
          <p:cNvPicPr>
            <a:picLocks noChangeArrowheads="1"/>
          </p:cNvPicPr>
          <p:nvPr/>
        </p:nvPicPr>
        <p:blipFill>
          <a:blip r:embed="rId6" cstate="print"/>
          <a:srcRect/>
          <a:stretch>
            <a:fillRect/>
          </a:stretch>
        </p:blipFill>
        <p:spPr bwMode="auto">
          <a:xfrm rot="21052337">
            <a:off x="7122897" y="2400537"/>
            <a:ext cx="2025714" cy="2102332"/>
          </a:xfrm>
          <a:prstGeom prst="rect">
            <a:avLst/>
          </a:prstGeom>
          <a:noFill/>
          <a:ln w="9525">
            <a:noFill/>
            <a:miter lim="800000"/>
            <a:headEnd/>
            <a:tailEnd/>
          </a:ln>
        </p:spPr>
      </p:pic>
      <p:grpSp>
        <p:nvGrpSpPr>
          <p:cNvPr id="46" name="Group 16"/>
          <p:cNvGrpSpPr>
            <a:grpSpLocks/>
          </p:cNvGrpSpPr>
          <p:nvPr/>
        </p:nvGrpSpPr>
        <p:grpSpPr bwMode="auto">
          <a:xfrm>
            <a:off x="2823447" y="3872602"/>
            <a:ext cx="2650067" cy="762000"/>
            <a:chOff x="0" y="0"/>
            <a:chExt cx="1252" cy="480"/>
          </a:xfrm>
        </p:grpSpPr>
        <p:pic>
          <p:nvPicPr>
            <p:cNvPr id="47" name="Connect 7"/>
            <p:cNvPicPr>
              <a:picLocks noChangeArrowheads="1"/>
            </p:cNvPicPr>
            <p:nvPr/>
          </p:nvPicPr>
          <p:blipFill>
            <a:blip r:embed="rId7" cstate="print"/>
            <a:srcRect/>
            <a:stretch>
              <a:fillRect/>
            </a:stretch>
          </p:blipFill>
          <p:spPr bwMode="auto">
            <a:xfrm>
              <a:off x="0" y="0"/>
              <a:ext cx="1252" cy="480"/>
            </a:xfrm>
            <a:prstGeom prst="rect">
              <a:avLst/>
            </a:prstGeom>
            <a:noFill/>
            <a:ln w="9525">
              <a:noFill/>
              <a:miter lim="800000"/>
              <a:headEnd/>
              <a:tailEnd/>
            </a:ln>
          </p:spPr>
        </p:pic>
        <p:sp>
          <p:nvSpPr>
            <p:cNvPr id="48" name="Text Box 18"/>
            <p:cNvSpPr txBox="1">
              <a:spLocks noChangeArrowheads="1"/>
            </p:cNvSpPr>
            <p:nvPr/>
          </p:nvSpPr>
          <p:spPr bwMode="auto">
            <a:xfrm rot="-2467485">
              <a:off x="247" y="-165"/>
              <a:ext cx="855" cy="896"/>
            </a:xfrm>
            <a:prstGeom prst="rect">
              <a:avLst/>
            </a:prstGeom>
            <a:noFill/>
            <a:ln w="9525">
              <a:noFill/>
              <a:miter lim="800000"/>
              <a:headEnd/>
              <a:tailEnd/>
            </a:ln>
          </p:spPr>
          <p:txBody>
            <a:bodyPr lIns="109728" tIns="54864" rIns="109728" bIns="54864" anchor="ctr"/>
            <a:lstStyle/>
            <a:p>
              <a:pPr defTabSz="1096963"/>
              <a:endParaRPr lang="en-US" altLang="zh-CN" sz="2900">
                <a:solidFill>
                  <a:srgbClr val="000000"/>
                </a:solidFill>
                <a:latin typeface="Segoe"/>
              </a:endParaRPr>
            </a:p>
          </p:txBody>
        </p:sp>
      </p:grpSp>
      <p:grpSp>
        <p:nvGrpSpPr>
          <p:cNvPr id="49" name="Group 37"/>
          <p:cNvGrpSpPr>
            <a:grpSpLocks/>
          </p:cNvGrpSpPr>
          <p:nvPr/>
        </p:nvGrpSpPr>
        <p:grpSpPr bwMode="auto">
          <a:xfrm>
            <a:off x="4777484" y="1181527"/>
            <a:ext cx="2116682" cy="1700718"/>
            <a:chOff x="79283" y="-262557"/>
            <a:chExt cx="2154793" cy="2020374"/>
          </a:xfrm>
        </p:grpSpPr>
        <p:grpSp>
          <p:nvGrpSpPr>
            <p:cNvPr id="50" name="Group 38"/>
            <p:cNvGrpSpPr>
              <a:grpSpLocks noChangeAspect="1"/>
            </p:cNvGrpSpPr>
            <p:nvPr/>
          </p:nvGrpSpPr>
          <p:grpSpPr bwMode="auto">
            <a:xfrm>
              <a:off x="79283" y="114744"/>
              <a:ext cx="2071704" cy="1643073"/>
              <a:chOff x="7844" y="-28134"/>
              <a:chExt cx="2071704" cy="1643073"/>
            </a:xfrm>
          </p:grpSpPr>
          <p:grpSp>
            <p:nvGrpSpPr>
              <p:cNvPr id="52" name="Group 39"/>
              <p:cNvGrpSpPr>
                <a:grpSpLocks noChangeAspect="1"/>
              </p:cNvGrpSpPr>
              <p:nvPr/>
            </p:nvGrpSpPr>
            <p:grpSpPr bwMode="auto">
              <a:xfrm>
                <a:off x="7844" y="-28134"/>
                <a:ext cx="2071704" cy="1643073"/>
                <a:chOff x="6438" y="-25477"/>
                <a:chExt cx="1700465" cy="1487905"/>
              </a:xfrm>
            </p:grpSpPr>
            <p:pic>
              <p:nvPicPr>
                <p:cNvPr id="56" name="Picture 3" descr="\\SERVER3\InternalBin\Resource DVD\DVD_ART36\Artwork_Imagery\Icons - Illustrations\_ WINDOWS VISTA ICONS\Sync center syncronize.png"/>
                <p:cNvPicPr>
                  <a:picLocks noChangeAspect="1" noChangeArrowheads="1"/>
                </p:cNvPicPr>
                <p:nvPr/>
              </p:nvPicPr>
              <p:blipFill>
                <a:blip r:embed="rId8" cstate="print"/>
                <a:srcRect/>
                <a:stretch>
                  <a:fillRect/>
                </a:stretch>
              </p:blipFill>
              <p:spPr bwMode="auto">
                <a:xfrm>
                  <a:off x="237389" y="84903"/>
                  <a:ext cx="1289328" cy="1289326"/>
                </a:xfrm>
                <a:prstGeom prst="rect">
                  <a:avLst/>
                </a:prstGeom>
                <a:noFill/>
                <a:ln w="9525">
                  <a:noFill/>
                  <a:miter lim="800000"/>
                  <a:headEnd/>
                  <a:tailEnd/>
                </a:ln>
              </p:spPr>
            </p:pic>
            <p:pic>
              <p:nvPicPr>
                <p:cNvPr id="57" name="Picture 3" descr="S:\InternalBin\Resource DVD\DVD_ART36\Artwork_Imagery\Shapes\rings\silver orb frame 2.png"/>
                <p:cNvPicPr>
                  <a:picLocks noChangeAspect="1" noChangeArrowheads="1"/>
                </p:cNvPicPr>
                <p:nvPr/>
              </p:nvPicPr>
              <p:blipFill>
                <a:blip r:embed="rId9" cstate="print"/>
                <a:srcRect/>
                <a:stretch>
                  <a:fillRect/>
                </a:stretch>
              </p:blipFill>
              <p:spPr bwMode="auto">
                <a:xfrm>
                  <a:off x="6438" y="-25477"/>
                  <a:ext cx="1700465" cy="1487905"/>
                </a:xfrm>
                <a:prstGeom prst="rect">
                  <a:avLst/>
                </a:prstGeom>
                <a:noFill/>
                <a:ln w="9525">
                  <a:noFill/>
                  <a:miter lim="800000"/>
                  <a:headEnd/>
                  <a:tailEnd/>
                </a:ln>
              </p:spPr>
            </p:pic>
          </p:grpSp>
          <p:grpSp>
            <p:nvGrpSpPr>
              <p:cNvPr id="53" name="Group 42"/>
              <p:cNvGrpSpPr>
                <a:grpSpLocks noChangeAspect="1"/>
              </p:cNvGrpSpPr>
              <p:nvPr/>
            </p:nvGrpSpPr>
            <p:grpSpPr bwMode="auto">
              <a:xfrm>
                <a:off x="569631" y="151492"/>
                <a:ext cx="863600" cy="1220107"/>
                <a:chOff x="-50" y="7"/>
                <a:chExt cx="589" cy="991"/>
              </a:xfrm>
            </p:grpSpPr>
            <p:pic>
              <p:nvPicPr>
                <p:cNvPr id="54" name="Picture 59" descr="enterprise blue.png"/>
                <p:cNvPicPr>
                  <a:picLocks noChangeAspect="1" noChangeArrowheads="1"/>
                </p:cNvPicPr>
                <p:nvPr/>
              </p:nvPicPr>
              <p:blipFill>
                <a:blip r:embed="rId10" cstate="print"/>
                <a:srcRect/>
                <a:stretch>
                  <a:fillRect/>
                </a:stretch>
              </p:blipFill>
              <p:spPr bwMode="auto">
                <a:xfrm>
                  <a:off x="-50" y="7"/>
                  <a:ext cx="589" cy="857"/>
                </a:xfrm>
                <a:prstGeom prst="rect">
                  <a:avLst/>
                </a:prstGeom>
                <a:noFill/>
                <a:ln w="9525">
                  <a:noFill/>
                  <a:miter lim="800000"/>
                  <a:headEnd/>
                  <a:tailEnd/>
                </a:ln>
              </p:spPr>
            </p:pic>
            <p:pic>
              <p:nvPicPr>
                <p:cNvPr id="55" name="Picture 82" descr="highrise, office building skyscraper enterprise sand.png"/>
                <p:cNvPicPr>
                  <a:picLocks noChangeAspect="1" noChangeArrowheads="1"/>
                </p:cNvPicPr>
                <p:nvPr/>
              </p:nvPicPr>
              <p:blipFill>
                <a:blip r:embed="rId11" cstate="print"/>
                <a:srcRect/>
                <a:stretch>
                  <a:fillRect/>
                </a:stretch>
              </p:blipFill>
              <p:spPr bwMode="auto">
                <a:xfrm>
                  <a:off x="-10" y="408"/>
                  <a:ext cx="393" cy="590"/>
                </a:xfrm>
                <a:prstGeom prst="rect">
                  <a:avLst/>
                </a:prstGeom>
                <a:noFill/>
                <a:ln w="9525">
                  <a:noFill/>
                  <a:miter lim="800000"/>
                  <a:headEnd/>
                  <a:tailEnd/>
                </a:ln>
              </p:spPr>
            </p:pic>
          </p:grpSp>
        </p:grpSp>
        <p:pic>
          <p:nvPicPr>
            <p:cNvPr id="51" name="TextBox 170"/>
            <p:cNvPicPr>
              <a:picLocks noChangeArrowheads="1"/>
            </p:cNvPicPr>
            <p:nvPr/>
          </p:nvPicPr>
          <p:blipFill>
            <a:blip r:embed="rId12" cstate="print"/>
            <a:srcRect/>
            <a:stretch>
              <a:fillRect/>
            </a:stretch>
          </p:blipFill>
          <p:spPr bwMode="auto">
            <a:xfrm rot="254577">
              <a:off x="117454" y="-262557"/>
              <a:ext cx="2116622" cy="1524837"/>
            </a:xfrm>
            <a:prstGeom prst="rect">
              <a:avLst/>
            </a:prstGeom>
            <a:noFill/>
            <a:ln w="9525">
              <a:noFill/>
              <a:miter lim="800000"/>
              <a:headEnd/>
              <a:tailEnd/>
            </a:ln>
          </p:spPr>
        </p:pic>
      </p:grpSp>
      <p:sp>
        <p:nvSpPr>
          <p:cNvPr id="58" name="TextBox 38924"/>
          <p:cNvSpPr txBox="1">
            <a:spLocks noChangeArrowheads="1"/>
          </p:cNvSpPr>
          <p:nvPr/>
        </p:nvSpPr>
        <p:spPr bwMode="auto">
          <a:xfrm rot="-2589910">
            <a:off x="3304867" y="3141720"/>
            <a:ext cx="933629" cy="304800"/>
          </a:xfrm>
          <a:prstGeom prst="rect">
            <a:avLst/>
          </a:prstGeom>
          <a:noFill/>
          <a:ln w="9525">
            <a:noFill/>
            <a:miter lim="800000"/>
            <a:headEnd/>
            <a:tailEnd/>
          </a:ln>
        </p:spPr>
        <p:txBody>
          <a:bodyPr wrap="square">
            <a:spAutoFit/>
          </a:bodyPr>
          <a:lstStyle/>
          <a:p>
            <a:r>
              <a:rPr lang="zh-CN" altLang="en-US" sz="1400" b="1" dirty="0">
                <a:solidFill>
                  <a:srgbClr val="FFC000"/>
                </a:solidFill>
                <a:latin typeface="黑体" pitchFamily="49" charset="-122"/>
                <a:ea typeface="黑体" pitchFamily="49" charset="-122"/>
              </a:rPr>
              <a:t>物    流</a:t>
            </a:r>
          </a:p>
        </p:txBody>
      </p:sp>
      <p:sp>
        <p:nvSpPr>
          <p:cNvPr id="59" name="TextBox 38924"/>
          <p:cNvSpPr txBox="1">
            <a:spLocks noChangeArrowheads="1"/>
          </p:cNvSpPr>
          <p:nvPr/>
        </p:nvSpPr>
        <p:spPr bwMode="auto">
          <a:xfrm>
            <a:off x="3612951" y="3982723"/>
            <a:ext cx="967927" cy="307777"/>
          </a:xfrm>
          <a:prstGeom prst="rect">
            <a:avLst/>
          </a:prstGeom>
          <a:noFill/>
          <a:ln w="9525">
            <a:noFill/>
            <a:miter lim="800000"/>
            <a:headEnd/>
            <a:tailEnd/>
          </a:ln>
        </p:spPr>
        <p:txBody>
          <a:bodyPr wrap="square">
            <a:spAutoFit/>
          </a:bodyPr>
          <a:lstStyle/>
          <a:p>
            <a:r>
              <a:rPr lang="zh-CN" altLang="en-US" sz="1400" b="1" dirty="0" smtClean="0">
                <a:solidFill>
                  <a:srgbClr val="FFC000"/>
                </a:solidFill>
                <a:latin typeface="黑体" pitchFamily="49" charset="-122"/>
                <a:ea typeface="黑体" pitchFamily="49" charset="-122"/>
              </a:rPr>
              <a:t>物    流</a:t>
            </a:r>
            <a:endParaRPr lang="zh-CN" altLang="en-US" sz="1400" b="1" dirty="0">
              <a:solidFill>
                <a:srgbClr val="FFC000"/>
              </a:solidFill>
              <a:latin typeface="黑体" pitchFamily="49" charset="-122"/>
              <a:ea typeface="黑体" pitchFamily="49" charset="-122"/>
            </a:endParaRPr>
          </a:p>
        </p:txBody>
      </p:sp>
      <p:sp>
        <p:nvSpPr>
          <p:cNvPr id="60" name="TextBox 38924"/>
          <p:cNvSpPr txBox="1">
            <a:spLocks noChangeArrowheads="1"/>
          </p:cNvSpPr>
          <p:nvPr/>
        </p:nvSpPr>
        <p:spPr bwMode="auto">
          <a:xfrm rot="2103817">
            <a:off x="7811280" y="3210648"/>
            <a:ext cx="1124378" cy="307777"/>
          </a:xfrm>
          <a:prstGeom prst="rect">
            <a:avLst/>
          </a:prstGeom>
          <a:noFill/>
          <a:ln w="9525">
            <a:noFill/>
            <a:miter lim="800000"/>
            <a:headEnd/>
            <a:tailEnd/>
          </a:ln>
        </p:spPr>
        <p:txBody>
          <a:bodyPr wrap="square">
            <a:spAutoFit/>
          </a:bodyPr>
          <a:lstStyle/>
          <a:p>
            <a:r>
              <a:rPr lang="zh-CN" altLang="en-US" sz="1400" b="1" dirty="0" smtClean="0">
                <a:solidFill>
                  <a:srgbClr val="FFC000"/>
                </a:solidFill>
                <a:latin typeface="黑体" pitchFamily="49" charset="-122"/>
                <a:ea typeface="黑体" pitchFamily="49" charset="-122"/>
              </a:rPr>
              <a:t>流  通  车</a:t>
            </a:r>
            <a:endParaRPr lang="zh-CN" altLang="en-US" sz="1400" b="1" dirty="0">
              <a:solidFill>
                <a:srgbClr val="FFC000"/>
              </a:solidFill>
              <a:latin typeface="黑体" pitchFamily="49" charset="-122"/>
              <a:ea typeface="黑体" pitchFamily="49" charset="-122"/>
            </a:endParaRPr>
          </a:p>
        </p:txBody>
      </p:sp>
      <p:sp>
        <p:nvSpPr>
          <p:cNvPr id="61" name="TextBox 60"/>
          <p:cNvSpPr txBox="1">
            <a:spLocks noChangeArrowheads="1"/>
          </p:cNvSpPr>
          <p:nvPr/>
        </p:nvSpPr>
        <p:spPr bwMode="auto">
          <a:xfrm>
            <a:off x="5735041" y="3061809"/>
            <a:ext cx="355042" cy="738664"/>
          </a:xfrm>
          <a:prstGeom prst="rect">
            <a:avLst/>
          </a:prstGeom>
          <a:noFill/>
          <a:ln w="9525">
            <a:noFill/>
            <a:miter lim="800000"/>
            <a:headEnd/>
            <a:tailEnd/>
          </a:ln>
        </p:spPr>
        <p:txBody>
          <a:bodyPr wrap="square">
            <a:spAutoFit/>
          </a:bodyPr>
          <a:lstStyle/>
          <a:p>
            <a:r>
              <a:rPr lang="zh-CN" altLang="en-US" sz="1400" b="1" dirty="0">
                <a:solidFill>
                  <a:srgbClr val="FFC000"/>
                </a:solidFill>
                <a:latin typeface="黑体" pitchFamily="49" charset="-122"/>
                <a:ea typeface="黑体" pitchFamily="49" charset="-122"/>
              </a:rPr>
              <a:t>物 </a:t>
            </a:r>
            <a:endParaRPr lang="en-US" altLang="zh-CN" sz="1400" b="1" dirty="0">
              <a:solidFill>
                <a:srgbClr val="FFC000"/>
              </a:solidFill>
              <a:latin typeface="黑体" pitchFamily="49" charset="-122"/>
              <a:ea typeface="黑体" pitchFamily="49" charset="-122"/>
            </a:endParaRPr>
          </a:p>
          <a:p>
            <a:r>
              <a:rPr lang="zh-CN" altLang="en-US" sz="1400" b="1" dirty="0" smtClean="0">
                <a:solidFill>
                  <a:srgbClr val="FFC000"/>
                </a:solidFill>
                <a:latin typeface="黑体" pitchFamily="49" charset="-122"/>
                <a:ea typeface="黑体" pitchFamily="49" charset="-122"/>
              </a:rPr>
              <a:t>流</a:t>
            </a:r>
            <a:endParaRPr lang="zh-CN" altLang="en-US" sz="1400" b="1" dirty="0">
              <a:solidFill>
                <a:srgbClr val="FFC000"/>
              </a:solidFill>
              <a:latin typeface="黑体" pitchFamily="49" charset="-122"/>
              <a:ea typeface="黑体" pitchFamily="49" charset="-122"/>
            </a:endParaRPr>
          </a:p>
        </p:txBody>
      </p:sp>
      <p:pic>
        <p:nvPicPr>
          <p:cNvPr id="62" name="Picture 3" descr="C:\Users\Administrator\Desktop\7a6a3dd68ac2585942e49fce9bc8875e_257903-1603131219569.png"/>
          <p:cNvPicPr>
            <a:picLocks noChangeAspect="1" noChangeArrowheads="1"/>
          </p:cNvPicPr>
          <p:nvPr/>
        </p:nvPicPr>
        <p:blipFill>
          <a:blip r:embed="rId13" cstate="print"/>
          <a:srcRect/>
          <a:stretch>
            <a:fillRect/>
          </a:stretch>
        </p:blipFill>
        <p:spPr bwMode="auto">
          <a:xfrm>
            <a:off x="968578" y="4565300"/>
            <a:ext cx="1856816" cy="1621229"/>
          </a:xfrm>
          <a:prstGeom prst="rect">
            <a:avLst/>
          </a:prstGeom>
          <a:noFill/>
        </p:spPr>
      </p:pic>
      <p:pic>
        <p:nvPicPr>
          <p:cNvPr id="63" name="Picture 3" descr="C:\Users\Administrator\Desktop\7a6a3dd68ac2585942e49fce9bc8875e_257903-1603131219569.png"/>
          <p:cNvPicPr>
            <a:picLocks noChangeAspect="1" noChangeArrowheads="1"/>
          </p:cNvPicPr>
          <p:nvPr/>
        </p:nvPicPr>
        <p:blipFill>
          <a:blip r:embed="rId14" cstate="print"/>
          <a:srcRect/>
          <a:stretch>
            <a:fillRect/>
          </a:stretch>
        </p:blipFill>
        <p:spPr bwMode="auto">
          <a:xfrm flipH="1">
            <a:off x="4705564" y="4653833"/>
            <a:ext cx="2341341" cy="1831248"/>
          </a:xfrm>
          <a:prstGeom prst="rect">
            <a:avLst/>
          </a:prstGeom>
          <a:noFill/>
        </p:spPr>
      </p:pic>
      <p:sp>
        <p:nvSpPr>
          <p:cNvPr id="64" name="WordArt 8"/>
          <p:cNvSpPr>
            <a:spLocks noChangeArrowheads="1" noChangeShapeType="1" noTextEdit="1"/>
          </p:cNvSpPr>
          <p:nvPr/>
        </p:nvSpPr>
        <p:spPr bwMode="auto">
          <a:xfrm rot="1847667">
            <a:off x="900062" y="5887015"/>
            <a:ext cx="921829" cy="233700"/>
          </a:xfrm>
          <a:prstGeom prst="rect">
            <a:avLst/>
          </a:prstGeom>
        </p:spPr>
        <p:txBody>
          <a:bodyPr wrap="none" fromWordArt="1">
            <a:prstTxWarp prst="textArchDown">
              <a:avLst>
                <a:gd name="adj" fmla="val 0"/>
              </a:avLst>
            </a:prstTxWarp>
          </a:bodyPr>
          <a:lstStyle/>
          <a:p>
            <a:pPr algn="ctr"/>
            <a:r>
              <a:rPr lang="zh-CN" altLang="en-US" sz="1600" kern="10" dirty="0" smtClean="0">
                <a:ln w="9525">
                  <a:solidFill>
                    <a:srgbClr val="000000"/>
                  </a:solidFill>
                  <a:round/>
                  <a:headEnd/>
                  <a:tailEnd/>
                </a:ln>
                <a:solidFill>
                  <a:srgbClr val="000000"/>
                </a:solidFill>
                <a:latin typeface="宋体"/>
                <a:ea typeface="宋体"/>
              </a:rPr>
              <a:t>分馆</a:t>
            </a:r>
            <a:endParaRPr lang="zh-CN" altLang="en-US" sz="1600" kern="10" dirty="0">
              <a:ln w="9525">
                <a:solidFill>
                  <a:srgbClr val="000000"/>
                </a:solidFill>
                <a:round/>
                <a:headEnd/>
                <a:tailEnd/>
              </a:ln>
              <a:solidFill>
                <a:srgbClr val="000000"/>
              </a:solidFill>
              <a:latin typeface="宋体"/>
              <a:ea typeface="宋体"/>
            </a:endParaRPr>
          </a:p>
        </p:txBody>
      </p:sp>
      <p:pic>
        <p:nvPicPr>
          <p:cNvPr id="65" name="Picture 3" descr="C:\Users\Administrator\Desktop\ddb8818ad641cefb6c2d6cab77685ec9_baisedahuochekatongmanhua_4024124.png"/>
          <p:cNvPicPr>
            <a:picLocks noChangeAspect="1" noChangeArrowheads="1"/>
          </p:cNvPicPr>
          <p:nvPr/>
        </p:nvPicPr>
        <p:blipFill>
          <a:blip r:embed="rId15" cstate="print"/>
          <a:srcRect/>
          <a:stretch>
            <a:fillRect/>
          </a:stretch>
        </p:blipFill>
        <p:spPr bwMode="auto">
          <a:xfrm flipH="1">
            <a:off x="4330995" y="2254928"/>
            <a:ext cx="1054008" cy="730096"/>
          </a:xfrm>
          <a:prstGeom prst="rect">
            <a:avLst/>
          </a:prstGeom>
          <a:noFill/>
        </p:spPr>
      </p:pic>
      <p:grpSp>
        <p:nvGrpSpPr>
          <p:cNvPr id="66" name="组合 65"/>
          <p:cNvGrpSpPr/>
          <p:nvPr/>
        </p:nvGrpSpPr>
        <p:grpSpPr>
          <a:xfrm>
            <a:off x="6605862" y="2097821"/>
            <a:ext cx="1099754" cy="789218"/>
            <a:chOff x="10387749" y="3038853"/>
            <a:chExt cx="1216433" cy="981897"/>
          </a:xfrm>
        </p:grpSpPr>
        <p:pic>
          <p:nvPicPr>
            <p:cNvPr id="67" name="Picture 6" descr="C:\Users\Administrator\Desktop\5fb4d4ad8d410d824362b0a36a9eb5d2_7xbzk_kqyw4sswozbdktdwgfjeg5sckzsew_497x481.jpg_468x468.png"/>
            <p:cNvPicPr>
              <a:picLocks noChangeAspect="1" noChangeArrowheads="1"/>
            </p:cNvPicPr>
            <p:nvPr/>
          </p:nvPicPr>
          <p:blipFill>
            <a:blip r:embed="rId16" cstate="print"/>
            <a:srcRect/>
            <a:stretch>
              <a:fillRect/>
            </a:stretch>
          </p:blipFill>
          <p:spPr bwMode="auto">
            <a:xfrm flipH="1">
              <a:off x="10387749" y="3204533"/>
              <a:ext cx="1170978" cy="816217"/>
            </a:xfrm>
            <a:prstGeom prst="rect">
              <a:avLst/>
            </a:prstGeom>
            <a:noFill/>
          </p:spPr>
        </p:pic>
        <p:pic>
          <p:nvPicPr>
            <p:cNvPr id="68" name="Picture 6" descr="C:\Users\Administrator\Desktop\07c09924f42a9391fe028d79d7ed438b_sy_65905227777.png"/>
            <p:cNvPicPr>
              <a:picLocks noChangeAspect="1" noChangeArrowheads="1"/>
            </p:cNvPicPr>
            <p:nvPr/>
          </p:nvPicPr>
          <p:blipFill>
            <a:blip r:embed="rId17" cstate="print"/>
            <a:srcRect/>
            <a:stretch>
              <a:fillRect/>
            </a:stretch>
          </p:blipFill>
          <p:spPr bwMode="auto">
            <a:xfrm>
              <a:off x="10693524" y="3057924"/>
              <a:ext cx="794181" cy="385451"/>
            </a:xfrm>
            <a:prstGeom prst="rect">
              <a:avLst/>
            </a:prstGeom>
            <a:noFill/>
          </p:spPr>
        </p:pic>
        <p:sp>
          <p:nvSpPr>
            <p:cNvPr id="69" name="TextBox 68"/>
            <p:cNvSpPr txBox="1"/>
            <p:nvPr/>
          </p:nvSpPr>
          <p:spPr>
            <a:xfrm>
              <a:off x="10795163" y="3038853"/>
              <a:ext cx="809019" cy="344625"/>
            </a:xfrm>
            <a:prstGeom prst="rect">
              <a:avLst/>
            </a:prstGeom>
            <a:noFill/>
          </p:spPr>
          <p:txBody>
            <a:bodyPr wrap="square" rtlCol="0">
              <a:spAutoFit/>
            </a:bodyPr>
            <a:lstStyle/>
            <a:p>
              <a:r>
                <a:rPr lang="zh-CN" altLang="en-US" sz="1200" b="1" dirty="0" smtClean="0">
                  <a:solidFill>
                    <a:srgbClr val="00B0F0"/>
                  </a:solidFill>
                  <a:latin typeface="黑体" pitchFamily="49" charset="-122"/>
                  <a:ea typeface="黑体" pitchFamily="49" charset="-122"/>
                </a:rPr>
                <a:t>流通车</a:t>
              </a:r>
              <a:endParaRPr lang="zh-CN" altLang="en-US" sz="1200" b="1" dirty="0">
                <a:solidFill>
                  <a:srgbClr val="00B0F0"/>
                </a:solidFill>
                <a:latin typeface="黑体" pitchFamily="49" charset="-122"/>
                <a:ea typeface="黑体" pitchFamily="49" charset="-122"/>
              </a:endParaRPr>
            </a:p>
          </p:txBody>
        </p:sp>
      </p:grpSp>
      <p:pic>
        <p:nvPicPr>
          <p:cNvPr id="70" name="Picture 3" descr="C:\Users\Administrator\Desktop\7a6a3dd68ac2585942e49fce9bc8875e_257903-1603131219569.png"/>
          <p:cNvPicPr>
            <a:picLocks noChangeAspect="1" noChangeArrowheads="1"/>
          </p:cNvPicPr>
          <p:nvPr/>
        </p:nvPicPr>
        <p:blipFill>
          <a:blip r:embed="rId18" cstate="print"/>
          <a:srcRect/>
          <a:stretch>
            <a:fillRect/>
          </a:stretch>
        </p:blipFill>
        <p:spPr bwMode="auto">
          <a:xfrm flipH="1">
            <a:off x="8720505" y="4357321"/>
            <a:ext cx="2231746" cy="1745530"/>
          </a:xfrm>
          <a:prstGeom prst="rect">
            <a:avLst/>
          </a:prstGeom>
          <a:noFill/>
        </p:spPr>
      </p:pic>
      <p:sp>
        <p:nvSpPr>
          <p:cNvPr id="71" name="WordArt 9"/>
          <p:cNvSpPr>
            <a:spLocks noChangeArrowheads="1" noChangeShapeType="1" noTextEdit="1"/>
          </p:cNvSpPr>
          <p:nvPr/>
        </p:nvSpPr>
        <p:spPr bwMode="auto">
          <a:xfrm rot="19758994">
            <a:off x="9886528" y="5719130"/>
            <a:ext cx="1061523" cy="408050"/>
          </a:xfrm>
          <a:prstGeom prst="rect">
            <a:avLst/>
          </a:prstGeom>
        </p:spPr>
        <p:txBody>
          <a:bodyPr wrap="none" fromWordArt="1">
            <a:prstTxWarp prst="textArchDown">
              <a:avLst>
                <a:gd name="adj" fmla="val 0"/>
              </a:avLst>
            </a:prstTxWarp>
          </a:bodyPr>
          <a:lstStyle/>
          <a:p>
            <a:pPr algn="ctr"/>
            <a:r>
              <a:rPr lang="zh-CN" altLang="en-US" sz="3600" kern="10" dirty="0" smtClean="0">
                <a:ln w="9525">
                  <a:solidFill>
                    <a:srgbClr val="000000"/>
                  </a:solidFill>
                  <a:round/>
                  <a:headEnd/>
                  <a:tailEnd/>
                </a:ln>
                <a:solidFill>
                  <a:srgbClr val="000000"/>
                </a:solidFill>
                <a:latin typeface="宋体"/>
                <a:ea typeface="宋体"/>
              </a:rPr>
              <a:t>流通点</a:t>
            </a:r>
            <a:endParaRPr lang="zh-CN" altLang="en-US" sz="3600" kern="10" dirty="0">
              <a:ln w="9525">
                <a:solidFill>
                  <a:srgbClr val="000000"/>
                </a:solidFill>
                <a:round/>
                <a:headEnd/>
                <a:tailEnd/>
              </a:ln>
              <a:solidFill>
                <a:srgbClr val="000000"/>
              </a:solidFill>
              <a:latin typeface="宋体"/>
              <a:ea typeface="宋体"/>
            </a:endParaRPr>
          </a:p>
        </p:txBody>
      </p:sp>
      <p:sp>
        <p:nvSpPr>
          <p:cNvPr id="72" name="WordArt 8"/>
          <p:cNvSpPr>
            <a:spLocks noChangeArrowheads="1" noChangeShapeType="1" noTextEdit="1"/>
          </p:cNvSpPr>
          <p:nvPr/>
        </p:nvSpPr>
        <p:spPr bwMode="auto">
          <a:xfrm rot="19583550">
            <a:off x="6076524" y="6209596"/>
            <a:ext cx="921829" cy="233700"/>
          </a:xfrm>
          <a:prstGeom prst="rect">
            <a:avLst/>
          </a:prstGeom>
        </p:spPr>
        <p:txBody>
          <a:bodyPr wrap="none" fromWordArt="1">
            <a:prstTxWarp prst="textArchDown">
              <a:avLst>
                <a:gd name="adj" fmla="val 0"/>
              </a:avLst>
            </a:prstTxWarp>
          </a:bodyPr>
          <a:lstStyle/>
          <a:p>
            <a:pPr algn="ctr"/>
            <a:r>
              <a:rPr lang="zh-CN" altLang="en-US" sz="1600" kern="10" dirty="0" smtClean="0">
                <a:ln w="9525">
                  <a:solidFill>
                    <a:srgbClr val="000000"/>
                  </a:solidFill>
                  <a:round/>
                  <a:headEnd/>
                  <a:tailEnd/>
                </a:ln>
                <a:solidFill>
                  <a:srgbClr val="000000"/>
                </a:solidFill>
                <a:latin typeface="宋体"/>
                <a:ea typeface="宋体"/>
              </a:rPr>
              <a:t>流通站</a:t>
            </a:r>
            <a:endParaRPr lang="zh-CN" altLang="en-US" sz="1600" kern="10" dirty="0">
              <a:ln w="9525">
                <a:solidFill>
                  <a:srgbClr val="000000"/>
                </a:solidFill>
                <a:round/>
                <a:headEnd/>
                <a:tailEnd/>
              </a:ln>
              <a:solidFill>
                <a:srgbClr val="000000"/>
              </a:solidFill>
              <a:latin typeface="宋体"/>
              <a:ea typeface="宋体"/>
            </a:endParaRPr>
          </a:p>
        </p:txBody>
      </p:sp>
      <p:sp>
        <p:nvSpPr>
          <p:cNvPr id="73" name="Rounded Rectangle 5"/>
          <p:cNvSpPr>
            <a:spLocks noChangeArrowheads="1"/>
          </p:cNvSpPr>
          <p:nvPr/>
        </p:nvSpPr>
        <p:spPr bwMode="auto">
          <a:xfrm>
            <a:off x="1839074" y="467384"/>
            <a:ext cx="8393987" cy="724418"/>
          </a:xfrm>
          <a:prstGeom prst="roundRect">
            <a:avLst>
              <a:gd name="adj" fmla="val 16667"/>
            </a:avLst>
          </a:prstGeom>
          <a:solidFill>
            <a:srgbClr val="8AC9DA"/>
          </a:solidFill>
          <a:ln w="9525">
            <a:noFill/>
            <a:round/>
            <a:headEnd/>
            <a:tailEnd/>
          </a:ln>
        </p:spPr>
        <p:txBody>
          <a:bodyPr anchor="ctr"/>
          <a:lstStyle/>
          <a:p>
            <a:pPr algn="ctr"/>
            <a:r>
              <a:rPr lang="en-US" altLang="zh-CN" sz="2400" b="1" dirty="0" smtClean="0">
                <a:solidFill>
                  <a:srgbClr val="FFC000"/>
                </a:solidFill>
                <a:latin typeface="微软雅黑" pitchFamily="34" charset="-122"/>
                <a:ea typeface="微软雅黑" pitchFamily="34" charset="-122"/>
              </a:rPr>
              <a:t>2</a:t>
            </a:r>
            <a:r>
              <a:rPr lang="zh-CN" altLang="en-US" sz="2400" b="1" dirty="0" smtClean="0">
                <a:solidFill>
                  <a:srgbClr val="FFC000"/>
                </a:solidFill>
                <a:latin typeface="微软雅黑" pitchFamily="34" charset="-122"/>
                <a:ea typeface="微软雅黑" pitchFamily="34" charset="-122"/>
              </a:rPr>
              <a:t>、采、编、分一体</a:t>
            </a:r>
            <a:r>
              <a:rPr lang="en-US" altLang="zh-CN" sz="2400" b="1" dirty="0" smtClean="0">
                <a:solidFill>
                  <a:srgbClr val="FFC000"/>
                </a:solidFill>
                <a:latin typeface="微软雅黑" pitchFamily="34" charset="-122"/>
                <a:ea typeface="微软雅黑" pitchFamily="34" charset="-122"/>
              </a:rPr>
              <a:t>+</a:t>
            </a:r>
            <a:r>
              <a:rPr lang="zh-CN" altLang="en-US" sz="2400" b="1" dirty="0" smtClean="0">
                <a:solidFill>
                  <a:srgbClr val="FFC000"/>
                </a:solidFill>
                <a:latin typeface="微软雅黑" pitchFamily="34" charset="-122"/>
                <a:ea typeface="微软雅黑" pitchFamily="34" charset="-122"/>
              </a:rPr>
              <a:t>全域物流配送模式，保障分馆基础建</a:t>
            </a:r>
            <a:r>
              <a:rPr lang="zh-CN" altLang="en-US" sz="2400" b="1" dirty="0" smtClean="0">
                <a:solidFill>
                  <a:srgbClr val="FFC000"/>
                </a:solidFill>
                <a:latin typeface="黑体" pitchFamily="49" charset="-122"/>
                <a:ea typeface="黑体" pitchFamily="49" charset="-122"/>
              </a:rPr>
              <a:t>设</a:t>
            </a:r>
            <a:endParaRPr lang="en-US" altLang="zh-CN" sz="2400" b="1" dirty="0" smtClean="0">
              <a:solidFill>
                <a:srgbClr val="FFC000"/>
              </a:solidFill>
              <a:latin typeface="黑体" pitchFamily="49" charset="-122"/>
              <a:ea typeface="黑体" pitchFamily="49"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1"/>
                                          </p:val>
                                        </p:tav>
                                        <p:tav tm="100000">
                                          <p:val>
                                            <p:strVal val="#ppt_x"/>
                                          </p:val>
                                        </p:tav>
                                      </p:tavLst>
                                    </p:anim>
                                    <p:anim calcmode="lin" valueType="num">
                                      <p:cBhvr>
                                        <p:cTn id="9" dur="500" fill="hold"/>
                                        <p:tgtEl>
                                          <p:spTgt spid="73"/>
                                        </p:tgtEl>
                                        <p:attrNameLst>
                                          <p:attrName>ppt_y</p:attrName>
                                        </p:attrNameLst>
                                      </p:cBhvr>
                                      <p:tavLst>
                                        <p:tav tm="0">
                                          <p:val>
                                            <p:strVal val="#ppt_y"/>
                                          </p:val>
                                        </p:tav>
                                        <p:tav tm="100000">
                                          <p:val>
                                            <p:strVal val="#ppt_y"/>
                                          </p:val>
                                        </p:tav>
                                      </p:tavLst>
                                    </p:anim>
                                  </p:childTnLst>
                                </p:cTn>
                              </p:par>
                            </p:childTnLst>
                          </p:cTn>
                        </p:par>
                        <p:par>
                          <p:cTn id="10" fill="hold">
                            <p:stCondLst>
                              <p:cond delay="1800"/>
                            </p:stCondLst>
                            <p:childTnLst>
                              <p:par>
                                <p:cTn id="11" presetID="55"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2000" fill="hold"/>
                                        <p:tgtEl>
                                          <p:spTgt spid="41"/>
                                        </p:tgtEl>
                                        <p:attrNameLst>
                                          <p:attrName>ppt_w</p:attrName>
                                        </p:attrNameLst>
                                      </p:cBhvr>
                                      <p:tavLst>
                                        <p:tav tm="0">
                                          <p:val>
                                            <p:strVal val="#ppt_w*0.70"/>
                                          </p:val>
                                        </p:tav>
                                        <p:tav tm="100000">
                                          <p:val>
                                            <p:strVal val="#ppt_w"/>
                                          </p:val>
                                        </p:tav>
                                      </p:tavLst>
                                    </p:anim>
                                    <p:anim calcmode="lin" valueType="num">
                                      <p:cBhvr>
                                        <p:cTn id="14" dur="2000" fill="hold"/>
                                        <p:tgtEl>
                                          <p:spTgt spid="41"/>
                                        </p:tgtEl>
                                        <p:attrNameLst>
                                          <p:attrName>ppt_h</p:attrName>
                                        </p:attrNameLst>
                                      </p:cBhvr>
                                      <p:tavLst>
                                        <p:tav tm="0">
                                          <p:val>
                                            <p:strVal val="#ppt_h"/>
                                          </p:val>
                                        </p:tav>
                                        <p:tav tm="100000">
                                          <p:val>
                                            <p:strVal val="#ppt_h"/>
                                          </p:val>
                                        </p:tav>
                                      </p:tavLst>
                                    </p:anim>
                                    <p:animEffect transition="in" filter="fade">
                                      <p:cBhvr>
                                        <p:cTn id="15" dur="2000"/>
                                        <p:tgtEl>
                                          <p:spTgt spid="41"/>
                                        </p:tgtEl>
                                      </p:cBhvr>
                                    </p:animEffect>
                                  </p:childTnLst>
                                </p:cTn>
                              </p:par>
                            </p:childTnLst>
                          </p:cTn>
                        </p:par>
                        <p:par>
                          <p:cTn id="16" fill="hold">
                            <p:stCondLst>
                              <p:cond delay="3800"/>
                            </p:stCondLst>
                            <p:childTnLst>
                              <p:par>
                                <p:cTn id="17" presetID="21" presetClass="exit" presetSubtype="4" fill="hold" nodeType="afterEffect">
                                  <p:stCondLst>
                                    <p:cond delay="2000"/>
                                  </p:stCondLst>
                                  <p:childTnLst>
                                    <p:animEffect transition="out" filter="wheel(4)">
                                      <p:cBhvr>
                                        <p:cTn id="18" dur="2000"/>
                                        <p:tgtEl>
                                          <p:spTgt spid="41"/>
                                        </p:tgtEl>
                                      </p:cBhvr>
                                    </p:animEffect>
                                    <p:set>
                                      <p:cBhvr>
                                        <p:cTn id="19" dur="1" fill="hold">
                                          <p:stCondLst>
                                            <p:cond delay="1999"/>
                                          </p:stCondLst>
                                        </p:cTn>
                                        <p:tgtEl>
                                          <p:spTgt spid="41"/>
                                        </p:tgtEl>
                                        <p:attrNameLst>
                                          <p:attrName>style.visibility</p:attrName>
                                        </p:attrNameLst>
                                      </p:cBhvr>
                                      <p:to>
                                        <p:strVal val="hidden"/>
                                      </p:to>
                                    </p:set>
                                  </p:childTnLst>
                                </p:cTn>
                              </p:par>
                            </p:childTnLst>
                          </p:cTn>
                        </p:par>
                        <p:par>
                          <p:cTn id="20" fill="hold">
                            <p:stCondLst>
                              <p:cond delay="7800"/>
                            </p:stCondLst>
                            <p:childTnLst>
                              <p:par>
                                <p:cTn id="21" presetID="55"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1000" fill="hold"/>
                                        <p:tgtEl>
                                          <p:spTgt spid="49"/>
                                        </p:tgtEl>
                                        <p:attrNameLst>
                                          <p:attrName>ppt_w</p:attrName>
                                        </p:attrNameLst>
                                      </p:cBhvr>
                                      <p:tavLst>
                                        <p:tav tm="0">
                                          <p:val>
                                            <p:strVal val="#ppt_w*0.70"/>
                                          </p:val>
                                        </p:tav>
                                        <p:tav tm="100000">
                                          <p:val>
                                            <p:strVal val="#ppt_w"/>
                                          </p:val>
                                        </p:tav>
                                      </p:tavLst>
                                    </p:anim>
                                    <p:anim calcmode="lin" valueType="num">
                                      <p:cBhvr>
                                        <p:cTn id="24" dur="1000" fill="hold"/>
                                        <p:tgtEl>
                                          <p:spTgt spid="49"/>
                                        </p:tgtEl>
                                        <p:attrNameLst>
                                          <p:attrName>ppt_h</p:attrName>
                                        </p:attrNameLst>
                                      </p:cBhvr>
                                      <p:tavLst>
                                        <p:tav tm="0">
                                          <p:val>
                                            <p:strVal val="#ppt_h"/>
                                          </p:val>
                                        </p:tav>
                                        <p:tav tm="100000">
                                          <p:val>
                                            <p:strVal val="#ppt_h"/>
                                          </p:val>
                                        </p:tav>
                                      </p:tavLst>
                                    </p:anim>
                                    <p:animEffect transition="in" filter="fade">
                                      <p:cBhvr>
                                        <p:cTn id="25" dur="1000"/>
                                        <p:tgtEl>
                                          <p:spTgt spid="49"/>
                                        </p:tgtEl>
                                      </p:cBhvr>
                                    </p:animEffect>
                                  </p:childTnLst>
                                </p:cTn>
                              </p:par>
                            </p:childTnLst>
                          </p:cTn>
                        </p:par>
                        <p:par>
                          <p:cTn id="26" fill="hold">
                            <p:stCondLst>
                              <p:cond delay="8800"/>
                            </p:stCondLst>
                            <p:childTnLst>
                              <p:par>
                                <p:cTn id="27" presetID="55"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strVal val="#ppt_w*0.70"/>
                                          </p:val>
                                        </p:tav>
                                        <p:tav tm="100000">
                                          <p:val>
                                            <p:strVal val="#ppt_w"/>
                                          </p:val>
                                        </p:tav>
                                      </p:tavLst>
                                    </p:anim>
                                    <p:anim calcmode="lin" valueType="num">
                                      <p:cBhvr>
                                        <p:cTn id="30" dur="1000" fill="hold"/>
                                        <p:tgtEl>
                                          <p:spTgt spid="43"/>
                                        </p:tgtEl>
                                        <p:attrNameLst>
                                          <p:attrName>ppt_h</p:attrName>
                                        </p:attrNameLst>
                                      </p:cBhvr>
                                      <p:tavLst>
                                        <p:tav tm="0">
                                          <p:val>
                                            <p:strVal val="#ppt_h"/>
                                          </p:val>
                                        </p:tav>
                                        <p:tav tm="100000">
                                          <p:val>
                                            <p:strVal val="#ppt_h"/>
                                          </p:val>
                                        </p:tav>
                                      </p:tavLst>
                                    </p:anim>
                                    <p:animEffect transition="in" filter="fade">
                                      <p:cBhvr>
                                        <p:cTn id="31" dur="1000"/>
                                        <p:tgtEl>
                                          <p:spTgt spid="43"/>
                                        </p:tgtEl>
                                      </p:cBhvr>
                                    </p:animEffect>
                                  </p:childTnLst>
                                </p:cTn>
                              </p:par>
                              <p:par>
                                <p:cTn id="32" presetID="55"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p:cTn id="34" dur="1000" fill="hold"/>
                                        <p:tgtEl>
                                          <p:spTgt spid="62"/>
                                        </p:tgtEl>
                                        <p:attrNameLst>
                                          <p:attrName>ppt_w</p:attrName>
                                        </p:attrNameLst>
                                      </p:cBhvr>
                                      <p:tavLst>
                                        <p:tav tm="0">
                                          <p:val>
                                            <p:strVal val="#ppt_w*0.70"/>
                                          </p:val>
                                        </p:tav>
                                        <p:tav tm="100000">
                                          <p:val>
                                            <p:strVal val="#ppt_w"/>
                                          </p:val>
                                        </p:tav>
                                      </p:tavLst>
                                    </p:anim>
                                    <p:anim calcmode="lin" valueType="num">
                                      <p:cBhvr>
                                        <p:cTn id="35" dur="1000" fill="hold"/>
                                        <p:tgtEl>
                                          <p:spTgt spid="62"/>
                                        </p:tgtEl>
                                        <p:attrNameLst>
                                          <p:attrName>ppt_h</p:attrName>
                                        </p:attrNameLst>
                                      </p:cBhvr>
                                      <p:tavLst>
                                        <p:tav tm="0">
                                          <p:val>
                                            <p:strVal val="#ppt_h"/>
                                          </p:val>
                                        </p:tav>
                                        <p:tav tm="100000">
                                          <p:val>
                                            <p:strVal val="#ppt_h"/>
                                          </p:val>
                                        </p:tav>
                                      </p:tavLst>
                                    </p:anim>
                                    <p:animEffect transition="in" filter="fade">
                                      <p:cBhvr>
                                        <p:cTn id="36" dur="1000"/>
                                        <p:tgtEl>
                                          <p:spTgt spid="62"/>
                                        </p:tgtEl>
                                      </p:cBhvr>
                                    </p:animEffect>
                                  </p:childTnLst>
                                </p:cTn>
                              </p:par>
                              <p:par>
                                <p:cTn id="37" presetID="55"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p:cTn id="39" dur="1000" fill="hold"/>
                                        <p:tgtEl>
                                          <p:spTgt spid="64"/>
                                        </p:tgtEl>
                                        <p:attrNameLst>
                                          <p:attrName>ppt_w</p:attrName>
                                        </p:attrNameLst>
                                      </p:cBhvr>
                                      <p:tavLst>
                                        <p:tav tm="0">
                                          <p:val>
                                            <p:strVal val="#ppt_w*0.70"/>
                                          </p:val>
                                        </p:tav>
                                        <p:tav tm="100000">
                                          <p:val>
                                            <p:strVal val="#ppt_w"/>
                                          </p:val>
                                        </p:tav>
                                      </p:tavLst>
                                    </p:anim>
                                    <p:anim calcmode="lin" valueType="num">
                                      <p:cBhvr>
                                        <p:cTn id="40" dur="1000" fill="hold"/>
                                        <p:tgtEl>
                                          <p:spTgt spid="64"/>
                                        </p:tgtEl>
                                        <p:attrNameLst>
                                          <p:attrName>ppt_h</p:attrName>
                                        </p:attrNameLst>
                                      </p:cBhvr>
                                      <p:tavLst>
                                        <p:tav tm="0">
                                          <p:val>
                                            <p:strVal val="#ppt_h"/>
                                          </p:val>
                                        </p:tav>
                                        <p:tav tm="100000">
                                          <p:val>
                                            <p:strVal val="#ppt_h"/>
                                          </p:val>
                                        </p:tav>
                                      </p:tavLst>
                                    </p:anim>
                                    <p:animEffect transition="in" filter="fade">
                                      <p:cBhvr>
                                        <p:cTn id="41" dur="1000"/>
                                        <p:tgtEl>
                                          <p:spTgt spid="64"/>
                                        </p:tgtEl>
                                      </p:cBhvr>
                                    </p:animEffect>
                                  </p:childTnLst>
                                </p:cTn>
                              </p:par>
                              <p:par>
                                <p:cTn id="42" presetID="55" presetClass="entr" presetSubtype="0"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 calcmode="lin" valueType="num">
                                      <p:cBhvr>
                                        <p:cTn id="44" dur="1000" fill="hold"/>
                                        <p:tgtEl>
                                          <p:spTgt spid="58"/>
                                        </p:tgtEl>
                                        <p:attrNameLst>
                                          <p:attrName>ppt_w</p:attrName>
                                        </p:attrNameLst>
                                      </p:cBhvr>
                                      <p:tavLst>
                                        <p:tav tm="0">
                                          <p:val>
                                            <p:strVal val="#ppt_w*0.70"/>
                                          </p:val>
                                        </p:tav>
                                        <p:tav tm="100000">
                                          <p:val>
                                            <p:strVal val="#ppt_w"/>
                                          </p:val>
                                        </p:tav>
                                      </p:tavLst>
                                    </p:anim>
                                    <p:anim calcmode="lin" valueType="num">
                                      <p:cBhvr>
                                        <p:cTn id="45" dur="1000" fill="hold"/>
                                        <p:tgtEl>
                                          <p:spTgt spid="58"/>
                                        </p:tgtEl>
                                        <p:attrNameLst>
                                          <p:attrName>ppt_h</p:attrName>
                                        </p:attrNameLst>
                                      </p:cBhvr>
                                      <p:tavLst>
                                        <p:tav tm="0">
                                          <p:val>
                                            <p:strVal val="#ppt_h"/>
                                          </p:val>
                                        </p:tav>
                                        <p:tav tm="100000">
                                          <p:val>
                                            <p:strVal val="#ppt_h"/>
                                          </p:val>
                                        </p:tav>
                                      </p:tavLst>
                                    </p:anim>
                                    <p:animEffect transition="in" filter="fade">
                                      <p:cBhvr>
                                        <p:cTn id="46" dur="1000"/>
                                        <p:tgtEl>
                                          <p:spTgt spid="58"/>
                                        </p:tgtEl>
                                      </p:cBhvr>
                                    </p:animEffect>
                                  </p:childTnLst>
                                </p:cTn>
                              </p:par>
                            </p:childTnLst>
                          </p:cTn>
                        </p:par>
                        <p:par>
                          <p:cTn id="47" fill="hold">
                            <p:stCondLst>
                              <p:cond delay="9800"/>
                            </p:stCondLst>
                            <p:childTnLst>
                              <p:par>
                                <p:cTn id="48" presetID="55" presetClass="entr" presetSubtype="0"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p:cTn id="50" dur="1000" fill="hold"/>
                                        <p:tgtEl>
                                          <p:spTgt spid="44"/>
                                        </p:tgtEl>
                                        <p:attrNameLst>
                                          <p:attrName>ppt_w</p:attrName>
                                        </p:attrNameLst>
                                      </p:cBhvr>
                                      <p:tavLst>
                                        <p:tav tm="0">
                                          <p:val>
                                            <p:strVal val="#ppt_w*0.70"/>
                                          </p:val>
                                        </p:tav>
                                        <p:tav tm="100000">
                                          <p:val>
                                            <p:strVal val="#ppt_w"/>
                                          </p:val>
                                        </p:tav>
                                      </p:tavLst>
                                    </p:anim>
                                    <p:anim calcmode="lin" valueType="num">
                                      <p:cBhvr>
                                        <p:cTn id="51" dur="1000" fill="hold"/>
                                        <p:tgtEl>
                                          <p:spTgt spid="44"/>
                                        </p:tgtEl>
                                        <p:attrNameLst>
                                          <p:attrName>ppt_h</p:attrName>
                                        </p:attrNameLst>
                                      </p:cBhvr>
                                      <p:tavLst>
                                        <p:tav tm="0">
                                          <p:val>
                                            <p:strVal val="#ppt_h"/>
                                          </p:val>
                                        </p:tav>
                                        <p:tav tm="100000">
                                          <p:val>
                                            <p:strVal val="#ppt_h"/>
                                          </p:val>
                                        </p:tav>
                                      </p:tavLst>
                                    </p:anim>
                                    <p:animEffect transition="in" filter="fade">
                                      <p:cBhvr>
                                        <p:cTn id="52" dur="1000"/>
                                        <p:tgtEl>
                                          <p:spTgt spid="44"/>
                                        </p:tgtEl>
                                      </p:cBhvr>
                                    </p:animEffect>
                                  </p:childTnLst>
                                </p:cTn>
                              </p:par>
                              <p:par>
                                <p:cTn id="53" presetID="55"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1000" fill="hold"/>
                                        <p:tgtEl>
                                          <p:spTgt spid="61"/>
                                        </p:tgtEl>
                                        <p:attrNameLst>
                                          <p:attrName>ppt_w</p:attrName>
                                        </p:attrNameLst>
                                      </p:cBhvr>
                                      <p:tavLst>
                                        <p:tav tm="0">
                                          <p:val>
                                            <p:strVal val="#ppt_w*0.70"/>
                                          </p:val>
                                        </p:tav>
                                        <p:tav tm="100000">
                                          <p:val>
                                            <p:strVal val="#ppt_w"/>
                                          </p:val>
                                        </p:tav>
                                      </p:tavLst>
                                    </p:anim>
                                    <p:anim calcmode="lin" valueType="num">
                                      <p:cBhvr>
                                        <p:cTn id="56" dur="1000" fill="hold"/>
                                        <p:tgtEl>
                                          <p:spTgt spid="61"/>
                                        </p:tgtEl>
                                        <p:attrNameLst>
                                          <p:attrName>ppt_h</p:attrName>
                                        </p:attrNameLst>
                                      </p:cBhvr>
                                      <p:tavLst>
                                        <p:tav tm="0">
                                          <p:val>
                                            <p:strVal val="#ppt_h"/>
                                          </p:val>
                                        </p:tav>
                                        <p:tav tm="100000">
                                          <p:val>
                                            <p:strVal val="#ppt_h"/>
                                          </p:val>
                                        </p:tav>
                                      </p:tavLst>
                                    </p:anim>
                                    <p:animEffect transition="in" filter="fade">
                                      <p:cBhvr>
                                        <p:cTn id="57" dur="1000"/>
                                        <p:tgtEl>
                                          <p:spTgt spid="61"/>
                                        </p:tgtEl>
                                      </p:cBhvr>
                                    </p:animEffect>
                                  </p:childTnLst>
                                </p:cTn>
                              </p:par>
                              <p:par>
                                <p:cTn id="58" presetID="55"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1000" fill="hold"/>
                                        <p:tgtEl>
                                          <p:spTgt spid="63"/>
                                        </p:tgtEl>
                                        <p:attrNameLst>
                                          <p:attrName>ppt_w</p:attrName>
                                        </p:attrNameLst>
                                      </p:cBhvr>
                                      <p:tavLst>
                                        <p:tav tm="0">
                                          <p:val>
                                            <p:strVal val="#ppt_w*0.70"/>
                                          </p:val>
                                        </p:tav>
                                        <p:tav tm="100000">
                                          <p:val>
                                            <p:strVal val="#ppt_w"/>
                                          </p:val>
                                        </p:tav>
                                      </p:tavLst>
                                    </p:anim>
                                    <p:anim calcmode="lin" valueType="num">
                                      <p:cBhvr>
                                        <p:cTn id="61" dur="1000" fill="hold"/>
                                        <p:tgtEl>
                                          <p:spTgt spid="63"/>
                                        </p:tgtEl>
                                        <p:attrNameLst>
                                          <p:attrName>ppt_h</p:attrName>
                                        </p:attrNameLst>
                                      </p:cBhvr>
                                      <p:tavLst>
                                        <p:tav tm="0">
                                          <p:val>
                                            <p:strVal val="#ppt_h"/>
                                          </p:val>
                                        </p:tav>
                                        <p:tav tm="100000">
                                          <p:val>
                                            <p:strVal val="#ppt_h"/>
                                          </p:val>
                                        </p:tav>
                                      </p:tavLst>
                                    </p:anim>
                                    <p:animEffect transition="in" filter="fade">
                                      <p:cBhvr>
                                        <p:cTn id="62" dur="1000"/>
                                        <p:tgtEl>
                                          <p:spTgt spid="63"/>
                                        </p:tgtEl>
                                      </p:cBhvr>
                                    </p:animEffect>
                                  </p:childTnLst>
                                </p:cTn>
                              </p:par>
                            </p:childTnLst>
                          </p:cTn>
                        </p:par>
                        <p:par>
                          <p:cTn id="63" fill="hold">
                            <p:stCondLst>
                              <p:cond delay="10800"/>
                            </p:stCondLst>
                            <p:childTnLst>
                              <p:par>
                                <p:cTn id="64" presetID="55" presetClass="entr" presetSubtype="0" fill="hold" nodeType="after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1000" fill="hold"/>
                                        <p:tgtEl>
                                          <p:spTgt spid="45"/>
                                        </p:tgtEl>
                                        <p:attrNameLst>
                                          <p:attrName>ppt_w</p:attrName>
                                        </p:attrNameLst>
                                      </p:cBhvr>
                                      <p:tavLst>
                                        <p:tav tm="0">
                                          <p:val>
                                            <p:strVal val="#ppt_w*0.70"/>
                                          </p:val>
                                        </p:tav>
                                        <p:tav tm="100000">
                                          <p:val>
                                            <p:strVal val="#ppt_w"/>
                                          </p:val>
                                        </p:tav>
                                      </p:tavLst>
                                    </p:anim>
                                    <p:anim calcmode="lin" valueType="num">
                                      <p:cBhvr>
                                        <p:cTn id="67" dur="1000" fill="hold"/>
                                        <p:tgtEl>
                                          <p:spTgt spid="45"/>
                                        </p:tgtEl>
                                        <p:attrNameLst>
                                          <p:attrName>ppt_h</p:attrName>
                                        </p:attrNameLst>
                                      </p:cBhvr>
                                      <p:tavLst>
                                        <p:tav tm="0">
                                          <p:val>
                                            <p:strVal val="#ppt_h"/>
                                          </p:val>
                                        </p:tav>
                                        <p:tav tm="100000">
                                          <p:val>
                                            <p:strVal val="#ppt_h"/>
                                          </p:val>
                                        </p:tav>
                                      </p:tavLst>
                                    </p:anim>
                                    <p:animEffect transition="in" filter="fade">
                                      <p:cBhvr>
                                        <p:cTn id="68" dur="1000"/>
                                        <p:tgtEl>
                                          <p:spTgt spid="45"/>
                                        </p:tgtEl>
                                      </p:cBhvr>
                                    </p:animEffect>
                                  </p:childTnLst>
                                </p:cTn>
                              </p:par>
                              <p:par>
                                <p:cTn id="69" presetID="55"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p:cTn id="71" dur="1000" fill="hold"/>
                                        <p:tgtEl>
                                          <p:spTgt spid="60"/>
                                        </p:tgtEl>
                                        <p:attrNameLst>
                                          <p:attrName>ppt_w</p:attrName>
                                        </p:attrNameLst>
                                      </p:cBhvr>
                                      <p:tavLst>
                                        <p:tav tm="0">
                                          <p:val>
                                            <p:strVal val="#ppt_w*0.70"/>
                                          </p:val>
                                        </p:tav>
                                        <p:tav tm="100000">
                                          <p:val>
                                            <p:strVal val="#ppt_w"/>
                                          </p:val>
                                        </p:tav>
                                      </p:tavLst>
                                    </p:anim>
                                    <p:anim calcmode="lin" valueType="num">
                                      <p:cBhvr>
                                        <p:cTn id="72" dur="1000" fill="hold"/>
                                        <p:tgtEl>
                                          <p:spTgt spid="60"/>
                                        </p:tgtEl>
                                        <p:attrNameLst>
                                          <p:attrName>ppt_h</p:attrName>
                                        </p:attrNameLst>
                                      </p:cBhvr>
                                      <p:tavLst>
                                        <p:tav tm="0">
                                          <p:val>
                                            <p:strVal val="#ppt_h"/>
                                          </p:val>
                                        </p:tav>
                                        <p:tav tm="100000">
                                          <p:val>
                                            <p:strVal val="#ppt_h"/>
                                          </p:val>
                                        </p:tav>
                                      </p:tavLst>
                                    </p:anim>
                                    <p:animEffect transition="in" filter="fade">
                                      <p:cBhvr>
                                        <p:cTn id="73" dur="1000"/>
                                        <p:tgtEl>
                                          <p:spTgt spid="60"/>
                                        </p:tgtEl>
                                      </p:cBhvr>
                                    </p:animEffect>
                                  </p:childTnLst>
                                </p:cTn>
                              </p:par>
                            </p:childTnLst>
                          </p:cTn>
                        </p:par>
                        <p:par>
                          <p:cTn id="74" fill="hold">
                            <p:stCondLst>
                              <p:cond delay="11800"/>
                            </p:stCondLst>
                            <p:childTnLst>
                              <p:par>
                                <p:cTn id="75" presetID="55" presetClass="entr" presetSubtype="0" fill="hold" nodeType="after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p:cTn id="77" dur="1000" fill="hold"/>
                                        <p:tgtEl>
                                          <p:spTgt spid="46"/>
                                        </p:tgtEl>
                                        <p:attrNameLst>
                                          <p:attrName>ppt_w</p:attrName>
                                        </p:attrNameLst>
                                      </p:cBhvr>
                                      <p:tavLst>
                                        <p:tav tm="0">
                                          <p:val>
                                            <p:strVal val="#ppt_w*0.70"/>
                                          </p:val>
                                        </p:tav>
                                        <p:tav tm="100000">
                                          <p:val>
                                            <p:strVal val="#ppt_w"/>
                                          </p:val>
                                        </p:tav>
                                      </p:tavLst>
                                    </p:anim>
                                    <p:anim calcmode="lin" valueType="num">
                                      <p:cBhvr>
                                        <p:cTn id="78" dur="1000" fill="hold"/>
                                        <p:tgtEl>
                                          <p:spTgt spid="46"/>
                                        </p:tgtEl>
                                        <p:attrNameLst>
                                          <p:attrName>ppt_h</p:attrName>
                                        </p:attrNameLst>
                                      </p:cBhvr>
                                      <p:tavLst>
                                        <p:tav tm="0">
                                          <p:val>
                                            <p:strVal val="#ppt_h"/>
                                          </p:val>
                                        </p:tav>
                                        <p:tav tm="100000">
                                          <p:val>
                                            <p:strVal val="#ppt_h"/>
                                          </p:val>
                                        </p:tav>
                                      </p:tavLst>
                                    </p:anim>
                                    <p:animEffect transition="in" filter="fade">
                                      <p:cBhvr>
                                        <p:cTn id="79" dur="1000"/>
                                        <p:tgtEl>
                                          <p:spTgt spid="46"/>
                                        </p:tgtEl>
                                      </p:cBhvr>
                                    </p:animEffect>
                                  </p:childTnLst>
                                </p:cTn>
                              </p:par>
                              <p:par>
                                <p:cTn id="80" presetID="55" presetClass="entr" presetSubtype="0"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1000" fill="hold"/>
                                        <p:tgtEl>
                                          <p:spTgt spid="59"/>
                                        </p:tgtEl>
                                        <p:attrNameLst>
                                          <p:attrName>ppt_w</p:attrName>
                                        </p:attrNameLst>
                                      </p:cBhvr>
                                      <p:tavLst>
                                        <p:tav tm="0">
                                          <p:val>
                                            <p:strVal val="#ppt_w*0.70"/>
                                          </p:val>
                                        </p:tav>
                                        <p:tav tm="100000">
                                          <p:val>
                                            <p:strVal val="#ppt_w"/>
                                          </p:val>
                                        </p:tav>
                                      </p:tavLst>
                                    </p:anim>
                                    <p:anim calcmode="lin" valueType="num">
                                      <p:cBhvr>
                                        <p:cTn id="83" dur="1000" fill="hold"/>
                                        <p:tgtEl>
                                          <p:spTgt spid="59"/>
                                        </p:tgtEl>
                                        <p:attrNameLst>
                                          <p:attrName>ppt_h</p:attrName>
                                        </p:attrNameLst>
                                      </p:cBhvr>
                                      <p:tavLst>
                                        <p:tav tm="0">
                                          <p:val>
                                            <p:strVal val="#ppt_h"/>
                                          </p:val>
                                        </p:tav>
                                        <p:tav tm="100000">
                                          <p:val>
                                            <p:strVal val="#ppt_h"/>
                                          </p:val>
                                        </p:tav>
                                      </p:tavLst>
                                    </p:anim>
                                    <p:animEffect transition="in" filter="fade">
                                      <p:cBhvr>
                                        <p:cTn id="84" dur="1000"/>
                                        <p:tgtEl>
                                          <p:spTgt spid="59"/>
                                        </p:tgtEl>
                                      </p:cBhvr>
                                    </p:animEffect>
                                  </p:childTnLst>
                                </p:cTn>
                              </p:par>
                              <p:par>
                                <p:cTn id="85" presetID="55" presetClass="entr" presetSubtype="0"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1000" fill="hold"/>
                                        <p:tgtEl>
                                          <p:spTgt spid="70"/>
                                        </p:tgtEl>
                                        <p:attrNameLst>
                                          <p:attrName>ppt_w</p:attrName>
                                        </p:attrNameLst>
                                      </p:cBhvr>
                                      <p:tavLst>
                                        <p:tav tm="0">
                                          <p:val>
                                            <p:strVal val="#ppt_w*0.70"/>
                                          </p:val>
                                        </p:tav>
                                        <p:tav tm="100000">
                                          <p:val>
                                            <p:strVal val="#ppt_w"/>
                                          </p:val>
                                        </p:tav>
                                      </p:tavLst>
                                    </p:anim>
                                    <p:anim calcmode="lin" valueType="num">
                                      <p:cBhvr>
                                        <p:cTn id="88" dur="1000" fill="hold"/>
                                        <p:tgtEl>
                                          <p:spTgt spid="70"/>
                                        </p:tgtEl>
                                        <p:attrNameLst>
                                          <p:attrName>ppt_h</p:attrName>
                                        </p:attrNameLst>
                                      </p:cBhvr>
                                      <p:tavLst>
                                        <p:tav tm="0">
                                          <p:val>
                                            <p:strVal val="#ppt_h"/>
                                          </p:val>
                                        </p:tav>
                                        <p:tav tm="100000">
                                          <p:val>
                                            <p:strVal val="#ppt_h"/>
                                          </p:val>
                                        </p:tav>
                                      </p:tavLst>
                                    </p:anim>
                                    <p:animEffect transition="in" filter="fade">
                                      <p:cBhvr>
                                        <p:cTn id="89" dur="1000"/>
                                        <p:tgtEl>
                                          <p:spTgt spid="70"/>
                                        </p:tgtEl>
                                      </p:cBhvr>
                                    </p:animEffect>
                                  </p:childTnLst>
                                </p:cTn>
                              </p:par>
                              <p:par>
                                <p:cTn id="90" presetID="55" presetClass="entr" presetSubtype="0"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 calcmode="lin" valueType="num">
                                      <p:cBhvr>
                                        <p:cTn id="92" dur="1000" fill="hold"/>
                                        <p:tgtEl>
                                          <p:spTgt spid="71"/>
                                        </p:tgtEl>
                                        <p:attrNameLst>
                                          <p:attrName>ppt_w</p:attrName>
                                        </p:attrNameLst>
                                      </p:cBhvr>
                                      <p:tavLst>
                                        <p:tav tm="0">
                                          <p:val>
                                            <p:strVal val="#ppt_w*0.70"/>
                                          </p:val>
                                        </p:tav>
                                        <p:tav tm="100000">
                                          <p:val>
                                            <p:strVal val="#ppt_w"/>
                                          </p:val>
                                        </p:tav>
                                      </p:tavLst>
                                    </p:anim>
                                    <p:anim calcmode="lin" valueType="num">
                                      <p:cBhvr>
                                        <p:cTn id="93" dur="1000" fill="hold"/>
                                        <p:tgtEl>
                                          <p:spTgt spid="71"/>
                                        </p:tgtEl>
                                        <p:attrNameLst>
                                          <p:attrName>ppt_h</p:attrName>
                                        </p:attrNameLst>
                                      </p:cBhvr>
                                      <p:tavLst>
                                        <p:tav tm="0">
                                          <p:val>
                                            <p:strVal val="#ppt_h"/>
                                          </p:val>
                                        </p:tav>
                                        <p:tav tm="100000">
                                          <p:val>
                                            <p:strVal val="#ppt_h"/>
                                          </p:val>
                                        </p:tav>
                                      </p:tavLst>
                                    </p:anim>
                                    <p:animEffect transition="in" filter="fade">
                                      <p:cBhvr>
                                        <p:cTn id="94" dur="1000"/>
                                        <p:tgtEl>
                                          <p:spTgt spid="71"/>
                                        </p:tgtEl>
                                      </p:cBhvr>
                                    </p:animEffect>
                                  </p:childTnLst>
                                </p:cTn>
                              </p:par>
                            </p:childTnLst>
                          </p:cTn>
                        </p:par>
                        <p:par>
                          <p:cTn id="95" fill="hold">
                            <p:stCondLst>
                              <p:cond delay="12800"/>
                            </p:stCondLst>
                            <p:childTnLst>
                              <p:par>
                                <p:cTn id="96" presetID="1" presetClass="entr" presetSubtype="0" fill="hold" nodeType="afterEffect">
                                  <p:stCondLst>
                                    <p:cond delay="0"/>
                                  </p:stCondLst>
                                  <p:childTnLst>
                                    <p:set>
                                      <p:cBhvr>
                                        <p:cTn id="97" dur="1" fill="hold">
                                          <p:stCondLst>
                                            <p:cond delay="0"/>
                                          </p:stCondLst>
                                        </p:cTn>
                                        <p:tgtEl>
                                          <p:spTgt spid="65"/>
                                        </p:tgtEl>
                                        <p:attrNameLst>
                                          <p:attrName>style.visibility</p:attrName>
                                        </p:attrNameLst>
                                      </p:cBhvr>
                                      <p:to>
                                        <p:strVal val="visible"/>
                                      </p:to>
                                    </p:set>
                                  </p:childTnLst>
                                </p:cTn>
                              </p:par>
                            </p:childTnLst>
                          </p:cTn>
                        </p:par>
                        <p:par>
                          <p:cTn id="98" fill="hold">
                            <p:stCondLst>
                              <p:cond delay="12800"/>
                            </p:stCondLst>
                            <p:childTnLst>
                              <p:par>
                                <p:cTn id="99" presetID="1" presetClass="entr" presetSubtype="0" fill="hold" nodeType="afterEffect">
                                  <p:stCondLst>
                                    <p:cond delay="0"/>
                                  </p:stCondLst>
                                  <p:childTnLst>
                                    <p:set>
                                      <p:cBhvr>
                                        <p:cTn id="100" dur="1" fill="hold">
                                          <p:stCondLst>
                                            <p:cond delay="0"/>
                                          </p:stCondLst>
                                        </p:cTn>
                                        <p:tgtEl>
                                          <p:spTgt spid="66"/>
                                        </p:tgtEl>
                                        <p:attrNameLst>
                                          <p:attrName>style.visibility</p:attrName>
                                        </p:attrNameLst>
                                      </p:cBhvr>
                                      <p:to>
                                        <p:strVal val="visible"/>
                                      </p:to>
                                    </p:set>
                                  </p:childTnLst>
                                </p:cTn>
                              </p:par>
                            </p:childTnLst>
                          </p:cTn>
                        </p:par>
                        <p:par>
                          <p:cTn id="101" fill="hold">
                            <p:stCondLst>
                              <p:cond delay="12800"/>
                            </p:stCondLst>
                            <p:childTnLst>
                              <p:par>
                                <p:cTn id="102" presetID="0" presetClass="path" presetSubtype="0" accel="50000" decel="50000" fill="hold" nodeType="afterEffect">
                                  <p:stCondLst>
                                    <p:cond delay="0"/>
                                  </p:stCondLst>
                                  <p:childTnLst>
                                    <p:animMotion origin="layout" path="M 9.76817E-7 -1.65163E-6 C 0.00417 0.00185 0.00664 0.00764 0.01081 0.00995 C 0.01537 0.01689 0.02149 0.01874 0.02605 0.02591 C 0.03204 0.03516 0.04129 0.04927 0.04858 0.05367 C 0.0616 0.06917 0.07385 0.0849 0.08661 0.10063 C 0.09143 0.10664 0.0956 0.11612 0.10094 0.11983 C 0.10393 0.12769 0.10901 0.13047 0.11279 0.13741 C 0.11943 0.15013 0.11175 0.13949 0.11826 0.14758 C 0.11995 0.15267 0.12542 0.15961 0.12542 0.16008 C 0.12972 0.1721 0.12738 0.16817 0.1318 0.17372 C 0.13298 0.18089 0.13402 0.1839 0.13727 0.18783 C 0.13024 0.192 0.11839 0.17974 0.11097 0.17581 C 0.1094 0.17349 0.1081 0.17025 0.10654 0.1684 C 0.10497 0.16655 0.10276 0.16655 0.10094 0.16516 C 0.09846 0.16262 0.09599 0.15823 0.09377 0.15476 C 0.09091 0.15013 0.08895 0.14296 0.08661 0.13741 C 0.08335 0.13024 0.08023 0.1233 0.07658 0.11659 C 0.07176 0.1071 0.06525 0.10086 0.06043 0.09184 C 0.05561 0.08281 0.04246 0.05922 0.03608 0.05552 C 0.03321 0.04997 0.02917 0.04442 0.02527 0.04141 C 0.02084 0.03377 0.01732 0.02776 0.01172 0.02406 C 0.00951 0.01758 0.0056 0.01457 0.00169 0.01203 C 0.00065 0.00995 9.76817E-7 0.0081 -0.00104 0.00648 C -0.00274 0.00393 -0.00625 -1.65163E-6 -0.00625 -1.65163E-6 " pathEditMode="relative" rAng="0" ptsTypes="fffffffffffffffffffffffA">
                                      <p:cBhvr>
                                        <p:cTn id="103" dur="5000" fill="hold"/>
                                        <p:tgtEl>
                                          <p:spTgt spid="66"/>
                                        </p:tgtEl>
                                        <p:attrNameLst>
                                          <p:attrName>ppt_x</p:attrName>
                                          <p:attrName>ppt_y</p:attrName>
                                        </p:attrNameLst>
                                      </p:cBhvr>
                                      <p:rCtr x="6600" y="9600"/>
                                    </p:animMotion>
                                  </p:childTnLst>
                                </p:cTn>
                              </p:par>
                              <p:par>
                                <p:cTn id="104" presetID="0" presetClass="path" presetSubtype="0" accel="50000" decel="50000" fill="hold" nodeType="withEffect">
                                  <p:stCondLst>
                                    <p:cond delay="0"/>
                                  </p:stCondLst>
                                  <p:childTnLst>
                                    <p:animMotion origin="layout" path="M -1.06799E-7 -5.47999E-6 C -0.00169 0.00046 -0.00352 -5.47999E-6 -0.00508 0.00115 C -0.01836 0.01017 -0.00234 0.00416 -0.01315 0.00763 C -0.01537 0.01179 -0.01823 0.01295 -0.0211 0.01549 C -0.0237 0.0222 -0.03373 0.03192 -0.03868 0.03492 C -0.03959 0.03631 -0.0405 0.0377 -0.04155 0.03886 C -0.04246 0.03978 -0.0435 0.04024 -0.04441 0.0414 C -0.05014 0.0488 -0.05522 0.05759 -0.06121 0.06453 C -0.06707 0.07124 -0.0715 0.08096 -0.07801 0.08651 C -0.07984 0.08998 -0.08114 0.0916 -0.08374 0.09299 C -0.08713 0.099 -0.09182 0.09946 -0.09547 0.10478 C -0.0982 0.10872 -0.10055 0.10987 -0.10341 0.1138 C -0.10719 0.11889 -0.1107 0.12421 -0.11513 0.12792 C -0.11839 0.13416 -0.1223 0.13578 -0.12607 0.14087 C -0.13128 0.14781 -0.13623 0.15521 -0.14209 0.1603 C -0.14418 0.16608 -0.14847 0.16978 -0.15225 0.1721 C -0.1546 0.17603 -0.16085 0.18413 -0.16384 0.18621 C -0.16541 0.18875 -0.16736 0.19222 -0.16905 0.19407 C -0.1697 0.19477 -0.17192 0.19523 -0.17114 0.19523 C -0.16788 0.19523 -0.16489 0.19107 -0.16176 0.19014 C -0.15538 0.18806 -0.14965 0.18551 -0.14353 0.18228 C -0.13272 0.17649 -0.12412 0.17534 -0.11214 0.17464 C -0.08648 0.17025 -0.06212 0.17279 -0.03568 0.17325 C -0.02149 0.18019 -0.01341 0.18366 0.00222 0.18482 C 0.00873 0.18644 0.0155 0.19292 0.0211 0.19407 C 0.02813 0.19546 0.02501 0.19454 0.03061 0.19662 C 0.03738 0.19615 0.04415 0.19569 0.05093 0.19523 C 0.06069 0.19477 0.07059 0.19824 0.0801 0.19407 C 0.08231 0.19315 0.08049 0.18621 0.08088 0.18228 C 0.08127 0.17834 0.08231 0.17441 0.08297 0.17071 C 0.08244 0.1492 0.08257 0.13 0.08375 0.10872 C 0.08453 0.07864 0.08596 0.04811 0.08596 0.01804 " pathEditMode="relative" ptsTypes="fffffffffffffffffffffffffffffffA">
                                      <p:cBhvr>
                                        <p:cTn id="105" dur="5000" fill="hold"/>
                                        <p:tgtEl>
                                          <p:spTgt spid="65"/>
                                        </p:tgtEl>
                                        <p:attrNameLst>
                                          <p:attrName>ppt_x</p:attrName>
                                          <p:attrName>ppt_y</p:attrName>
                                        </p:attrNameLst>
                                      </p:cBhvr>
                                    </p:animMotion>
                                  </p:childTnLst>
                                </p:cTn>
                              </p:par>
                              <p:par>
                                <p:cTn id="106" presetID="55" presetClass="entr" presetSubtype="0" fill="hold" nodeType="withEffect">
                                  <p:stCondLst>
                                    <p:cond delay="0"/>
                                  </p:stCondLst>
                                  <p:childTnLst>
                                    <p:set>
                                      <p:cBhvr>
                                        <p:cTn id="107" dur="1" fill="hold">
                                          <p:stCondLst>
                                            <p:cond delay="0"/>
                                          </p:stCondLst>
                                        </p:cTn>
                                        <p:tgtEl>
                                          <p:spTgt spid="72"/>
                                        </p:tgtEl>
                                        <p:attrNameLst>
                                          <p:attrName>style.visibility</p:attrName>
                                        </p:attrNameLst>
                                      </p:cBhvr>
                                      <p:to>
                                        <p:strVal val="visible"/>
                                      </p:to>
                                    </p:set>
                                    <p:anim calcmode="lin" valueType="num">
                                      <p:cBhvr>
                                        <p:cTn id="108" dur="1000" fill="hold"/>
                                        <p:tgtEl>
                                          <p:spTgt spid="72"/>
                                        </p:tgtEl>
                                        <p:attrNameLst>
                                          <p:attrName>ppt_w</p:attrName>
                                        </p:attrNameLst>
                                      </p:cBhvr>
                                      <p:tavLst>
                                        <p:tav tm="0">
                                          <p:val>
                                            <p:strVal val="#ppt_w*0.70"/>
                                          </p:val>
                                        </p:tav>
                                        <p:tav tm="100000">
                                          <p:val>
                                            <p:strVal val="#ppt_w"/>
                                          </p:val>
                                        </p:tav>
                                      </p:tavLst>
                                    </p:anim>
                                    <p:anim calcmode="lin" valueType="num">
                                      <p:cBhvr>
                                        <p:cTn id="109" dur="1000" fill="hold"/>
                                        <p:tgtEl>
                                          <p:spTgt spid="72"/>
                                        </p:tgtEl>
                                        <p:attrNameLst>
                                          <p:attrName>ppt_h</p:attrName>
                                        </p:attrNameLst>
                                      </p:cBhvr>
                                      <p:tavLst>
                                        <p:tav tm="0">
                                          <p:val>
                                            <p:strVal val="#ppt_h"/>
                                          </p:val>
                                        </p:tav>
                                        <p:tav tm="100000">
                                          <p:val>
                                            <p:strVal val="#ppt_h"/>
                                          </p:val>
                                        </p:tav>
                                      </p:tavLst>
                                    </p:anim>
                                    <p:animEffect transition="in" filter="fade">
                                      <p:cBhvr>
                                        <p:cTn id="110"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Rounded Rectangle 5"/>
          <p:cNvSpPr>
            <a:spLocks noChangeArrowheads="1"/>
          </p:cNvSpPr>
          <p:nvPr/>
        </p:nvSpPr>
        <p:spPr bwMode="auto">
          <a:xfrm>
            <a:off x="1859622" y="683140"/>
            <a:ext cx="8003569" cy="724419"/>
          </a:xfrm>
          <a:prstGeom prst="roundRect">
            <a:avLst>
              <a:gd name="adj" fmla="val 16667"/>
            </a:avLst>
          </a:prstGeom>
          <a:solidFill>
            <a:srgbClr val="4BACC6"/>
          </a:solidFill>
          <a:ln w="9525">
            <a:noFill/>
            <a:round/>
            <a:headEnd/>
            <a:tailEnd/>
          </a:ln>
        </p:spPr>
        <p:txBody>
          <a:bodyPr anchor="ctr"/>
          <a:lstStyle/>
          <a:p>
            <a:pPr algn="ctr"/>
            <a:r>
              <a:rPr lang="en-US" altLang="zh-CN" sz="2400" b="1" dirty="0" smtClean="0">
                <a:solidFill>
                  <a:srgbClr val="FFC000"/>
                </a:solidFill>
                <a:latin typeface="微软雅黑" pitchFamily="34" charset="-122"/>
                <a:ea typeface="微软雅黑" pitchFamily="34" charset="-122"/>
              </a:rPr>
              <a:t>3</a:t>
            </a:r>
            <a:r>
              <a:rPr lang="zh-CN" altLang="en-US" sz="2400" b="1" dirty="0" smtClean="0">
                <a:solidFill>
                  <a:srgbClr val="FFC000"/>
                </a:solidFill>
                <a:latin typeface="微软雅黑" pitchFamily="34" charset="-122"/>
                <a:ea typeface="微软雅黑" pitchFamily="34" charset="-122"/>
              </a:rPr>
              <a:t>、加强业务辅导与培训，提高图书管理员信息素养</a:t>
            </a:r>
            <a:endParaRPr lang="en-US" altLang="zh-CN" sz="2400" b="1" dirty="0" smtClean="0">
              <a:solidFill>
                <a:srgbClr val="FFC000"/>
              </a:solidFill>
              <a:latin typeface="微软雅黑" pitchFamily="34" charset="-122"/>
              <a:ea typeface="微软雅黑" pitchFamily="34" charset="-122"/>
            </a:endParaRPr>
          </a:p>
        </p:txBody>
      </p:sp>
      <p:grpSp>
        <p:nvGrpSpPr>
          <p:cNvPr id="22" name="组合 21"/>
          <p:cNvGrpSpPr/>
          <p:nvPr/>
        </p:nvGrpSpPr>
        <p:grpSpPr>
          <a:xfrm>
            <a:off x="565561" y="2005827"/>
            <a:ext cx="11249391" cy="2492117"/>
            <a:chOff x="341717" y="1659784"/>
            <a:chExt cx="11249391" cy="2492117"/>
          </a:xfrm>
        </p:grpSpPr>
        <p:pic>
          <p:nvPicPr>
            <p:cNvPr id="25" name="Picture 2" descr="C:\Users\Administrator\Desktop\图片1.png"/>
            <p:cNvPicPr>
              <a:picLocks noChangeAspect="1" noChangeArrowheads="1"/>
            </p:cNvPicPr>
            <p:nvPr/>
          </p:nvPicPr>
          <p:blipFill>
            <a:blip r:embed="rId3" cstate="print"/>
            <a:srcRect/>
            <a:stretch>
              <a:fillRect/>
            </a:stretch>
          </p:blipFill>
          <p:spPr bwMode="auto">
            <a:xfrm>
              <a:off x="341717" y="1659784"/>
              <a:ext cx="3644247" cy="2421844"/>
            </a:xfrm>
            <a:prstGeom prst="rect">
              <a:avLst/>
            </a:prstGeom>
            <a:noFill/>
          </p:spPr>
        </p:pic>
        <p:pic>
          <p:nvPicPr>
            <p:cNvPr id="26" name="Picture 3" descr="C:\Users\Administrator\Desktop\图片2.png"/>
            <p:cNvPicPr>
              <a:picLocks noChangeAspect="1" noChangeArrowheads="1"/>
            </p:cNvPicPr>
            <p:nvPr/>
          </p:nvPicPr>
          <p:blipFill>
            <a:blip r:embed="rId4" cstate="print"/>
            <a:srcRect/>
            <a:stretch>
              <a:fillRect/>
            </a:stretch>
          </p:blipFill>
          <p:spPr bwMode="auto">
            <a:xfrm>
              <a:off x="4151737" y="1719016"/>
              <a:ext cx="3633725" cy="2391430"/>
            </a:xfrm>
            <a:prstGeom prst="rect">
              <a:avLst/>
            </a:prstGeom>
            <a:noFill/>
          </p:spPr>
        </p:pic>
        <p:pic>
          <p:nvPicPr>
            <p:cNvPr id="27" name="Picture 4" descr="C:\Users\Administrator\Desktop\图片3.jpg"/>
            <p:cNvPicPr>
              <a:picLocks noChangeAspect="1" noChangeArrowheads="1"/>
            </p:cNvPicPr>
            <p:nvPr/>
          </p:nvPicPr>
          <p:blipFill>
            <a:blip r:embed="rId5" cstate="print"/>
            <a:srcRect/>
            <a:stretch>
              <a:fillRect/>
            </a:stretch>
          </p:blipFill>
          <p:spPr bwMode="auto">
            <a:xfrm>
              <a:off x="7957731" y="1736190"/>
              <a:ext cx="3633377" cy="2415711"/>
            </a:xfrm>
            <a:prstGeom prst="rect">
              <a:avLst/>
            </a:prstGeom>
            <a:noFill/>
          </p:spPr>
        </p:pic>
      </p:grpSp>
      <p:sp>
        <p:nvSpPr>
          <p:cNvPr id="28" name="Rounded Rectangle 5"/>
          <p:cNvSpPr>
            <a:spLocks noChangeArrowheads="1"/>
          </p:cNvSpPr>
          <p:nvPr/>
        </p:nvSpPr>
        <p:spPr bwMode="auto">
          <a:xfrm>
            <a:off x="1263721" y="4839129"/>
            <a:ext cx="1717365" cy="592937"/>
          </a:xfrm>
          <a:prstGeom prst="roundRect">
            <a:avLst>
              <a:gd name="adj" fmla="val 16667"/>
            </a:avLst>
          </a:prstGeom>
          <a:solidFill>
            <a:srgbClr val="4BACC6"/>
          </a:solidFill>
          <a:ln w="9525">
            <a:noFill/>
            <a:round/>
            <a:headEnd/>
            <a:tailEnd/>
          </a:ln>
        </p:spPr>
        <p:txBody>
          <a:bodyPr anchor="ctr"/>
          <a:lstStyle/>
          <a:p>
            <a:pPr algn="ctr" eaLnBrk="1" hangingPunct="1"/>
            <a:r>
              <a:rPr lang="zh-CN" altLang="en-US" sz="2000" b="1" dirty="0" smtClean="0">
                <a:solidFill>
                  <a:srgbClr val="FFFFFF"/>
                </a:solidFill>
                <a:latin typeface="微软雅黑" pitchFamily="34" charset="-122"/>
                <a:ea typeface="微软雅黑" pitchFamily="34" charset="-122"/>
              </a:rPr>
              <a:t>每年两次</a:t>
            </a:r>
            <a:endParaRPr lang="en-US" altLang="zh-CN" sz="2000" b="1" dirty="0">
              <a:solidFill>
                <a:srgbClr val="FFFFFF"/>
              </a:solidFill>
              <a:latin typeface="微软雅黑" pitchFamily="34" charset="-122"/>
              <a:ea typeface="微软雅黑" pitchFamily="34" charset="-122"/>
            </a:endParaRPr>
          </a:p>
        </p:txBody>
      </p:sp>
      <p:sp>
        <p:nvSpPr>
          <p:cNvPr id="29" name="Rounded Rectangle 5"/>
          <p:cNvSpPr>
            <a:spLocks noChangeArrowheads="1"/>
          </p:cNvSpPr>
          <p:nvPr/>
        </p:nvSpPr>
        <p:spPr bwMode="auto">
          <a:xfrm>
            <a:off x="4994828" y="4927616"/>
            <a:ext cx="2298235" cy="568862"/>
          </a:xfrm>
          <a:prstGeom prst="roundRect">
            <a:avLst>
              <a:gd name="adj" fmla="val 16667"/>
            </a:avLst>
          </a:prstGeom>
          <a:solidFill>
            <a:srgbClr val="4BACC6"/>
          </a:solidFill>
          <a:ln w="9525">
            <a:noFill/>
            <a:round/>
            <a:headEnd/>
            <a:tailEnd/>
          </a:ln>
        </p:spPr>
        <p:txBody>
          <a:bodyPr anchor="ctr"/>
          <a:lstStyle/>
          <a:p>
            <a:pPr algn="ctr" eaLnBrk="1" hangingPunct="1"/>
            <a:r>
              <a:rPr lang="zh-CN" altLang="en-US" sz="2000" b="1" dirty="0" smtClean="0">
                <a:solidFill>
                  <a:srgbClr val="FFFFFF"/>
                </a:solidFill>
                <a:latin typeface="微软雅黑" pitchFamily="34" charset="-122"/>
                <a:ea typeface="微软雅黑" pitchFamily="34" charset="-122"/>
              </a:rPr>
              <a:t>分片培训、咨询</a:t>
            </a:r>
            <a:endParaRPr lang="en-US" altLang="zh-CN" sz="2000" b="1" dirty="0" smtClean="0">
              <a:solidFill>
                <a:srgbClr val="FFFFFF"/>
              </a:solidFill>
              <a:latin typeface="微软雅黑" pitchFamily="34" charset="-122"/>
              <a:ea typeface="微软雅黑" pitchFamily="34" charset="-122"/>
            </a:endParaRPr>
          </a:p>
        </p:txBody>
      </p:sp>
      <p:sp>
        <p:nvSpPr>
          <p:cNvPr id="40" name="Rounded Rectangle 5"/>
          <p:cNvSpPr>
            <a:spLocks noChangeArrowheads="1"/>
          </p:cNvSpPr>
          <p:nvPr/>
        </p:nvSpPr>
        <p:spPr bwMode="auto">
          <a:xfrm>
            <a:off x="8797059" y="4917415"/>
            <a:ext cx="2609189" cy="584395"/>
          </a:xfrm>
          <a:prstGeom prst="roundRect">
            <a:avLst>
              <a:gd name="adj" fmla="val 16667"/>
            </a:avLst>
          </a:prstGeom>
          <a:solidFill>
            <a:srgbClr val="4BACC6"/>
          </a:solidFill>
          <a:ln w="9525">
            <a:noFill/>
            <a:round/>
            <a:headEnd/>
            <a:tailEnd/>
          </a:ln>
        </p:spPr>
        <p:txBody>
          <a:bodyPr anchor="ctr"/>
          <a:lstStyle/>
          <a:p>
            <a:pPr algn="ctr" eaLnBrk="1" hangingPunct="1"/>
            <a:r>
              <a:rPr lang="zh-CN" altLang="en-US" sz="2000" b="1" dirty="0" smtClean="0">
                <a:solidFill>
                  <a:srgbClr val="FFFFFF"/>
                </a:solidFill>
                <a:latin typeface="微软雅黑" pitchFamily="34" charset="-122"/>
                <a:ea typeface="微软雅黑" pitchFamily="34" charset="-122"/>
              </a:rPr>
              <a:t>远程解决分馆问题</a:t>
            </a:r>
            <a:endParaRPr lang="en-US" altLang="zh-CN" sz="2000" b="1" dirty="0">
              <a:solidFill>
                <a:srgbClr val="FFFFF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
          <p:cNvSpPr txBox="1"/>
          <p:nvPr/>
        </p:nvSpPr>
        <p:spPr>
          <a:xfrm>
            <a:off x="1252719" y="863806"/>
            <a:ext cx="9155002" cy="4524315"/>
          </a:xfrm>
          <a:prstGeom prst="rect">
            <a:avLst/>
          </a:prstGeom>
          <a:noFill/>
        </p:spPr>
        <p:txBody>
          <a:bodyPr wrap="square" rtlCol="0">
            <a:spAutoFit/>
          </a:bodyPr>
          <a:lstStyle/>
          <a:p>
            <a:r>
              <a:rPr lang="zh-CN" altLang="en-US" sz="2400" dirty="0" smtClean="0">
                <a:solidFill>
                  <a:srgbClr val="2D7A8F"/>
                </a:solidFill>
                <a:latin typeface="微软雅黑" pitchFamily="34" charset="-122"/>
                <a:ea typeface="微软雅黑" pitchFamily="34" charset="-122"/>
              </a:rPr>
              <a:t>建立</a:t>
            </a:r>
            <a:r>
              <a:rPr lang="en-US" altLang="zh-CN" sz="2400" dirty="0" smtClean="0">
                <a:solidFill>
                  <a:srgbClr val="2D7A8F"/>
                </a:solidFill>
                <a:latin typeface="微软雅黑" pitchFamily="34" charset="-122"/>
                <a:ea typeface="微软雅黑" pitchFamily="34" charset="-122"/>
              </a:rPr>
              <a:t>《</a:t>
            </a:r>
            <a:r>
              <a:rPr lang="zh-CN" altLang="en-US" sz="2400" dirty="0" smtClean="0">
                <a:solidFill>
                  <a:srgbClr val="2D7A8F"/>
                </a:solidFill>
                <a:latin typeface="微软雅黑" pitchFamily="34" charset="-122"/>
                <a:ea typeface="微软雅黑" pitchFamily="34" charset="-122"/>
              </a:rPr>
              <a:t>大连市少儿图书馆分馆建设标准</a:t>
            </a:r>
            <a:r>
              <a:rPr lang="en-US" altLang="zh-CN" sz="2400" dirty="0" smtClean="0">
                <a:solidFill>
                  <a:srgbClr val="2D7A8F"/>
                </a:solidFill>
                <a:latin typeface="微软雅黑" pitchFamily="34" charset="-122"/>
                <a:ea typeface="微软雅黑" pitchFamily="34" charset="-122"/>
              </a:rPr>
              <a:t>》</a:t>
            </a:r>
            <a:r>
              <a:rPr lang="zh-CN" altLang="en-US" sz="2400" dirty="0" smtClean="0">
                <a:solidFill>
                  <a:srgbClr val="2D7A8F"/>
                </a:solidFill>
                <a:latin typeface="微软雅黑" pitchFamily="34" charset="-122"/>
                <a:ea typeface="微软雅黑" pitchFamily="34" charset="-122"/>
              </a:rPr>
              <a:t>，每年为每个分馆配送图书至少</a:t>
            </a:r>
            <a:r>
              <a:rPr lang="en-US" sz="2400" dirty="0" smtClean="0">
                <a:solidFill>
                  <a:srgbClr val="2D7A8F"/>
                </a:solidFill>
                <a:latin typeface="微软雅黑" pitchFamily="34" charset="-122"/>
                <a:ea typeface="微软雅黑" pitchFamily="34" charset="-122"/>
              </a:rPr>
              <a:t>3000-5000</a:t>
            </a:r>
            <a:r>
              <a:rPr lang="zh-CN" altLang="en-US" sz="2400" dirty="0" smtClean="0">
                <a:solidFill>
                  <a:srgbClr val="2D7A8F"/>
                </a:solidFill>
                <a:latin typeface="微软雅黑" pitchFamily="34" charset="-122"/>
                <a:ea typeface="微软雅黑" pitchFamily="34" charset="-122"/>
              </a:rPr>
              <a:t>册，复本数不多于</a:t>
            </a:r>
            <a:r>
              <a:rPr lang="en-US" sz="2400" dirty="0" smtClean="0">
                <a:solidFill>
                  <a:srgbClr val="2D7A8F"/>
                </a:solidFill>
                <a:latin typeface="微软雅黑" pitchFamily="34" charset="-122"/>
                <a:ea typeface="微软雅黑" pitchFamily="34" charset="-122"/>
              </a:rPr>
              <a:t>3</a:t>
            </a:r>
            <a:r>
              <a:rPr lang="zh-CN" altLang="en-US" sz="2400" dirty="0" smtClean="0">
                <a:solidFill>
                  <a:srgbClr val="2D7A8F"/>
                </a:solidFill>
                <a:latin typeface="微软雅黑" pitchFamily="34" charset="-122"/>
                <a:ea typeface="微软雅黑" pitchFamily="34" charset="-122"/>
              </a:rPr>
              <a:t>册，种类不少于</a:t>
            </a:r>
            <a:r>
              <a:rPr lang="en-US" sz="2400" dirty="0" smtClean="0">
                <a:solidFill>
                  <a:srgbClr val="2D7A8F"/>
                </a:solidFill>
                <a:latin typeface="微软雅黑" pitchFamily="34" charset="-122"/>
                <a:ea typeface="微软雅黑" pitchFamily="34" charset="-122"/>
              </a:rPr>
              <a:t>1000</a:t>
            </a:r>
            <a:r>
              <a:rPr lang="zh-CN" altLang="en-US" sz="2400" dirty="0" smtClean="0">
                <a:solidFill>
                  <a:srgbClr val="2D7A8F"/>
                </a:solidFill>
                <a:latin typeface="微软雅黑" pitchFamily="34" charset="-122"/>
                <a:ea typeface="微软雅黑" pitchFamily="34" charset="-122"/>
              </a:rPr>
              <a:t>种；</a:t>
            </a:r>
            <a:endParaRPr lang="en-US" altLang="zh-CN" sz="2400" dirty="0" smtClean="0">
              <a:solidFill>
                <a:srgbClr val="2D7A8F"/>
              </a:solidFill>
              <a:latin typeface="微软雅黑" pitchFamily="34" charset="-122"/>
              <a:ea typeface="微软雅黑" pitchFamily="34" charset="-122"/>
            </a:endParaRPr>
          </a:p>
          <a:p>
            <a:endParaRPr lang="en-US" altLang="zh-CN" sz="2400" dirty="0" smtClean="0">
              <a:solidFill>
                <a:srgbClr val="2D7A8F"/>
              </a:solidFill>
              <a:latin typeface="微软雅黑" pitchFamily="34" charset="-122"/>
              <a:ea typeface="微软雅黑" pitchFamily="34" charset="-122"/>
            </a:endParaRPr>
          </a:p>
          <a:p>
            <a:r>
              <a:rPr lang="zh-CN" altLang="en-US" sz="2400" dirty="0" smtClean="0">
                <a:solidFill>
                  <a:srgbClr val="2D7A8F"/>
                </a:solidFill>
                <a:latin typeface="微软雅黑" pitchFamily="34" charset="-122"/>
                <a:ea typeface="微软雅黑" pitchFamily="34" charset="-122"/>
              </a:rPr>
              <a:t>分馆实施动态管理，通过数据监控，将流通不活跃的分馆淘汰，向借阅量大的分馆补充馆藏，过去四年共向各分馆、流通站送书</a:t>
            </a:r>
            <a:r>
              <a:rPr lang="en-US" sz="2400" dirty="0" smtClean="0">
                <a:solidFill>
                  <a:srgbClr val="2D7A8F"/>
                </a:solidFill>
                <a:latin typeface="微软雅黑" pitchFamily="34" charset="-122"/>
                <a:ea typeface="微软雅黑" pitchFamily="34" charset="-122"/>
              </a:rPr>
              <a:t>88.6</a:t>
            </a:r>
            <a:r>
              <a:rPr lang="zh-CN" altLang="en-US" sz="2400" dirty="0" smtClean="0">
                <a:solidFill>
                  <a:srgbClr val="2D7A8F"/>
                </a:solidFill>
                <a:latin typeface="微软雅黑" pitchFamily="34" charset="-122"/>
                <a:ea typeface="微软雅黑" pitchFamily="34" charset="-122"/>
              </a:rPr>
              <a:t>万册次；</a:t>
            </a:r>
            <a:endParaRPr lang="en-US" altLang="zh-CN" sz="2400" dirty="0" smtClean="0">
              <a:solidFill>
                <a:srgbClr val="2D7A8F"/>
              </a:solidFill>
              <a:latin typeface="微软雅黑" pitchFamily="34" charset="-122"/>
              <a:ea typeface="微软雅黑" pitchFamily="34" charset="-122"/>
            </a:endParaRPr>
          </a:p>
          <a:p>
            <a:endParaRPr lang="en-US" altLang="zh-CN" sz="2400" b="1" dirty="0" smtClean="0">
              <a:solidFill>
                <a:srgbClr val="2D7A8F"/>
              </a:solidFill>
              <a:latin typeface="微软雅黑" pitchFamily="34" charset="-122"/>
              <a:ea typeface="微软雅黑" pitchFamily="34" charset="-122"/>
            </a:endParaRPr>
          </a:p>
          <a:p>
            <a:r>
              <a:rPr lang="en-US" sz="2400" dirty="0" smtClean="0">
                <a:solidFill>
                  <a:srgbClr val="2D7A8F"/>
                </a:solidFill>
                <a:latin typeface="微软雅黑" pitchFamily="34" charset="-122"/>
                <a:ea typeface="微软雅黑" pitchFamily="34" charset="-122"/>
              </a:rPr>
              <a:t>2015</a:t>
            </a:r>
            <a:r>
              <a:rPr lang="zh-CN" altLang="en-US" sz="2400" dirty="0" smtClean="0">
                <a:solidFill>
                  <a:srgbClr val="2D7A8F"/>
                </a:solidFill>
                <a:latin typeface="微软雅黑" pitchFamily="34" charset="-122"/>
                <a:ea typeface="微软雅黑" pitchFamily="34" charset="-122"/>
              </a:rPr>
              <a:t>年</a:t>
            </a:r>
            <a:r>
              <a:rPr lang="en-US" sz="2400" dirty="0" smtClean="0">
                <a:solidFill>
                  <a:srgbClr val="2D7A8F"/>
                </a:solidFill>
                <a:latin typeface="微软雅黑" pitchFamily="34" charset="-122"/>
                <a:ea typeface="微软雅黑" pitchFamily="34" charset="-122"/>
              </a:rPr>
              <a:t>9</a:t>
            </a:r>
            <a:r>
              <a:rPr lang="zh-CN" altLang="en-US" sz="2400" dirty="0" smtClean="0">
                <a:solidFill>
                  <a:srgbClr val="2D7A8F"/>
                </a:solidFill>
                <a:latin typeface="微软雅黑" pitchFamily="34" charset="-122"/>
                <a:ea typeface="微软雅黑" pitchFamily="34" charset="-122"/>
              </a:rPr>
              <a:t>月到</a:t>
            </a:r>
            <a:r>
              <a:rPr lang="en-US" sz="2400" dirty="0" smtClean="0">
                <a:solidFill>
                  <a:srgbClr val="2D7A8F"/>
                </a:solidFill>
                <a:latin typeface="微软雅黑" pitchFamily="34" charset="-122"/>
                <a:ea typeface="微软雅黑" pitchFamily="34" charset="-122"/>
              </a:rPr>
              <a:t>2016</a:t>
            </a:r>
            <a:r>
              <a:rPr lang="zh-CN" altLang="en-US" sz="2400" dirty="0" smtClean="0">
                <a:solidFill>
                  <a:srgbClr val="2D7A8F"/>
                </a:solidFill>
                <a:latin typeface="微软雅黑" pitchFamily="34" charset="-122"/>
                <a:ea typeface="微软雅黑" pitchFamily="34" charset="-122"/>
              </a:rPr>
              <a:t>年</a:t>
            </a:r>
            <a:r>
              <a:rPr lang="en-US" sz="2400" dirty="0" smtClean="0">
                <a:solidFill>
                  <a:srgbClr val="2D7A8F"/>
                </a:solidFill>
                <a:latin typeface="微软雅黑" pitchFamily="34" charset="-122"/>
                <a:ea typeface="微软雅黑" pitchFamily="34" charset="-122"/>
              </a:rPr>
              <a:t>9</a:t>
            </a:r>
            <a:r>
              <a:rPr lang="zh-CN" altLang="en-US" sz="2400" dirty="0" smtClean="0">
                <a:solidFill>
                  <a:srgbClr val="2D7A8F"/>
                </a:solidFill>
                <a:latin typeface="微软雅黑" pitchFamily="34" charset="-122"/>
                <a:ea typeface="微软雅黑" pitchFamily="34" charset="-122"/>
              </a:rPr>
              <a:t>月，开展了为期一年的分馆调研工作。随后根据调研结果进行藏书清点，以及调配工作。共计清点图书</a:t>
            </a:r>
            <a:r>
              <a:rPr lang="en-US" sz="2400" dirty="0" smtClean="0">
                <a:solidFill>
                  <a:srgbClr val="2D7A8F"/>
                </a:solidFill>
                <a:latin typeface="微软雅黑" pitchFamily="34" charset="-122"/>
                <a:ea typeface="微软雅黑" pitchFamily="34" charset="-122"/>
              </a:rPr>
              <a:t>90.3</a:t>
            </a:r>
            <a:r>
              <a:rPr lang="zh-CN" altLang="en-US" sz="2400" dirty="0" smtClean="0">
                <a:solidFill>
                  <a:srgbClr val="2D7A8F"/>
                </a:solidFill>
                <a:latin typeface="微软雅黑" pitchFamily="34" charset="-122"/>
                <a:ea typeface="微软雅黑" pitchFamily="34" charset="-122"/>
              </a:rPr>
              <a:t>万册，调配图书</a:t>
            </a:r>
            <a:r>
              <a:rPr lang="en-US" sz="2400" dirty="0" smtClean="0">
                <a:solidFill>
                  <a:srgbClr val="2D7A8F"/>
                </a:solidFill>
                <a:latin typeface="微软雅黑" pitchFamily="34" charset="-122"/>
                <a:ea typeface="微软雅黑" pitchFamily="34" charset="-122"/>
              </a:rPr>
              <a:t>6.4</a:t>
            </a:r>
            <a:r>
              <a:rPr lang="zh-CN" altLang="en-US" sz="2400" dirty="0" smtClean="0">
                <a:solidFill>
                  <a:srgbClr val="2D7A8F"/>
                </a:solidFill>
                <a:latin typeface="微软雅黑" pitchFamily="34" charset="-122"/>
                <a:ea typeface="微软雅黑" pitchFamily="34" charset="-122"/>
              </a:rPr>
              <a:t>万册；</a:t>
            </a:r>
            <a:endParaRPr lang="en-US" altLang="zh-CN" sz="2400" dirty="0" smtClean="0">
              <a:solidFill>
                <a:srgbClr val="2D7A8F"/>
              </a:solidFill>
              <a:latin typeface="微软雅黑" pitchFamily="34" charset="-122"/>
              <a:ea typeface="微软雅黑" pitchFamily="34" charset="-122"/>
            </a:endParaRPr>
          </a:p>
          <a:p>
            <a:endParaRPr lang="en-US" altLang="zh-CN" sz="2400" b="1" dirty="0" smtClean="0">
              <a:solidFill>
                <a:srgbClr val="2D7A8F"/>
              </a:solidFill>
              <a:latin typeface="微软雅黑" pitchFamily="34" charset="-122"/>
              <a:ea typeface="微软雅黑" pitchFamily="34" charset="-122"/>
            </a:endParaRPr>
          </a:p>
          <a:p>
            <a:endParaRPr lang="zh-CN" altLang="zh-CN" sz="2400" b="1" dirty="0" smtClean="0">
              <a:solidFill>
                <a:srgbClr val="2D7A8F"/>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
          <p:cNvSpPr txBox="1"/>
          <p:nvPr/>
        </p:nvSpPr>
        <p:spPr>
          <a:xfrm>
            <a:off x="2136297" y="2004237"/>
            <a:ext cx="5818174" cy="461665"/>
          </a:xfrm>
          <a:prstGeom prst="rect">
            <a:avLst/>
          </a:prstGeom>
          <a:noFill/>
        </p:spPr>
        <p:txBody>
          <a:bodyPr wrap="square" rtlCol="0">
            <a:spAutoFit/>
          </a:bodyPr>
          <a:lstStyle/>
          <a:p>
            <a:pPr algn="ctr"/>
            <a:r>
              <a:rPr lang="en-US" altLang="zh-CN" sz="2400" b="1" dirty="0" smtClean="0">
                <a:solidFill>
                  <a:srgbClr val="2D7A8F"/>
                </a:solidFill>
                <a:latin typeface="微软雅黑" pitchFamily="34" charset="-122"/>
                <a:ea typeface="微软雅黑" pitchFamily="34" charset="-122"/>
              </a:rPr>
              <a:t>1</a:t>
            </a:r>
            <a:endParaRPr lang="zh-CN" altLang="zh-CN" sz="2400" b="1" dirty="0" smtClean="0">
              <a:solidFill>
                <a:srgbClr val="2D7A8F"/>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srcRect/>
          <a:stretch>
            <a:fillRect/>
          </a:stretch>
        </p:blipFill>
        <p:spPr bwMode="auto">
          <a:xfrm>
            <a:off x="768708" y="659364"/>
            <a:ext cx="10399302" cy="5466495"/>
          </a:xfrm>
          <a:prstGeom prst="rect">
            <a:avLst/>
          </a:prstGeom>
          <a:noFill/>
          <a:ln w="9525">
            <a:noFill/>
            <a:miter lim="800000"/>
            <a:headEnd/>
            <a:tailEnd/>
          </a:ln>
          <a:effectLst/>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107"/>
          <p:cNvSpPr>
            <a:spLocks/>
          </p:cNvSpPr>
          <p:nvPr/>
        </p:nvSpPr>
        <p:spPr bwMode="auto">
          <a:xfrm rot="3152901" flipH="1">
            <a:off x="10375693" y="842653"/>
            <a:ext cx="312855" cy="477734"/>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31859C"/>
          </a:solidFill>
          <a:ln>
            <a:noFill/>
          </a:ln>
        </p:spPr>
        <p:txBody>
          <a:bodyPr/>
          <a:lstStyle/>
          <a:p>
            <a:endParaRPr lang="en-US" dirty="0"/>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5353" y="595901"/>
            <a:ext cx="5784350" cy="530902"/>
          </a:xfrm>
          <a:prstGeom prst="rect">
            <a:avLst/>
          </a:prstGeom>
          <a:noFill/>
        </p:spPr>
        <p:txBody>
          <a:bodyPr wrap="square" lIns="68568" tIns="34284" rIns="68568" bIns="34284" rtlCol="0">
            <a:spAutoFit/>
          </a:bodyPr>
          <a:lstStyle/>
          <a:p>
            <a:pPr algn="just" defTabSz="685800">
              <a:lnSpc>
                <a:spcPct val="150000"/>
              </a:lnSpc>
            </a:pPr>
            <a:r>
              <a:rPr lang="zh-CN" altLang="en-US" sz="2000" dirty="0" smtClean="0">
                <a:solidFill>
                  <a:srgbClr val="2D7A8F"/>
                </a:solidFill>
                <a:latin typeface="微软雅黑" pitchFamily="34" charset="-122"/>
                <a:ea typeface="微软雅黑" pitchFamily="34" charset="-122"/>
              </a:rPr>
              <a:t>效能大幅提升</a:t>
            </a:r>
            <a:r>
              <a:rPr lang="en-US" altLang="zh-CN" sz="2000" dirty="0" smtClean="0">
                <a:solidFill>
                  <a:srgbClr val="2D7A8F"/>
                </a:solidFill>
                <a:latin typeface="微软雅黑" pitchFamily="34" charset="-122"/>
                <a:ea typeface="微软雅黑" pitchFamily="34" charset="-122"/>
              </a:rPr>
              <a:t>----</a:t>
            </a:r>
            <a:r>
              <a:rPr lang="zh-CN" altLang="en-US" sz="2000" dirty="0" smtClean="0">
                <a:solidFill>
                  <a:srgbClr val="2D7A8F"/>
                </a:solidFill>
                <a:latin typeface="微软雅黑" pitchFamily="34" charset="-122"/>
                <a:ea typeface="微软雅黑" pitchFamily="34" charset="-122"/>
              </a:rPr>
              <a:t>藏书量、有效读者、借阅册次</a:t>
            </a:r>
            <a:endParaRPr lang="zh-CN" altLang="en-US" sz="2000" dirty="0">
              <a:solidFill>
                <a:srgbClr val="2D7A8F"/>
              </a:solidFill>
              <a:latin typeface="微软雅黑" pitchFamily="34" charset="-122"/>
              <a:ea typeface="微软雅黑" pitchFamily="34" charset="-122"/>
            </a:endParaRPr>
          </a:p>
        </p:txBody>
      </p:sp>
      <p:sp>
        <p:nvSpPr>
          <p:cNvPr id="9" name="Freeform 7"/>
          <p:cNvSpPr/>
          <p:nvPr/>
        </p:nvSpPr>
        <p:spPr>
          <a:xfrm rot="21016434" flipV="1">
            <a:off x="1018444" y="1828798"/>
            <a:ext cx="9923533" cy="1376737"/>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 fmla="*/ 0 w 6038850"/>
              <a:gd name="connsiteY0" fmla="*/ 299838 h 1304686"/>
              <a:gd name="connsiteX1" fmla="*/ 2705100 w 6038850"/>
              <a:gd name="connsiteY1" fmla="*/ 52188 h 1304686"/>
              <a:gd name="connsiteX2" fmla="*/ 5619750 w 6038850"/>
              <a:gd name="connsiteY2" fmla="*/ 1195188 h 1304686"/>
              <a:gd name="connsiteX3" fmla="*/ 6038850 w 6038850"/>
              <a:gd name="connsiteY3" fmla="*/ 1176138 h 1304686"/>
              <a:gd name="connsiteX0" fmla="*/ 0 w 6038850"/>
              <a:gd name="connsiteY0" fmla="*/ 287550 h 1218694"/>
              <a:gd name="connsiteX1" fmla="*/ 2705100 w 6038850"/>
              <a:gd name="connsiteY1" fmla="*/ 39900 h 1218694"/>
              <a:gd name="connsiteX2" fmla="*/ 4832350 w 6038850"/>
              <a:gd name="connsiteY2" fmla="*/ 1005100 h 1218694"/>
              <a:gd name="connsiteX3" fmla="*/ 6038850 w 6038850"/>
              <a:gd name="connsiteY3" fmla="*/ 1163850 h 1218694"/>
              <a:gd name="connsiteX0" fmla="*/ 0 w 6038850"/>
              <a:gd name="connsiteY0" fmla="*/ 287550 h 1225494"/>
              <a:gd name="connsiteX1" fmla="*/ 2705100 w 6038850"/>
              <a:gd name="connsiteY1" fmla="*/ 39900 h 1225494"/>
              <a:gd name="connsiteX2" fmla="*/ 4832350 w 6038850"/>
              <a:gd name="connsiteY2" fmla="*/ 1005100 h 1225494"/>
              <a:gd name="connsiteX3" fmla="*/ 6038850 w 6038850"/>
              <a:gd name="connsiteY3" fmla="*/ 1163850 h 1225494"/>
            </a:gdLst>
            <a:ahLst/>
            <a:cxnLst>
              <a:cxn ang="0">
                <a:pos x="connsiteX0" y="connsiteY0"/>
              </a:cxn>
              <a:cxn ang="0">
                <a:pos x="connsiteX1" y="connsiteY1"/>
              </a:cxn>
              <a:cxn ang="0">
                <a:pos x="connsiteX2" y="connsiteY2"/>
              </a:cxn>
              <a:cxn ang="0">
                <a:pos x="connsiteX3" y="connsiteY3"/>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10" name="组合 9"/>
          <p:cNvGrpSpPr/>
          <p:nvPr/>
        </p:nvGrpSpPr>
        <p:grpSpPr>
          <a:xfrm>
            <a:off x="10211462" y="640128"/>
            <a:ext cx="1341797" cy="1013554"/>
            <a:chOff x="6054436" y="2417764"/>
            <a:chExt cx="824566" cy="622853"/>
          </a:xfrm>
          <a:effectLst>
            <a:outerShdw blurRad="50800" dist="38100" dir="5400000" algn="t" rotWithShape="0">
              <a:prstClr val="black">
                <a:alpha val="40000"/>
              </a:prstClr>
            </a:outerShdw>
          </a:effectLst>
        </p:grpSpPr>
        <p:sp>
          <p:nvSpPr>
            <p:cNvPr id="15" name="Freeform 107"/>
            <p:cNvSpPr>
              <a:spLocks/>
            </p:cNvSpPr>
            <p:nvPr/>
          </p:nvSpPr>
          <p:spPr bwMode="auto">
            <a:xfrm rot="2700000">
              <a:off x="6365153" y="2728764"/>
              <a:ext cx="214853"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31859C"/>
            </a:solidFill>
            <a:ln>
              <a:noFill/>
            </a:ln>
          </p:spPr>
          <p:txBody>
            <a:bodyPr/>
            <a:lstStyle/>
            <a:p>
              <a:endParaRPr lang="en-US" dirty="0"/>
            </a:p>
          </p:txBody>
        </p:sp>
        <p:sp>
          <p:nvSpPr>
            <p:cNvPr id="11" name="Freeform 133"/>
            <p:cNvSpPr>
              <a:spLocks/>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p>
          </p:txBody>
        </p:sp>
        <p:sp>
          <p:nvSpPr>
            <p:cNvPr id="12" name="Freeform 134"/>
            <p:cNvSpPr>
              <a:spLocks/>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p>
          </p:txBody>
        </p:sp>
        <p:sp>
          <p:nvSpPr>
            <p:cNvPr id="13" name="Freeform 135"/>
            <p:cNvSpPr>
              <a:spLocks/>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dirty="0"/>
            </a:p>
          </p:txBody>
        </p:sp>
        <p:sp>
          <p:nvSpPr>
            <p:cNvPr id="16" name="Freeform 108"/>
            <p:cNvSpPr>
              <a:spLocks/>
            </p:cNvSpPr>
            <p:nvPr/>
          </p:nvSpPr>
          <p:spPr bwMode="auto">
            <a:xfrm rot="2700000">
              <a:off x="6382548" y="2271963"/>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2D7A8F"/>
            </a:solidFill>
            <a:ln>
              <a:noFill/>
            </a:ln>
          </p:spPr>
          <p:txBody>
            <a:bodyPr/>
            <a:lstStyle/>
            <a:p>
              <a:endParaRPr lang="en-US" dirty="0"/>
            </a:p>
          </p:txBody>
        </p:sp>
        <p:sp>
          <p:nvSpPr>
            <p:cNvPr id="17"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p>
          </p:txBody>
        </p:sp>
        <p:sp>
          <p:nvSpPr>
            <p:cNvPr id="18"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p>
          </p:txBody>
        </p:sp>
        <p:sp>
          <p:nvSpPr>
            <p:cNvPr id="19"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p>
          </p:txBody>
        </p:sp>
        <p:sp>
          <p:nvSpPr>
            <p:cNvPr id="20" name="Rectangle 27"/>
            <p:cNvSpPr/>
            <p:nvPr/>
          </p:nvSpPr>
          <p:spPr>
            <a:xfrm rot="2700000">
              <a:off x="6301683" y="2797997"/>
              <a:ext cx="71523" cy="43830"/>
            </a:xfrm>
            <a:prstGeom prst="rect">
              <a:avLst/>
            </a:prstGeom>
            <a:solidFill>
              <a:srgbClr val="1D8B6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6" name="TextBox 26"/>
          <p:cNvSpPr txBox="1"/>
          <p:nvPr/>
        </p:nvSpPr>
        <p:spPr>
          <a:xfrm>
            <a:off x="1078789" y="4212403"/>
            <a:ext cx="1952088" cy="430392"/>
          </a:xfrm>
          <a:prstGeom prst="rect">
            <a:avLst/>
          </a:prstGeom>
          <a:noFill/>
        </p:spPr>
        <p:txBody>
          <a:bodyPr wrap="square" lIns="68598" tIns="34299" rIns="68598" bIns="34299" rtlCol="0">
            <a:spAutoFit/>
          </a:bodyPr>
          <a:lstStyle/>
          <a:p>
            <a:pPr lvl="0">
              <a:lnSpc>
                <a:spcPct val="130000"/>
              </a:lnSpc>
              <a:defRPr/>
            </a:pPr>
            <a:r>
              <a:rPr lang="en-US" altLang="zh-CN" sz="2000" b="1" kern="0" dirty="0" smtClean="0">
                <a:solidFill>
                  <a:srgbClr val="4BACC6"/>
                </a:solidFill>
                <a:latin typeface="微软雅黑" pitchFamily="34" charset="-122"/>
                <a:ea typeface="微软雅黑" pitchFamily="34" charset="-122"/>
              </a:rPr>
              <a:t>20.16万</a:t>
            </a:r>
            <a:endParaRPr lang="zh-CN" altLang="en-US" sz="2000" b="1" kern="0" dirty="0">
              <a:solidFill>
                <a:srgbClr val="4BACC6"/>
              </a:solidFill>
              <a:latin typeface="微软雅黑" pitchFamily="34" charset="-122"/>
              <a:ea typeface="微软雅黑" pitchFamily="34" charset="-122"/>
            </a:endParaRPr>
          </a:p>
        </p:txBody>
      </p:sp>
      <p:sp useBgFill="1">
        <p:nvSpPr>
          <p:cNvPr id="33" name="椭圆 32"/>
          <p:cNvSpPr/>
          <p:nvPr/>
        </p:nvSpPr>
        <p:spPr>
          <a:xfrm>
            <a:off x="1160980" y="3195262"/>
            <a:ext cx="866126" cy="833411"/>
          </a:xfrm>
          <a:prstGeom prst="ellipse">
            <a:avLst/>
          </a:prstGeom>
          <a:ln w="25400" cap="flat" cmpd="sng" algn="ctr">
            <a:solidFill>
              <a:srgbClr val="31859C"/>
            </a:solid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49" name="文本框 41"/>
          <p:cNvSpPr txBox="1"/>
          <p:nvPr/>
        </p:nvSpPr>
        <p:spPr>
          <a:xfrm>
            <a:off x="1202077" y="3359649"/>
            <a:ext cx="780836" cy="418191"/>
          </a:xfrm>
          <a:prstGeom prst="rect">
            <a:avLst/>
          </a:prstGeom>
          <a:noFill/>
        </p:spPr>
        <p:txBody>
          <a:bodyPr wrap="square" rtlCol="0">
            <a:spAutoFit/>
          </a:bodyPr>
          <a:lstStyle/>
          <a:p>
            <a:pPr>
              <a:lnSpc>
                <a:spcPct val="150000"/>
              </a:lnSpc>
            </a:pPr>
            <a:r>
              <a:rPr lang="en-US" altLang="zh-CN" sz="1600" b="1" dirty="0" smtClean="0">
                <a:solidFill>
                  <a:srgbClr val="2D7A8F"/>
                </a:solidFill>
                <a:latin typeface="微软雅黑" panose="020B0503020204020204" pitchFamily="34" charset="-122"/>
                <a:ea typeface="微软雅黑" panose="020B0503020204020204" pitchFamily="34" charset="-122"/>
              </a:rPr>
              <a:t>2008</a:t>
            </a:r>
            <a:endParaRPr lang="zh-CN" altLang="en-US" sz="1600" b="1" dirty="0">
              <a:solidFill>
                <a:srgbClr val="2D7A8F"/>
              </a:solidFill>
              <a:latin typeface="微软雅黑" panose="020B0503020204020204" pitchFamily="34" charset="-122"/>
              <a:ea typeface="微软雅黑" panose="020B0503020204020204" pitchFamily="34" charset="-122"/>
            </a:endParaRPr>
          </a:p>
        </p:txBody>
      </p:sp>
      <p:sp useBgFill="1">
        <p:nvSpPr>
          <p:cNvPr id="53" name="椭圆 52"/>
          <p:cNvSpPr/>
          <p:nvPr/>
        </p:nvSpPr>
        <p:spPr>
          <a:xfrm>
            <a:off x="3390472" y="3102797"/>
            <a:ext cx="946606" cy="893344"/>
          </a:xfrm>
          <a:prstGeom prst="ellipse">
            <a:avLst/>
          </a:prstGeom>
          <a:ln w="25400" cap="flat" cmpd="sng" algn="ctr">
            <a:solidFill>
              <a:srgbClr val="31859C"/>
            </a:solid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useBgFill="1">
        <p:nvSpPr>
          <p:cNvPr id="54" name="椭圆 53"/>
          <p:cNvSpPr/>
          <p:nvPr/>
        </p:nvSpPr>
        <p:spPr>
          <a:xfrm>
            <a:off x="5957298" y="2412716"/>
            <a:ext cx="977758" cy="1008578"/>
          </a:xfrm>
          <a:prstGeom prst="ellipse">
            <a:avLst/>
          </a:prstGeom>
          <a:ln w="25400" cap="flat" cmpd="sng" algn="ctr">
            <a:solidFill>
              <a:srgbClr val="31859C"/>
            </a:solid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useBgFill="1">
        <p:nvSpPr>
          <p:cNvPr id="55" name="椭圆 54"/>
          <p:cNvSpPr/>
          <p:nvPr/>
        </p:nvSpPr>
        <p:spPr>
          <a:xfrm>
            <a:off x="8157681" y="1140431"/>
            <a:ext cx="1016812" cy="932730"/>
          </a:xfrm>
          <a:prstGeom prst="ellipse">
            <a:avLst/>
          </a:prstGeom>
          <a:ln w="25400" cap="flat" cmpd="sng" algn="ctr">
            <a:solidFill>
              <a:srgbClr val="31859C"/>
            </a:solid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0" name="文本框 41"/>
          <p:cNvSpPr txBox="1"/>
          <p:nvPr/>
        </p:nvSpPr>
        <p:spPr>
          <a:xfrm>
            <a:off x="3522324" y="3306566"/>
            <a:ext cx="780836" cy="418191"/>
          </a:xfrm>
          <a:prstGeom prst="rect">
            <a:avLst/>
          </a:prstGeom>
          <a:noFill/>
        </p:spPr>
        <p:txBody>
          <a:bodyPr wrap="square" rtlCol="0">
            <a:spAutoFit/>
          </a:bodyPr>
          <a:lstStyle/>
          <a:p>
            <a:pPr>
              <a:lnSpc>
                <a:spcPct val="150000"/>
              </a:lnSpc>
            </a:pPr>
            <a:r>
              <a:rPr lang="en-US" altLang="zh-CN" sz="1600" b="1" dirty="0" smtClean="0">
                <a:solidFill>
                  <a:srgbClr val="2D7A8F"/>
                </a:solidFill>
                <a:latin typeface="微软雅黑" panose="020B0503020204020204" pitchFamily="34" charset="-122"/>
                <a:ea typeface="微软雅黑" panose="020B0503020204020204" pitchFamily="34" charset="-122"/>
              </a:rPr>
              <a:t>2010</a:t>
            </a:r>
            <a:endParaRPr lang="zh-CN" altLang="en-US" sz="1600" b="1" dirty="0">
              <a:solidFill>
                <a:srgbClr val="2D7A8F"/>
              </a:solidFill>
              <a:latin typeface="微软雅黑" panose="020B0503020204020204" pitchFamily="34" charset="-122"/>
              <a:ea typeface="微软雅黑" panose="020B0503020204020204" pitchFamily="34" charset="-122"/>
            </a:endParaRPr>
          </a:p>
        </p:txBody>
      </p:sp>
      <p:sp>
        <p:nvSpPr>
          <p:cNvPr id="61" name="文本框 41"/>
          <p:cNvSpPr txBox="1"/>
          <p:nvPr/>
        </p:nvSpPr>
        <p:spPr>
          <a:xfrm>
            <a:off x="6092577" y="2702102"/>
            <a:ext cx="780836" cy="418191"/>
          </a:xfrm>
          <a:prstGeom prst="rect">
            <a:avLst/>
          </a:prstGeom>
          <a:noFill/>
        </p:spPr>
        <p:txBody>
          <a:bodyPr wrap="square" rtlCol="0">
            <a:spAutoFit/>
          </a:bodyPr>
          <a:lstStyle/>
          <a:p>
            <a:pPr>
              <a:lnSpc>
                <a:spcPct val="150000"/>
              </a:lnSpc>
            </a:pPr>
            <a:r>
              <a:rPr lang="en-US" altLang="zh-CN" sz="1600" b="1" dirty="0" smtClean="0">
                <a:solidFill>
                  <a:srgbClr val="2D7A8F"/>
                </a:solidFill>
                <a:latin typeface="微软雅黑" panose="020B0503020204020204" pitchFamily="34" charset="-122"/>
                <a:ea typeface="微软雅黑" panose="020B0503020204020204" pitchFamily="34" charset="-122"/>
              </a:rPr>
              <a:t>2013</a:t>
            </a:r>
            <a:endParaRPr lang="zh-CN" altLang="en-US" sz="1600" b="1" dirty="0">
              <a:solidFill>
                <a:srgbClr val="2D7A8F"/>
              </a:solidFill>
              <a:latin typeface="微软雅黑" panose="020B0503020204020204" pitchFamily="34" charset="-122"/>
              <a:ea typeface="微软雅黑" panose="020B0503020204020204" pitchFamily="34" charset="-122"/>
            </a:endParaRPr>
          </a:p>
        </p:txBody>
      </p:sp>
      <p:sp>
        <p:nvSpPr>
          <p:cNvPr id="62" name="文本框 41"/>
          <p:cNvSpPr txBox="1"/>
          <p:nvPr/>
        </p:nvSpPr>
        <p:spPr>
          <a:xfrm>
            <a:off x="8291245" y="1356188"/>
            <a:ext cx="780836" cy="418191"/>
          </a:xfrm>
          <a:prstGeom prst="rect">
            <a:avLst/>
          </a:prstGeom>
          <a:noFill/>
        </p:spPr>
        <p:txBody>
          <a:bodyPr wrap="square" rtlCol="0">
            <a:spAutoFit/>
          </a:bodyPr>
          <a:lstStyle/>
          <a:p>
            <a:pPr>
              <a:lnSpc>
                <a:spcPct val="150000"/>
              </a:lnSpc>
            </a:pPr>
            <a:r>
              <a:rPr lang="en-US" altLang="zh-CN" sz="1600" b="1" dirty="0" smtClean="0">
                <a:solidFill>
                  <a:srgbClr val="2D7A8F"/>
                </a:solidFill>
                <a:latin typeface="微软雅黑" panose="020B0503020204020204" pitchFamily="34" charset="-122"/>
                <a:ea typeface="微软雅黑" panose="020B0503020204020204" pitchFamily="34" charset="-122"/>
              </a:rPr>
              <a:t>2016</a:t>
            </a:r>
            <a:endParaRPr lang="zh-CN" altLang="en-US" sz="1600" b="1" dirty="0">
              <a:solidFill>
                <a:srgbClr val="2D7A8F"/>
              </a:solidFill>
              <a:latin typeface="微软雅黑" panose="020B0503020204020204" pitchFamily="34" charset="-122"/>
              <a:ea typeface="微软雅黑" panose="020B0503020204020204" pitchFamily="34" charset="-122"/>
            </a:endParaRPr>
          </a:p>
        </p:txBody>
      </p:sp>
      <p:sp>
        <p:nvSpPr>
          <p:cNvPr id="34" name="TextBox 26"/>
          <p:cNvSpPr txBox="1"/>
          <p:nvPr/>
        </p:nvSpPr>
        <p:spPr>
          <a:xfrm>
            <a:off x="3440132" y="4200416"/>
            <a:ext cx="1952088" cy="430392"/>
          </a:xfrm>
          <a:prstGeom prst="rect">
            <a:avLst/>
          </a:prstGeom>
          <a:noFill/>
        </p:spPr>
        <p:txBody>
          <a:bodyPr wrap="square" lIns="68598" tIns="34299" rIns="68598" bIns="34299" rtlCol="0">
            <a:spAutoFit/>
          </a:bodyPr>
          <a:lstStyle/>
          <a:p>
            <a:pPr lvl="0">
              <a:lnSpc>
                <a:spcPct val="130000"/>
              </a:lnSpc>
              <a:defRPr/>
            </a:pPr>
            <a:r>
              <a:rPr lang="en-US" altLang="zh-CN" sz="2000" b="1" kern="0" dirty="0" smtClean="0">
                <a:solidFill>
                  <a:srgbClr val="4BACC6"/>
                </a:solidFill>
                <a:latin typeface="微软雅黑" pitchFamily="34" charset="-122"/>
                <a:ea typeface="微软雅黑" pitchFamily="34" charset="-122"/>
              </a:rPr>
              <a:t>67.11万</a:t>
            </a:r>
            <a:endParaRPr lang="zh-CN" altLang="en-US" sz="2000" b="1" kern="0" dirty="0">
              <a:solidFill>
                <a:srgbClr val="4BACC6"/>
              </a:solidFill>
              <a:latin typeface="微软雅黑" pitchFamily="34" charset="-122"/>
              <a:ea typeface="微软雅黑" pitchFamily="34" charset="-122"/>
            </a:endParaRPr>
          </a:p>
        </p:txBody>
      </p:sp>
      <p:sp>
        <p:nvSpPr>
          <p:cNvPr id="35" name="TextBox 26"/>
          <p:cNvSpPr txBox="1"/>
          <p:nvPr/>
        </p:nvSpPr>
        <p:spPr>
          <a:xfrm>
            <a:off x="6027508" y="3582255"/>
            <a:ext cx="1952088" cy="430392"/>
          </a:xfrm>
          <a:prstGeom prst="rect">
            <a:avLst/>
          </a:prstGeom>
          <a:noFill/>
        </p:spPr>
        <p:txBody>
          <a:bodyPr wrap="square" lIns="68598" tIns="34299" rIns="68598" bIns="34299" rtlCol="0">
            <a:spAutoFit/>
          </a:bodyPr>
          <a:lstStyle/>
          <a:p>
            <a:pPr lvl="0">
              <a:lnSpc>
                <a:spcPct val="130000"/>
              </a:lnSpc>
              <a:defRPr/>
            </a:pPr>
            <a:r>
              <a:rPr lang="en-US" altLang="zh-CN" sz="2000" b="1" kern="0" dirty="0" smtClean="0">
                <a:solidFill>
                  <a:srgbClr val="4BACC6"/>
                </a:solidFill>
                <a:latin typeface="微软雅黑" pitchFamily="34" charset="-122"/>
                <a:ea typeface="微软雅黑" pitchFamily="34" charset="-122"/>
              </a:rPr>
              <a:t>96.52万</a:t>
            </a:r>
            <a:endParaRPr lang="zh-CN" altLang="en-US" sz="2000" b="1" kern="0" dirty="0">
              <a:solidFill>
                <a:srgbClr val="4BACC6"/>
              </a:solidFill>
              <a:latin typeface="微软雅黑" pitchFamily="34" charset="-122"/>
              <a:ea typeface="微软雅黑" pitchFamily="34" charset="-122"/>
            </a:endParaRPr>
          </a:p>
        </p:txBody>
      </p:sp>
      <p:sp>
        <p:nvSpPr>
          <p:cNvPr id="36" name="TextBox 26"/>
          <p:cNvSpPr txBox="1"/>
          <p:nvPr/>
        </p:nvSpPr>
        <p:spPr>
          <a:xfrm>
            <a:off x="8296384" y="2327095"/>
            <a:ext cx="1952088" cy="430392"/>
          </a:xfrm>
          <a:prstGeom prst="rect">
            <a:avLst/>
          </a:prstGeom>
          <a:noFill/>
        </p:spPr>
        <p:txBody>
          <a:bodyPr wrap="square" lIns="68598" tIns="34299" rIns="68598" bIns="34299" rtlCol="0">
            <a:spAutoFit/>
          </a:bodyPr>
          <a:lstStyle/>
          <a:p>
            <a:pPr lvl="0">
              <a:lnSpc>
                <a:spcPct val="130000"/>
              </a:lnSpc>
              <a:defRPr/>
            </a:pPr>
            <a:r>
              <a:rPr lang="en-US" altLang="zh-CN" sz="2000" b="1" kern="0" dirty="0" smtClean="0">
                <a:solidFill>
                  <a:srgbClr val="4BACC6"/>
                </a:solidFill>
                <a:latin typeface="微软雅黑" pitchFamily="34" charset="-122"/>
                <a:ea typeface="微软雅黑" pitchFamily="34" charset="-122"/>
              </a:rPr>
              <a:t>138.79万</a:t>
            </a:r>
            <a:endParaRPr lang="zh-CN" altLang="en-US" sz="2000" b="1" kern="0" dirty="0">
              <a:solidFill>
                <a:srgbClr val="4BACC6"/>
              </a:solidFill>
              <a:latin typeface="微软雅黑" pitchFamily="34" charset="-122"/>
              <a:ea typeface="微软雅黑" pitchFamily="34" charset="-122"/>
            </a:endParaRPr>
          </a:p>
        </p:txBody>
      </p:sp>
      <p:sp>
        <p:nvSpPr>
          <p:cNvPr id="38" name="TextBox 37"/>
          <p:cNvSpPr txBox="1"/>
          <p:nvPr/>
        </p:nvSpPr>
        <p:spPr>
          <a:xfrm>
            <a:off x="666108" y="1580508"/>
            <a:ext cx="5382310" cy="530902"/>
          </a:xfrm>
          <a:prstGeom prst="rect">
            <a:avLst/>
          </a:prstGeom>
          <a:noFill/>
        </p:spPr>
        <p:txBody>
          <a:bodyPr wrap="square" lIns="68568" tIns="34284" rIns="68568" bIns="34284" rtlCol="0">
            <a:spAutoFit/>
          </a:bodyPr>
          <a:lstStyle/>
          <a:p>
            <a:pPr algn="just" defTabSz="685800">
              <a:lnSpc>
                <a:spcPct val="150000"/>
              </a:lnSpc>
            </a:pPr>
            <a:r>
              <a:rPr lang="zh-CN" altLang="en-US" sz="2000" dirty="0" smtClean="0">
                <a:solidFill>
                  <a:srgbClr val="2D7A8F"/>
                </a:solidFill>
                <a:latin typeface="微软雅黑" pitchFamily="34" charset="-122"/>
                <a:ea typeface="微软雅黑" pitchFamily="34" charset="-122"/>
              </a:rPr>
              <a:t>藏书</a:t>
            </a:r>
            <a:r>
              <a:rPr lang="zh-CN" altLang="en-US" sz="2000" dirty="0" smtClean="0">
                <a:solidFill>
                  <a:srgbClr val="2D7A8F"/>
                </a:solidFill>
                <a:latin typeface="微软雅黑" pitchFamily="34" charset="-122"/>
                <a:ea typeface="微软雅黑" pitchFamily="34" charset="-122"/>
              </a:rPr>
              <a:t>量：</a:t>
            </a:r>
            <a:r>
              <a:rPr lang="en-US" altLang="zh-CN" sz="2000" dirty="0" smtClean="0">
                <a:solidFill>
                  <a:srgbClr val="2D7A8F"/>
                </a:solidFill>
                <a:latin typeface="微软雅黑" pitchFamily="34" charset="-122"/>
                <a:ea typeface="微软雅黑" pitchFamily="34" charset="-122"/>
              </a:rPr>
              <a:t>2008—2017，38万册—154万册</a:t>
            </a:r>
            <a:endParaRPr lang="zh-CN" altLang="en-US" sz="2000" dirty="0">
              <a:solidFill>
                <a:srgbClr val="2D7A8F"/>
              </a:solidFill>
              <a:latin typeface="微软雅黑" pitchFamily="34" charset="-122"/>
              <a:ea typeface="微软雅黑" pitchFamily="34" charset="-122"/>
            </a:endParaRPr>
          </a:p>
        </p:txBody>
      </p:sp>
      <p:sp>
        <p:nvSpPr>
          <p:cNvPr id="39" name="矩形 38"/>
          <p:cNvSpPr/>
          <p:nvPr/>
        </p:nvSpPr>
        <p:spPr>
          <a:xfrm>
            <a:off x="6644458" y="4901144"/>
            <a:ext cx="4624984" cy="874407"/>
          </a:xfrm>
          <a:prstGeom prst="rect">
            <a:avLst/>
          </a:prstGeom>
        </p:spPr>
        <p:txBody>
          <a:bodyPr wrap="none">
            <a:spAutoFit/>
          </a:bodyPr>
          <a:lstStyle/>
          <a:p>
            <a:pPr algn="just" defTabSz="685800">
              <a:lnSpc>
                <a:spcPct val="150000"/>
              </a:lnSpc>
            </a:pPr>
            <a:r>
              <a:rPr lang="zh-CN" altLang="en-US" dirty="0" smtClean="0">
                <a:solidFill>
                  <a:srgbClr val="2D7A8F"/>
                </a:solidFill>
                <a:latin typeface="微软雅黑" pitchFamily="34" charset="-122"/>
                <a:ea typeface="微软雅黑" pitchFamily="34" charset="-122"/>
              </a:rPr>
              <a:t>有效读者：</a:t>
            </a:r>
            <a:r>
              <a:rPr lang="en-US" altLang="zh-CN" dirty="0" smtClean="0">
                <a:solidFill>
                  <a:srgbClr val="2D7A8F"/>
                </a:solidFill>
                <a:latin typeface="微软雅黑" pitchFamily="34" charset="-122"/>
                <a:ea typeface="微软雅黑" pitchFamily="34" charset="-122"/>
              </a:rPr>
              <a:t>2008—2017，1.8万—16.7万，</a:t>
            </a:r>
          </a:p>
          <a:p>
            <a:pPr algn="just" defTabSz="685800">
              <a:lnSpc>
                <a:spcPct val="150000"/>
              </a:lnSpc>
            </a:pPr>
            <a:r>
              <a:rPr lang="en-US" altLang="zh-CN" dirty="0" smtClean="0">
                <a:solidFill>
                  <a:srgbClr val="2D7A8F"/>
                </a:solidFill>
                <a:latin typeface="微软雅黑" pitchFamily="34" charset="-122"/>
                <a:ea typeface="微软雅黑" pitchFamily="34" charset="-122"/>
              </a:rPr>
              <a:t>另有4万数字资源阅览证</a:t>
            </a:r>
            <a:endParaRPr lang="zh-CN" altLang="en-US"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示 8"/>
          <p:cNvGraphicFramePr/>
          <p:nvPr/>
        </p:nvGraphicFramePr>
        <p:xfrm>
          <a:off x="0" y="267128"/>
          <a:ext cx="12192000" cy="6306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6306" y="647272"/>
            <a:ext cx="5392584" cy="476529"/>
          </a:xfrm>
          <a:prstGeom prst="rect">
            <a:avLst/>
          </a:prstGeom>
          <a:noFill/>
        </p:spPr>
        <p:txBody>
          <a:bodyPr wrap="square" lIns="68568" tIns="34284" rIns="68568" bIns="34284" rtlCol="0">
            <a:spAutoFit/>
          </a:bodyPr>
          <a:lstStyle/>
          <a:p>
            <a:pPr algn="just" defTabSz="685800">
              <a:lnSpc>
                <a:spcPct val="150000"/>
              </a:lnSpc>
            </a:pPr>
            <a:r>
              <a:rPr lang="zh-CN" altLang="en-US" sz="2000" b="1" dirty="0" smtClean="0">
                <a:solidFill>
                  <a:srgbClr val="2D7A8F"/>
                </a:solidFill>
                <a:latin typeface="微软雅黑" pitchFamily="34" charset="-122"/>
                <a:ea typeface="微软雅黑" pitchFamily="34" charset="-122"/>
              </a:rPr>
              <a:t>全域活动、阵地活动</a:t>
            </a:r>
            <a:endParaRPr lang="zh-CN" altLang="en-US" sz="2000" b="1" dirty="0">
              <a:solidFill>
                <a:srgbClr val="2D7A8F"/>
              </a:solidFill>
              <a:latin typeface="微软雅黑" pitchFamily="34" charset="-122"/>
              <a:ea typeface="微软雅黑" pitchFamily="34" charset="-122"/>
            </a:endParaRPr>
          </a:p>
        </p:txBody>
      </p:sp>
      <p:sp>
        <p:nvSpPr>
          <p:cNvPr id="10" name="TextBox 9"/>
          <p:cNvSpPr txBox="1"/>
          <p:nvPr/>
        </p:nvSpPr>
        <p:spPr>
          <a:xfrm>
            <a:off x="8443645" y="4806593"/>
            <a:ext cx="2991491" cy="992567"/>
          </a:xfrm>
          <a:prstGeom prst="rect">
            <a:avLst/>
          </a:prstGeom>
          <a:noFill/>
        </p:spPr>
        <p:txBody>
          <a:bodyPr wrap="square" lIns="68568" tIns="34284" rIns="68568" bIns="34284" rtlCol="0">
            <a:spAutoFit/>
          </a:bodyPr>
          <a:lstStyle/>
          <a:p>
            <a:pPr algn="just" defTabSz="685800">
              <a:lnSpc>
                <a:spcPct val="150000"/>
              </a:lnSpc>
            </a:pPr>
            <a:r>
              <a:rPr lang="zh-CN" altLang="en-US" sz="2000" dirty="0" smtClean="0">
                <a:solidFill>
                  <a:srgbClr val="FF0000"/>
                </a:solidFill>
                <a:latin typeface="微软雅黑" pitchFamily="34" charset="-122"/>
                <a:ea typeface="微软雅黑" pitchFamily="34" charset="-122"/>
              </a:rPr>
              <a:t>既有多馆</a:t>
            </a:r>
            <a:r>
              <a:rPr lang="zh-CN" altLang="en-US" sz="2000" dirty="0" smtClean="0">
                <a:solidFill>
                  <a:srgbClr val="FF0000"/>
                </a:solidFill>
                <a:latin typeface="微软雅黑" pitchFamily="34" charset="-122"/>
                <a:ea typeface="微软雅黑" pitchFamily="34" charset="-122"/>
              </a:rPr>
              <a:t>联动的大型活动，</a:t>
            </a:r>
            <a:r>
              <a:rPr lang="zh-CN" altLang="en-US" sz="2000" dirty="0" smtClean="0">
                <a:solidFill>
                  <a:srgbClr val="FF0000"/>
                </a:solidFill>
                <a:latin typeface="微软雅黑" pitchFamily="34" charset="-122"/>
                <a:ea typeface="微软雅黑" pitchFamily="34" charset="-122"/>
              </a:rPr>
              <a:t>也</a:t>
            </a:r>
            <a:r>
              <a:rPr lang="zh-CN" altLang="en-US" sz="2000" dirty="0" smtClean="0">
                <a:solidFill>
                  <a:srgbClr val="FF0000"/>
                </a:solidFill>
                <a:latin typeface="微软雅黑" pitchFamily="34" charset="-122"/>
                <a:ea typeface="微软雅黑" pitchFamily="34" charset="-122"/>
              </a:rPr>
              <a:t>有小型针阵地活动</a:t>
            </a:r>
            <a:endParaRPr lang="zh-CN" altLang="en-US" sz="2000" dirty="0">
              <a:solidFill>
                <a:srgbClr val="FF0000"/>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梯形 2"/>
          <p:cNvSpPr/>
          <p:nvPr/>
        </p:nvSpPr>
        <p:spPr>
          <a:xfrm rot="5400000">
            <a:off x="5506212" y="-5506212"/>
            <a:ext cx="1179576" cy="12192000"/>
          </a:xfrm>
          <a:prstGeom prst="trapezoid">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078224" y="266622"/>
            <a:ext cx="2615184" cy="646331"/>
          </a:xfrm>
          <a:prstGeom prst="rect">
            <a:avLst/>
          </a:prstGeom>
          <a:noFill/>
        </p:spPr>
        <p:txBody>
          <a:bodyPr wrap="square" rtlCol="0">
            <a:spAutoFit/>
          </a:bodyPr>
          <a:lstStyle/>
          <a:p>
            <a:r>
              <a:rPr lang="zh-CN" altLang="en-US" sz="3600" b="1" dirty="0" smtClean="0">
                <a:solidFill>
                  <a:schemeClr val="bg1"/>
                </a:solidFill>
                <a:latin typeface="微软雅黑" pitchFamily="34" charset="-122"/>
                <a:ea typeface="微软雅黑" pitchFamily="34" charset="-122"/>
              </a:rPr>
              <a:t>目    录</a:t>
            </a:r>
            <a:endParaRPr lang="zh-CN" altLang="en-US" sz="3600" b="1" dirty="0">
              <a:solidFill>
                <a:schemeClr val="bg1"/>
              </a:solidFill>
              <a:latin typeface="微软雅黑" pitchFamily="34" charset="-122"/>
              <a:ea typeface="微软雅黑" pitchFamily="34" charset="-122"/>
            </a:endParaRPr>
          </a:p>
        </p:txBody>
      </p:sp>
      <p:grpSp>
        <p:nvGrpSpPr>
          <p:cNvPr id="25" name="组合 24"/>
          <p:cNvGrpSpPr/>
          <p:nvPr/>
        </p:nvGrpSpPr>
        <p:grpSpPr>
          <a:xfrm>
            <a:off x="298379" y="1324973"/>
            <a:ext cx="11231810" cy="3614173"/>
            <a:chOff x="1352570" y="2370562"/>
            <a:chExt cx="9099991" cy="2928196"/>
          </a:xfrm>
        </p:grpSpPr>
        <p:grpSp>
          <p:nvGrpSpPr>
            <p:cNvPr id="9" name="组合 8"/>
            <p:cNvGrpSpPr/>
            <p:nvPr/>
          </p:nvGrpSpPr>
          <p:grpSpPr>
            <a:xfrm>
              <a:off x="2251419" y="2660615"/>
              <a:ext cx="2219997" cy="2219997"/>
              <a:chOff x="4896092" y="1180617"/>
              <a:chExt cx="4259483" cy="4259484"/>
            </a:xfrm>
          </p:grpSpPr>
          <p:sp>
            <p:nvSpPr>
              <p:cNvPr id="11" name="三十二角星 10"/>
              <p:cNvSpPr/>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467825" y="2632042"/>
              <a:ext cx="2219997" cy="2219997"/>
              <a:chOff x="4896092" y="1180617"/>
              <a:chExt cx="4259483" cy="4259484"/>
            </a:xfrm>
          </p:grpSpPr>
          <p:sp>
            <p:nvSpPr>
              <p:cNvPr id="15" name="三十二角星 14"/>
              <p:cNvSpPr/>
              <p:nvPr/>
            </p:nvSpPr>
            <p:spPr>
              <a:xfrm>
                <a:off x="4896092" y="1180617"/>
                <a:ext cx="4259483" cy="4259484"/>
              </a:xfrm>
              <a:prstGeom prst="star32">
                <a:avLst>
                  <a:gd name="adj" fmla="val 46739"/>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312780" y="1597306"/>
                <a:ext cx="3426106" cy="3426106"/>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4986001" y="2660616"/>
              <a:ext cx="2219997" cy="2219997"/>
              <a:chOff x="4896092" y="1180617"/>
              <a:chExt cx="4259483" cy="4259484"/>
            </a:xfrm>
          </p:grpSpPr>
          <p:sp>
            <p:nvSpPr>
              <p:cNvPr id="18" name="三十二角星 17"/>
              <p:cNvSpPr/>
              <p:nvPr/>
            </p:nvSpPr>
            <p:spPr>
              <a:xfrm>
                <a:off x="4896092" y="1180617"/>
                <a:ext cx="4259483" cy="4259484"/>
              </a:xfrm>
              <a:prstGeom prst="star32">
                <a:avLst>
                  <a:gd name="adj" fmla="val 46739"/>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312780" y="1597306"/>
                <a:ext cx="3426106" cy="3426106"/>
              </a:xfrm>
              <a:prstGeom prst="ellipse">
                <a:avLst/>
              </a:prstGeom>
              <a:solidFill>
                <a:srgbClr val="4BACC6"/>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十二角星 22"/>
            <p:cNvSpPr/>
            <p:nvPr/>
          </p:nvSpPr>
          <p:spPr>
            <a:xfrm>
              <a:off x="1352570" y="2370562"/>
              <a:ext cx="953817" cy="953817"/>
            </a:xfrm>
            <a:prstGeom prst="star12">
              <a:avLst>
                <a:gd name="adj" fmla="val 42293"/>
              </a:avLst>
            </a:prstGeom>
            <a:solidFill>
              <a:srgbClr val="93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十二角星 23"/>
            <p:cNvSpPr/>
            <p:nvPr/>
          </p:nvSpPr>
          <p:spPr>
            <a:xfrm>
              <a:off x="9498744" y="4344941"/>
              <a:ext cx="953817" cy="953817"/>
            </a:xfrm>
            <a:prstGeom prst="star12">
              <a:avLst>
                <a:gd name="adj" fmla="val 42293"/>
              </a:avLst>
            </a:prstGeom>
            <a:solidFill>
              <a:srgbClr val="93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燕尾形 25"/>
          <p:cNvSpPr/>
          <p:nvPr/>
        </p:nvSpPr>
        <p:spPr>
          <a:xfrm>
            <a:off x="4427030" y="4654295"/>
            <a:ext cx="264643" cy="427499"/>
          </a:xfrm>
          <a:prstGeom prst="chevron">
            <a:avLst>
              <a:gd name="adj" fmla="val 83333"/>
            </a:avLst>
          </a:prstGeom>
          <a:solidFill>
            <a:srgbClr val="FFF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文本框 28"/>
          <p:cNvSpPr txBox="1"/>
          <p:nvPr/>
        </p:nvSpPr>
        <p:spPr>
          <a:xfrm>
            <a:off x="4839128" y="4677492"/>
            <a:ext cx="2732926" cy="830997"/>
          </a:xfrm>
          <a:prstGeom prst="rect">
            <a:avLst/>
          </a:prstGeom>
          <a:noFill/>
        </p:spPr>
        <p:txBody>
          <a:bodyPr wrap="square" rtlCol="0">
            <a:spAutoFit/>
          </a:bodyPr>
          <a:lstStyle/>
          <a:p>
            <a:pPr algn="ctr"/>
            <a:r>
              <a:rPr lang="zh-CN" altLang="en-US" sz="2400" b="1" dirty="0" smtClean="0">
                <a:solidFill>
                  <a:srgbClr val="2D7A8F"/>
                </a:solidFill>
                <a:latin typeface="微软雅黑" pitchFamily="34" charset="-122"/>
                <a:ea typeface="微软雅黑" pitchFamily="34" charset="-122"/>
              </a:rPr>
              <a:t>探索少图数字资源建设与服务之路</a:t>
            </a:r>
            <a:endParaRPr lang="en-US" altLang="zh-CN" sz="2400" b="1" dirty="0" smtClean="0">
              <a:solidFill>
                <a:srgbClr val="2D7A8F"/>
              </a:solidFill>
              <a:latin typeface="微软雅黑" pitchFamily="34" charset="-122"/>
              <a:ea typeface="微软雅黑" pitchFamily="34" charset="-122"/>
            </a:endParaRPr>
          </a:p>
        </p:txBody>
      </p:sp>
      <p:sp>
        <p:nvSpPr>
          <p:cNvPr id="31" name="矩形 30"/>
          <p:cNvSpPr/>
          <p:nvPr/>
        </p:nvSpPr>
        <p:spPr>
          <a:xfrm>
            <a:off x="1325366" y="4680884"/>
            <a:ext cx="2784296" cy="1415772"/>
          </a:xfrm>
          <a:prstGeom prst="rect">
            <a:avLst/>
          </a:prstGeom>
        </p:spPr>
        <p:txBody>
          <a:bodyPr wrap="square">
            <a:spAutoFit/>
          </a:bodyPr>
          <a:lstStyle/>
          <a:p>
            <a:pPr algn="ctr"/>
            <a:r>
              <a:rPr lang="zh-CN" altLang="en-US" sz="2400" b="1" dirty="0" smtClean="0">
                <a:solidFill>
                  <a:srgbClr val="2D7A8F"/>
                </a:solidFill>
                <a:latin typeface="微软雅黑" pitchFamily="34" charset="-122"/>
                <a:ea typeface="微软雅黑" pitchFamily="34" charset="-122"/>
              </a:rPr>
              <a:t>总分馆制成效突出提升服务效能</a:t>
            </a:r>
            <a:endParaRPr lang="zh-CN" altLang="zh-CN" sz="2400" b="1" dirty="0" smtClean="0">
              <a:solidFill>
                <a:srgbClr val="2D7A8F"/>
              </a:solidFill>
              <a:latin typeface="微软雅黑" pitchFamily="34" charset="-122"/>
              <a:ea typeface="微软雅黑" pitchFamily="34" charset="-122"/>
            </a:endParaRPr>
          </a:p>
          <a:p>
            <a:endParaRPr lang="zh-CN" altLang="en-US" sz="2400" dirty="0" smtClean="0">
              <a:solidFill>
                <a:srgbClr val="31859C"/>
              </a:solidFill>
              <a:latin typeface="微软雅黑" pitchFamily="34" charset="-122"/>
              <a:ea typeface="微软雅黑" pitchFamily="34" charset="-122"/>
            </a:endParaRPr>
          </a:p>
          <a:p>
            <a:endParaRPr lang="zh-CN" altLang="en-US" sz="1400" dirty="0">
              <a:solidFill>
                <a:schemeClr val="bg2">
                  <a:lumMod val="25000"/>
                </a:schemeClr>
              </a:solidFill>
              <a:latin typeface="微软雅黑" pitchFamily="34" charset="-122"/>
              <a:ea typeface="微软雅黑" pitchFamily="34" charset="-122"/>
            </a:endParaRPr>
          </a:p>
        </p:txBody>
      </p:sp>
      <p:sp>
        <p:nvSpPr>
          <p:cNvPr id="34" name="矩形 33"/>
          <p:cNvSpPr/>
          <p:nvPr/>
        </p:nvSpPr>
        <p:spPr>
          <a:xfrm>
            <a:off x="7993295" y="4682782"/>
            <a:ext cx="2661006" cy="830997"/>
          </a:xfrm>
          <a:prstGeom prst="rect">
            <a:avLst/>
          </a:prstGeom>
        </p:spPr>
        <p:txBody>
          <a:bodyPr wrap="square">
            <a:spAutoFit/>
          </a:bodyPr>
          <a:lstStyle/>
          <a:p>
            <a:pPr algn="ctr"/>
            <a:r>
              <a:rPr lang="zh-CN" altLang="en-US" sz="2400" b="1" dirty="0" smtClean="0">
                <a:solidFill>
                  <a:srgbClr val="2D7A8F"/>
                </a:solidFill>
                <a:latin typeface="微软雅黑" pitchFamily="34" charset="-122"/>
                <a:ea typeface="微软雅黑" pitchFamily="34" charset="-122"/>
              </a:rPr>
              <a:t>加强业务建设</a:t>
            </a:r>
            <a:endParaRPr lang="en-US" altLang="zh-CN" sz="2400" b="1" dirty="0" smtClean="0">
              <a:solidFill>
                <a:srgbClr val="2D7A8F"/>
              </a:solidFill>
              <a:latin typeface="微软雅黑" pitchFamily="34" charset="-122"/>
              <a:ea typeface="微软雅黑" pitchFamily="34" charset="-122"/>
            </a:endParaRPr>
          </a:p>
          <a:p>
            <a:pPr algn="ctr"/>
            <a:r>
              <a:rPr lang="zh-CN" altLang="en-US" sz="2400" b="1" dirty="0" smtClean="0">
                <a:solidFill>
                  <a:srgbClr val="2D7A8F"/>
                </a:solidFill>
                <a:latin typeface="微软雅黑" pitchFamily="34" charset="-122"/>
                <a:ea typeface="微软雅黑" pitchFamily="34" charset="-122"/>
              </a:rPr>
              <a:t>增强创新服务能力</a:t>
            </a:r>
            <a:endParaRPr lang="zh-CN" altLang="zh-CN" sz="2400" b="1" dirty="0">
              <a:solidFill>
                <a:srgbClr val="2D7A8F"/>
              </a:solidFill>
              <a:latin typeface="微软雅黑" pitchFamily="34" charset="-122"/>
              <a:ea typeface="微软雅黑" pitchFamily="34" charset="-122"/>
            </a:endParaRPr>
          </a:p>
        </p:txBody>
      </p:sp>
      <p:sp>
        <p:nvSpPr>
          <p:cNvPr id="33" name="Freeform 107"/>
          <p:cNvSpPr>
            <a:spLocks noEditPoints="1"/>
          </p:cNvSpPr>
          <p:nvPr/>
        </p:nvSpPr>
        <p:spPr bwMode="auto">
          <a:xfrm>
            <a:off x="2260314" y="2235384"/>
            <a:ext cx="976045" cy="887960"/>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rgbClr val="31859C"/>
          </a:solidFill>
          <a:ln w="9525">
            <a:noFill/>
            <a:round/>
            <a:headEnd/>
            <a:tailEnd/>
          </a:ln>
        </p:spPr>
        <p:txBody>
          <a:bodyPr lIns="121920" tIns="60960" rIns="121920" bIns="60960"/>
          <a:lstStyle/>
          <a:p>
            <a:pPr fontAlgn="auto">
              <a:spcBef>
                <a:spcPts val="0"/>
              </a:spcBef>
              <a:spcAft>
                <a:spcPts val="0"/>
              </a:spcAft>
              <a:defRPr/>
            </a:pPr>
            <a:endParaRPr lang="en-US" sz="3200">
              <a:latin typeface="+mn-ea"/>
              <a:ea typeface="+mn-ea"/>
            </a:endParaRPr>
          </a:p>
        </p:txBody>
      </p:sp>
      <p:sp>
        <p:nvSpPr>
          <p:cNvPr id="35" name="矩形 34"/>
          <p:cNvSpPr/>
          <p:nvPr/>
        </p:nvSpPr>
        <p:spPr>
          <a:xfrm>
            <a:off x="2455524" y="3349374"/>
            <a:ext cx="698641" cy="738664"/>
          </a:xfrm>
          <a:prstGeom prst="rect">
            <a:avLst/>
          </a:prstGeom>
        </p:spPr>
        <p:txBody>
          <a:bodyPr wrap="square">
            <a:spAutoFit/>
          </a:bodyPr>
          <a:lstStyle/>
          <a:p>
            <a:r>
              <a:rPr lang="en-US" altLang="zh-CN" sz="2800" b="1" dirty="0" smtClean="0">
                <a:solidFill>
                  <a:srgbClr val="31859C"/>
                </a:solidFill>
                <a:latin typeface="微软雅黑" pitchFamily="34" charset="-122"/>
                <a:ea typeface="微软雅黑" pitchFamily="34" charset="-122"/>
              </a:rPr>
              <a:t>01</a:t>
            </a:r>
            <a:endParaRPr lang="zh-CN" altLang="en-US" sz="2800" b="1" dirty="0" smtClean="0">
              <a:solidFill>
                <a:srgbClr val="31859C"/>
              </a:solidFill>
              <a:latin typeface="微软雅黑" pitchFamily="34" charset="-122"/>
              <a:ea typeface="微软雅黑" pitchFamily="34" charset="-122"/>
            </a:endParaRPr>
          </a:p>
          <a:p>
            <a:endParaRPr lang="zh-CN" altLang="en-US" sz="1400" dirty="0">
              <a:solidFill>
                <a:schemeClr val="bg2">
                  <a:lumMod val="25000"/>
                </a:schemeClr>
              </a:solidFill>
              <a:latin typeface="微软雅黑" pitchFamily="34" charset="-122"/>
              <a:ea typeface="微软雅黑" pitchFamily="34" charset="-122"/>
            </a:endParaRPr>
          </a:p>
        </p:txBody>
      </p:sp>
      <p:sp>
        <p:nvSpPr>
          <p:cNvPr id="36" name="矩形 35"/>
          <p:cNvSpPr/>
          <p:nvPr/>
        </p:nvSpPr>
        <p:spPr>
          <a:xfrm>
            <a:off x="5811747" y="3269898"/>
            <a:ext cx="690081" cy="738664"/>
          </a:xfrm>
          <a:prstGeom prst="rect">
            <a:avLst/>
          </a:prstGeom>
        </p:spPr>
        <p:txBody>
          <a:bodyPr wrap="square">
            <a:spAutoFit/>
          </a:bodyPr>
          <a:lstStyle/>
          <a:p>
            <a:r>
              <a:rPr lang="en-US" altLang="zh-CN" sz="2800" b="1" dirty="0" smtClean="0">
                <a:solidFill>
                  <a:srgbClr val="93CDDD"/>
                </a:solidFill>
                <a:latin typeface="微软雅黑" pitchFamily="34" charset="-122"/>
                <a:ea typeface="微软雅黑" pitchFamily="34" charset="-122"/>
              </a:rPr>
              <a:t>02</a:t>
            </a:r>
            <a:endParaRPr lang="zh-CN" altLang="en-US" sz="2800" b="1" dirty="0" smtClean="0">
              <a:solidFill>
                <a:srgbClr val="93CDDD"/>
              </a:solidFill>
              <a:latin typeface="微软雅黑" pitchFamily="34" charset="-122"/>
              <a:ea typeface="微软雅黑" pitchFamily="34" charset="-122"/>
            </a:endParaRPr>
          </a:p>
          <a:p>
            <a:endParaRPr lang="zh-CN" altLang="en-US" sz="1400" dirty="0">
              <a:solidFill>
                <a:schemeClr val="bg2">
                  <a:lumMod val="25000"/>
                </a:schemeClr>
              </a:solidFill>
              <a:latin typeface="微软雅黑" pitchFamily="34" charset="-122"/>
              <a:ea typeface="微软雅黑" pitchFamily="34" charset="-122"/>
            </a:endParaRPr>
          </a:p>
        </p:txBody>
      </p:sp>
      <p:grpSp>
        <p:nvGrpSpPr>
          <p:cNvPr id="37" name="组合 36"/>
          <p:cNvGrpSpPr>
            <a:grpSpLocks noChangeAspect="1"/>
          </p:cNvGrpSpPr>
          <p:nvPr/>
        </p:nvGrpSpPr>
        <p:grpSpPr>
          <a:xfrm>
            <a:off x="5639801" y="2357435"/>
            <a:ext cx="996835" cy="776183"/>
            <a:chOff x="4265839" y="-1204913"/>
            <a:chExt cx="809399" cy="630238"/>
          </a:xfrm>
          <a:solidFill>
            <a:srgbClr val="93CDDD"/>
          </a:solidFill>
        </p:grpSpPr>
        <p:sp>
          <p:nvSpPr>
            <p:cNvPr id="38" name="Freeform 6"/>
            <p:cNvSpPr>
              <a:spLocks/>
            </p:cNvSpPr>
            <p:nvPr/>
          </p:nvSpPr>
          <p:spPr bwMode="auto">
            <a:xfrm>
              <a:off x="4343400" y="-954088"/>
              <a:ext cx="676275" cy="222250"/>
            </a:xfrm>
            <a:custGeom>
              <a:avLst/>
              <a:gdLst>
                <a:gd name="T0" fmla="*/ 159 w 180"/>
                <a:gd name="T1" fmla="*/ 17 h 59"/>
                <a:gd name="T2" fmla="*/ 96 w 180"/>
                <a:gd name="T3" fmla="*/ 17 h 59"/>
                <a:gd name="T4" fmla="*/ 96 w 180"/>
                <a:gd name="T5" fmla="*/ 7 h 59"/>
                <a:gd name="T6" fmla="*/ 90 w 180"/>
                <a:gd name="T7" fmla="*/ 0 h 59"/>
                <a:gd name="T8" fmla="*/ 84 w 180"/>
                <a:gd name="T9" fmla="*/ 7 h 59"/>
                <a:gd name="T10" fmla="*/ 84 w 180"/>
                <a:gd name="T11" fmla="*/ 17 h 59"/>
                <a:gd name="T12" fmla="*/ 21 w 180"/>
                <a:gd name="T13" fmla="*/ 17 h 59"/>
                <a:gd name="T14" fmla="*/ 0 w 180"/>
                <a:gd name="T15" fmla="*/ 38 h 59"/>
                <a:gd name="T16" fmla="*/ 0 w 180"/>
                <a:gd name="T17" fmla="*/ 52 h 59"/>
                <a:gd name="T18" fmla="*/ 6 w 180"/>
                <a:gd name="T19" fmla="*/ 59 h 59"/>
                <a:gd name="T20" fmla="*/ 13 w 180"/>
                <a:gd name="T21" fmla="*/ 52 h 59"/>
                <a:gd name="T22" fmla="*/ 13 w 180"/>
                <a:gd name="T23" fmla="*/ 38 h 59"/>
                <a:gd name="T24" fmla="*/ 21 w 180"/>
                <a:gd name="T25" fmla="*/ 30 h 59"/>
                <a:gd name="T26" fmla="*/ 84 w 180"/>
                <a:gd name="T27" fmla="*/ 30 h 59"/>
                <a:gd name="T28" fmla="*/ 84 w 180"/>
                <a:gd name="T29" fmla="*/ 47 h 59"/>
                <a:gd name="T30" fmla="*/ 90 w 180"/>
                <a:gd name="T31" fmla="*/ 53 h 59"/>
                <a:gd name="T32" fmla="*/ 96 w 180"/>
                <a:gd name="T33" fmla="*/ 47 h 59"/>
                <a:gd name="T34" fmla="*/ 96 w 180"/>
                <a:gd name="T35" fmla="*/ 30 h 59"/>
                <a:gd name="T36" fmla="*/ 159 w 180"/>
                <a:gd name="T37" fmla="*/ 30 h 59"/>
                <a:gd name="T38" fmla="*/ 168 w 180"/>
                <a:gd name="T39" fmla="*/ 38 h 59"/>
                <a:gd name="T40" fmla="*/ 168 w 180"/>
                <a:gd name="T41" fmla="*/ 52 h 59"/>
                <a:gd name="T42" fmla="*/ 174 w 180"/>
                <a:gd name="T43" fmla="*/ 59 h 59"/>
                <a:gd name="T44" fmla="*/ 180 w 180"/>
                <a:gd name="T45" fmla="*/ 52 h 59"/>
                <a:gd name="T46" fmla="*/ 180 w 180"/>
                <a:gd name="T47" fmla="*/ 38 h 59"/>
                <a:gd name="T48" fmla="*/ 159 w 180"/>
                <a:gd name="T49"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59">
                  <a:moveTo>
                    <a:pt x="159" y="17"/>
                  </a:moveTo>
                  <a:cubicBezTo>
                    <a:pt x="96" y="17"/>
                    <a:pt x="96" y="17"/>
                    <a:pt x="96" y="17"/>
                  </a:cubicBezTo>
                  <a:cubicBezTo>
                    <a:pt x="96" y="7"/>
                    <a:pt x="96" y="7"/>
                    <a:pt x="96" y="7"/>
                  </a:cubicBezTo>
                  <a:cubicBezTo>
                    <a:pt x="96" y="3"/>
                    <a:pt x="94" y="0"/>
                    <a:pt x="90" y="0"/>
                  </a:cubicBezTo>
                  <a:cubicBezTo>
                    <a:pt x="87" y="0"/>
                    <a:pt x="84" y="3"/>
                    <a:pt x="84" y="7"/>
                  </a:cubicBezTo>
                  <a:cubicBezTo>
                    <a:pt x="84" y="17"/>
                    <a:pt x="84" y="17"/>
                    <a:pt x="84" y="17"/>
                  </a:cubicBezTo>
                  <a:cubicBezTo>
                    <a:pt x="21" y="17"/>
                    <a:pt x="21" y="17"/>
                    <a:pt x="21" y="17"/>
                  </a:cubicBezTo>
                  <a:cubicBezTo>
                    <a:pt x="9" y="17"/>
                    <a:pt x="0" y="27"/>
                    <a:pt x="0" y="38"/>
                  </a:cubicBezTo>
                  <a:cubicBezTo>
                    <a:pt x="0" y="52"/>
                    <a:pt x="0" y="52"/>
                    <a:pt x="0" y="52"/>
                  </a:cubicBezTo>
                  <a:cubicBezTo>
                    <a:pt x="0" y="56"/>
                    <a:pt x="3" y="59"/>
                    <a:pt x="6" y="59"/>
                  </a:cubicBezTo>
                  <a:cubicBezTo>
                    <a:pt x="10" y="59"/>
                    <a:pt x="13" y="56"/>
                    <a:pt x="13" y="52"/>
                  </a:cubicBezTo>
                  <a:cubicBezTo>
                    <a:pt x="13" y="38"/>
                    <a:pt x="13" y="38"/>
                    <a:pt x="13" y="38"/>
                  </a:cubicBezTo>
                  <a:cubicBezTo>
                    <a:pt x="13" y="34"/>
                    <a:pt x="16" y="30"/>
                    <a:pt x="21" y="30"/>
                  </a:cubicBezTo>
                  <a:cubicBezTo>
                    <a:pt x="84" y="30"/>
                    <a:pt x="84" y="30"/>
                    <a:pt x="84" y="30"/>
                  </a:cubicBezTo>
                  <a:cubicBezTo>
                    <a:pt x="84" y="47"/>
                    <a:pt x="84" y="47"/>
                    <a:pt x="84" y="47"/>
                  </a:cubicBezTo>
                  <a:cubicBezTo>
                    <a:pt x="84" y="51"/>
                    <a:pt x="87" y="53"/>
                    <a:pt x="90" y="53"/>
                  </a:cubicBezTo>
                  <a:cubicBezTo>
                    <a:pt x="94" y="53"/>
                    <a:pt x="96" y="51"/>
                    <a:pt x="96" y="47"/>
                  </a:cubicBezTo>
                  <a:cubicBezTo>
                    <a:pt x="96" y="30"/>
                    <a:pt x="96" y="30"/>
                    <a:pt x="96" y="30"/>
                  </a:cubicBezTo>
                  <a:cubicBezTo>
                    <a:pt x="159" y="30"/>
                    <a:pt x="159" y="30"/>
                    <a:pt x="159" y="30"/>
                  </a:cubicBezTo>
                  <a:cubicBezTo>
                    <a:pt x="164" y="30"/>
                    <a:pt x="168" y="34"/>
                    <a:pt x="168" y="38"/>
                  </a:cubicBezTo>
                  <a:cubicBezTo>
                    <a:pt x="168" y="52"/>
                    <a:pt x="168" y="52"/>
                    <a:pt x="168" y="52"/>
                  </a:cubicBezTo>
                  <a:cubicBezTo>
                    <a:pt x="168" y="56"/>
                    <a:pt x="170" y="59"/>
                    <a:pt x="174" y="59"/>
                  </a:cubicBezTo>
                  <a:cubicBezTo>
                    <a:pt x="177" y="59"/>
                    <a:pt x="180" y="56"/>
                    <a:pt x="180" y="52"/>
                  </a:cubicBezTo>
                  <a:cubicBezTo>
                    <a:pt x="180" y="38"/>
                    <a:pt x="180" y="38"/>
                    <a:pt x="180" y="38"/>
                  </a:cubicBezTo>
                  <a:cubicBezTo>
                    <a:pt x="180" y="27"/>
                    <a:pt x="171" y="17"/>
                    <a:pt x="159" y="17"/>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39" name="Freeform 7"/>
            <p:cNvSpPr>
              <a:spLocks/>
            </p:cNvSpPr>
            <p:nvPr/>
          </p:nvSpPr>
          <p:spPr bwMode="auto">
            <a:xfrm>
              <a:off x="4265839"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40" name="Freeform 8"/>
            <p:cNvSpPr>
              <a:spLocks/>
            </p:cNvSpPr>
            <p:nvPr/>
          </p:nvSpPr>
          <p:spPr bwMode="auto">
            <a:xfrm>
              <a:off x="4576763"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41" name="Freeform 9"/>
            <p:cNvSpPr>
              <a:spLocks/>
            </p:cNvSpPr>
            <p:nvPr/>
          </p:nvSpPr>
          <p:spPr bwMode="auto">
            <a:xfrm>
              <a:off x="4865688"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42" name="Freeform 10"/>
            <p:cNvSpPr>
              <a:spLocks/>
            </p:cNvSpPr>
            <p:nvPr/>
          </p:nvSpPr>
          <p:spPr bwMode="auto">
            <a:xfrm>
              <a:off x="4486501" y="-1204913"/>
              <a:ext cx="390525" cy="228600"/>
            </a:xfrm>
            <a:custGeom>
              <a:avLst/>
              <a:gdLst>
                <a:gd name="T0" fmla="*/ 104 w 104"/>
                <a:gd name="T1" fmla="*/ 49 h 61"/>
                <a:gd name="T2" fmla="*/ 90 w 104"/>
                <a:gd name="T3" fmla="*/ 61 h 61"/>
                <a:gd name="T4" fmla="*/ 14 w 104"/>
                <a:gd name="T5" fmla="*/ 61 h 61"/>
                <a:gd name="T6" fmla="*/ 0 w 104"/>
                <a:gd name="T7" fmla="*/ 49 h 61"/>
                <a:gd name="T8" fmla="*/ 0 w 104"/>
                <a:gd name="T9" fmla="*/ 12 h 61"/>
                <a:gd name="T10" fmla="*/ 14 w 104"/>
                <a:gd name="T11" fmla="*/ 0 h 61"/>
                <a:gd name="T12" fmla="*/ 90 w 104"/>
                <a:gd name="T13" fmla="*/ 0 h 61"/>
                <a:gd name="T14" fmla="*/ 104 w 104"/>
                <a:gd name="T15" fmla="*/ 12 h 61"/>
                <a:gd name="T16" fmla="*/ 104 w 104"/>
                <a:gd name="T1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4" y="49"/>
                  </a:moveTo>
                  <a:cubicBezTo>
                    <a:pt x="104" y="56"/>
                    <a:pt x="98" y="61"/>
                    <a:pt x="90" y="61"/>
                  </a:cubicBezTo>
                  <a:cubicBezTo>
                    <a:pt x="14" y="61"/>
                    <a:pt x="14" y="61"/>
                    <a:pt x="14" y="61"/>
                  </a:cubicBezTo>
                  <a:cubicBezTo>
                    <a:pt x="6" y="61"/>
                    <a:pt x="0" y="56"/>
                    <a:pt x="0" y="49"/>
                  </a:cubicBezTo>
                  <a:cubicBezTo>
                    <a:pt x="0" y="12"/>
                    <a:pt x="0" y="12"/>
                    <a:pt x="0" y="12"/>
                  </a:cubicBezTo>
                  <a:cubicBezTo>
                    <a:pt x="0" y="5"/>
                    <a:pt x="6" y="0"/>
                    <a:pt x="14" y="0"/>
                  </a:cubicBezTo>
                  <a:cubicBezTo>
                    <a:pt x="90" y="0"/>
                    <a:pt x="90" y="0"/>
                    <a:pt x="90" y="0"/>
                  </a:cubicBezTo>
                  <a:cubicBezTo>
                    <a:pt x="98" y="0"/>
                    <a:pt x="104" y="5"/>
                    <a:pt x="104" y="12"/>
                  </a:cubicBezTo>
                  <a:cubicBezTo>
                    <a:pt x="104" y="49"/>
                    <a:pt x="104" y="49"/>
                    <a:pt x="104" y="49"/>
                  </a:cubicBezTo>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grpSp>
      <p:sp>
        <p:nvSpPr>
          <p:cNvPr id="46" name="椭圆 45"/>
          <p:cNvSpPr/>
          <p:nvPr/>
        </p:nvSpPr>
        <p:spPr>
          <a:xfrm>
            <a:off x="410966" y="1469204"/>
            <a:ext cx="945224" cy="883578"/>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475416" y="1687984"/>
            <a:ext cx="889937" cy="461665"/>
          </a:xfrm>
          <a:prstGeom prst="rect">
            <a:avLst/>
          </a:prstGeom>
        </p:spPr>
        <p:txBody>
          <a:bodyPr wrap="square">
            <a:spAutoFit/>
          </a:bodyPr>
          <a:lstStyle/>
          <a:p>
            <a:r>
              <a:rPr lang="zh-CN" altLang="en-US" sz="2400" b="1" dirty="0" smtClean="0">
                <a:solidFill>
                  <a:srgbClr val="2D7A8F"/>
                </a:solidFill>
                <a:latin typeface="微软雅黑" pitchFamily="34" charset="-122"/>
                <a:ea typeface="微软雅黑" pitchFamily="34" charset="-122"/>
              </a:rPr>
              <a:t>前 言</a:t>
            </a:r>
            <a:endParaRPr lang="zh-CN" altLang="en-US" sz="2400" b="1" dirty="0">
              <a:solidFill>
                <a:srgbClr val="2D7A8F"/>
              </a:solidFill>
              <a:latin typeface="微软雅黑" pitchFamily="34" charset="-122"/>
              <a:ea typeface="微软雅黑" pitchFamily="34" charset="-122"/>
            </a:endParaRPr>
          </a:p>
        </p:txBody>
      </p:sp>
      <p:sp>
        <p:nvSpPr>
          <p:cNvPr id="44" name="Freeform 18"/>
          <p:cNvSpPr>
            <a:spLocks noEditPoints="1"/>
          </p:cNvSpPr>
          <p:nvPr/>
        </p:nvSpPr>
        <p:spPr bwMode="auto">
          <a:xfrm>
            <a:off x="8661115" y="2250041"/>
            <a:ext cx="1047963" cy="945222"/>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rgbClr val="2D7A8F"/>
          </a:solidFill>
          <a:ln>
            <a:noFill/>
          </a:ln>
          <a:extLst/>
        </p:spPr>
        <p:txBody>
          <a:bodyPr lIns="68571" tIns="34285" rIns="68571" bIns="34285"/>
          <a:lstStyle/>
          <a:p>
            <a:pPr fontAlgn="auto">
              <a:spcBef>
                <a:spcPts val="0"/>
              </a:spcBef>
              <a:spcAft>
                <a:spcPts val="0"/>
              </a:spcAft>
              <a:defRPr/>
            </a:pPr>
            <a:endParaRPr lang="zh-CN" altLang="en-US">
              <a:latin typeface="+mn-lt"/>
              <a:ea typeface="+mn-ea"/>
            </a:endParaRPr>
          </a:p>
        </p:txBody>
      </p:sp>
      <p:sp>
        <p:nvSpPr>
          <p:cNvPr id="45" name="矩形 44"/>
          <p:cNvSpPr/>
          <p:nvPr/>
        </p:nvSpPr>
        <p:spPr>
          <a:xfrm>
            <a:off x="8854612" y="3306565"/>
            <a:ext cx="698641" cy="738664"/>
          </a:xfrm>
          <a:prstGeom prst="rect">
            <a:avLst/>
          </a:prstGeom>
        </p:spPr>
        <p:txBody>
          <a:bodyPr wrap="square">
            <a:spAutoFit/>
          </a:bodyPr>
          <a:lstStyle/>
          <a:p>
            <a:r>
              <a:rPr lang="en-US" altLang="zh-CN" sz="2800" b="1" dirty="0" smtClean="0">
                <a:solidFill>
                  <a:srgbClr val="31859C"/>
                </a:solidFill>
                <a:latin typeface="微软雅黑" pitchFamily="34" charset="-122"/>
                <a:ea typeface="微软雅黑" pitchFamily="34" charset="-122"/>
              </a:rPr>
              <a:t>03</a:t>
            </a:r>
            <a:endParaRPr lang="zh-CN" altLang="en-US" sz="2800" b="1" dirty="0" smtClean="0">
              <a:solidFill>
                <a:srgbClr val="31859C"/>
              </a:solidFill>
              <a:latin typeface="微软雅黑" pitchFamily="34" charset="-122"/>
              <a:ea typeface="微软雅黑" pitchFamily="34" charset="-122"/>
            </a:endParaRPr>
          </a:p>
          <a:p>
            <a:endParaRPr lang="zh-CN" altLang="en-US" sz="1400" dirty="0">
              <a:solidFill>
                <a:schemeClr val="bg2">
                  <a:lumMod val="25000"/>
                </a:schemeClr>
              </a:solidFill>
              <a:latin typeface="微软雅黑" pitchFamily="34" charset="-122"/>
              <a:ea typeface="微软雅黑" pitchFamily="34" charset="-122"/>
            </a:endParaRPr>
          </a:p>
        </p:txBody>
      </p:sp>
      <p:sp>
        <p:nvSpPr>
          <p:cNvPr id="61" name="椭圆 60"/>
          <p:cNvSpPr/>
          <p:nvPr/>
        </p:nvSpPr>
        <p:spPr>
          <a:xfrm>
            <a:off x="10457378" y="3904180"/>
            <a:ext cx="955497" cy="902414"/>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10583474" y="4121246"/>
            <a:ext cx="899609" cy="461665"/>
          </a:xfrm>
          <a:prstGeom prst="rect">
            <a:avLst/>
          </a:prstGeom>
        </p:spPr>
        <p:txBody>
          <a:bodyPr wrap="square">
            <a:spAutoFit/>
          </a:bodyPr>
          <a:lstStyle/>
          <a:p>
            <a:r>
              <a:rPr lang="zh-CN" altLang="en-US" sz="2400" b="1" dirty="0" smtClean="0">
                <a:solidFill>
                  <a:srgbClr val="2D7A8F"/>
                </a:solidFill>
                <a:latin typeface="微软雅黑" pitchFamily="34" charset="-122"/>
                <a:ea typeface="微软雅黑" pitchFamily="34" charset="-122"/>
              </a:rPr>
              <a:t>结语</a:t>
            </a:r>
            <a:endParaRPr lang="zh-CN" altLang="en-US" sz="2400" b="1" dirty="0">
              <a:solidFill>
                <a:srgbClr val="2D7A8F"/>
              </a:solidFill>
              <a:latin typeface="微软雅黑" pitchFamily="34" charset="-122"/>
              <a:ea typeface="微软雅黑"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9" name="燕尾形 8"/>
          <p:cNvSpPr/>
          <p:nvPr/>
        </p:nvSpPr>
        <p:spPr>
          <a:xfrm flipH="1">
            <a:off x="169932" y="1586861"/>
            <a:ext cx="8520263" cy="1222560"/>
          </a:xfrm>
          <a:prstGeom prst="chevron">
            <a:avLst>
              <a:gd name="adj" fmla="val 455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
          <p:cNvSpPr txBox="1"/>
          <p:nvPr/>
        </p:nvSpPr>
        <p:spPr>
          <a:xfrm>
            <a:off x="2136297" y="2004237"/>
            <a:ext cx="5818174" cy="461665"/>
          </a:xfrm>
          <a:prstGeom prst="rect">
            <a:avLst/>
          </a:prstGeom>
          <a:noFill/>
        </p:spPr>
        <p:txBody>
          <a:bodyPr wrap="square" rtlCol="0">
            <a:spAutoFit/>
          </a:bodyPr>
          <a:lstStyle/>
          <a:p>
            <a:pPr algn="ctr"/>
            <a:r>
              <a:rPr lang="zh-CN" altLang="en-US" sz="2400" b="1" dirty="0" smtClean="0">
                <a:solidFill>
                  <a:srgbClr val="2D7A8F"/>
                </a:solidFill>
                <a:latin typeface="微软雅黑" pitchFamily="34" charset="-122"/>
                <a:ea typeface="微软雅黑" pitchFamily="34" charset="-122"/>
              </a:rPr>
              <a:t>探索少图数字化工作与资源建设之路</a:t>
            </a:r>
            <a:endParaRPr lang="en-US" altLang="zh-CN" sz="2400" b="1" dirty="0" smtClean="0">
              <a:solidFill>
                <a:srgbClr val="2D7A8F"/>
              </a:solidFill>
              <a:latin typeface="微软雅黑" pitchFamily="34" charset="-122"/>
              <a:ea typeface="微软雅黑" pitchFamily="34" charset="-122"/>
            </a:endParaRPr>
          </a:p>
        </p:txBody>
      </p:sp>
      <p:sp>
        <p:nvSpPr>
          <p:cNvPr id="24" name="文本框 17"/>
          <p:cNvSpPr txBox="1"/>
          <p:nvPr/>
        </p:nvSpPr>
        <p:spPr>
          <a:xfrm rot="16200000">
            <a:off x="-297677" y="2028865"/>
            <a:ext cx="2349073" cy="338554"/>
          </a:xfrm>
          <a:prstGeom prst="rect">
            <a:avLst/>
          </a:prstGeom>
          <a:noFill/>
        </p:spPr>
        <p:txBody>
          <a:bodyPr wrap="square" rtlCol="0">
            <a:spAutoFit/>
          </a:bodyPr>
          <a:lstStyle/>
          <a:p>
            <a:pPr algn="ctr"/>
            <a:r>
              <a:rPr lang="en-US" altLang="zh-CN" sz="1600" b="1" dirty="0" smtClean="0">
                <a:solidFill>
                  <a:schemeClr val="bg1"/>
                </a:solidFill>
                <a:latin typeface="微软雅黑" pitchFamily="34" charset="-122"/>
                <a:ea typeface="微软雅黑" pitchFamily="34" charset="-122"/>
              </a:rPr>
              <a:t>Part  2 </a:t>
            </a:r>
            <a:endParaRPr lang="en-US" altLang="zh-CN" sz="1600" b="1" dirty="0">
              <a:solidFill>
                <a:schemeClr val="bg1"/>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9020710" y="3554858"/>
            <a:ext cx="2437797" cy="2866492"/>
            <a:chOff x="3203575" y="1044711"/>
            <a:chExt cx="2733675" cy="3025775"/>
          </a:xfrm>
          <a:solidFill>
            <a:srgbClr val="93CDDD"/>
          </a:solidFill>
        </p:grpSpPr>
        <p:sp>
          <p:nvSpPr>
            <p:cNvPr id="11" name="Freeform 5"/>
            <p:cNvSpPr>
              <a:spLocks/>
            </p:cNvSpPr>
            <p:nvPr/>
          </p:nvSpPr>
          <p:spPr bwMode="auto">
            <a:xfrm>
              <a:off x="4248150" y="1044711"/>
              <a:ext cx="409575" cy="728663"/>
            </a:xfrm>
            <a:custGeom>
              <a:avLst/>
              <a:gdLst>
                <a:gd name="T0" fmla="*/ 79 w 160"/>
                <a:gd name="T1" fmla="*/ 0 h 285"/>
                <a:gd name="T2" fmla="*/ 160 w 160"/>
                <a:gd name="T3" fmla="*/ 137 h 285"/>
                <a:gd name="T4" fmla="*/ 82 w 160"/>
                <a:gd name="T5" fmla="*/ 285 h 285"/>
                <a:gd name="T6" fmla="*/ 0 w 160"/>
                <a:gd name="T7" fmla="*/ 142 h 285"/>
                <a:gd name="T8" fmla="*/ 79 w 160"/>
                <a:gd name="T9" fmla="*/ 0 h 285"/>
              </a:gdLst>
              <a:ahLst/>
              <a:cxnLst>
                <a:cxn ang="0">
                  <a:pos x="T0" y="T1"/>
                </a:cxn>
                <a:cxn ang="0">
                  <a:pos x="T2" y="T3"/>
                </a:cxn>
                <a:cxn ang="0">
                  <a:pos x="T4" y="T5"/>
                </a:cxn>
                <a:cxn ang="0">
                  <a:pos x="T6" y="T7"/>
                </a:cxn>
                <a:cxn ang="0">
                  <a:pos x="T8" y="T9"/>
                </a:cxn>
              </a:cxnLst>
              <a:rect l="0" t="0" r="r" b="b"/>
              <a:pathLst>
                <a:path w="160" h="285">
                  <a:moveTo>
                    <a:pt x="79" y="0"/>
                  </a:moveTo>
                  <a:cubicBezTo>
                    <a:pt x="79" y="0"/>
                    <a:pt x="160" y="48"/>
                    <a:pt x="160" y="137"/>
                  </a:cubicBezTo>
                  <a:cubicBezTo>
                    <a:pt x="160" y="194"/>
                    <a:pt x="128" y="258"/>
                    <a:pt x="82" y="285"/>
                  </a:cubicBezTo>
                  <a:cubicBezTo>
                    <a:pt x="64" y="264"/>
                    <a:pt x="0" y="230"/>
                    <a:pt x="0" y="142"/>
                  </a:cubicBezTo>
                  <a:cubicBezTo>
                    <a:pt x="0" y="89"/>
                    <a:pt x="25" y="31"/>
                    <a:pt x="7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2" name="Freeform 6"/>
            <p:cNvSpPr>
              <a:spLocks/>
            </p:cNvSpPr>
            <p:nvPr/>
          </p:nvSpPr>
          <p:spPr bwMode="auto">
            <a:xfrm>
              <a:off x="4922838" y="1563824"/>
              <a:ext cx="614363" cy="609600"/>
            </a:xfrm>
            <a:custGeom>
              <a:avLst/>
              <a:gdLst>
                <a:gd name="T0" fmla="*/ 210 w 240"/>
                <a:gd name="T1" fmla="*/ 11 h 239"/>
                <a:gd name="T2" fmla="*/ 183 w 240"/>
                <a:gd name="T3" fmla="*/ 168 h 239"/>
                <a:gd name="T4" fmla="*/ 27 w 240"/>
                <a:gd name="T5" fmla="*/ 230 h 239"/>
                <a:gd name="T6" fmla="*/ 57 w 240"/>
                <a:gd name="T7" fmla="*/ 68 h 239"/>
                <a:gd name="T8" fmla="*/ 210 w 240"/>
                <a:gd name="T9" fmla="*/ 11 h 239"/>
              </a:gdLst>
              <a:ahLst/>
              <a:cxnLst>
                <a:cxn ang="0">
                  <a:pos x="T0" y="T1"/>
                </a:cxn>
                <a:cxn ang="0">
                  <a:pos x="T2" y="T3"/>
                </a:cxn>
                <a:cxn ang="0">
                  <a:pos x="T4" y="T5"/>
                </a:cxn>
                <a:cxn ang="0">
                  <a:pos x="T6" y="T7"/>
                </a:cxn>
                <a:cxn ang="0">
                  <a:pos x="T8" y="T9"/>
                </a:cxn>
              </a:cxnLst>
              <a:rect l="0" t="0" r="r" b="b"/>
              <a:pathLst>
                <a:path w="240" h="239">
                  <a:moveTo>
                    <a:pt x="210" y="11"/>
                  </a:moveTo>
                  <a:cubicBezTo>
                    <a:pt x="210" y="11"/>
                    <a:pt x="240" y="101"/>
                    <a:pt x="183" y="168"/>
                  </a:cubicBezTo>
                  <a:cubicBezTo>
                    <a:pt x="145" y="212"/>
                    <a:pt x="79" y="239"/>
                    <a:pt x="27" y="230"/>
                  </a:cubicBezTo>
                  <a:cubicBezTo>
                    <a:pt x="27" y="202"/>
                    <a:pt x="0" y="135"/>
                    <a:pt x="57" y="68"/>
                  </a:cubicBezTo>
                  <a:cubicBezTo>
                    <a:pt x="92" y="28"/>
                    <a:pt x="148" y="0"/>
                    <a:pt x="210" y="1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3" name="Freeform 7"/>
            <p:cNvSpPr>
              <a:spLocks/>
            </p:cNvSpPr>
            <p:nvPr/>
          </p:nvSpPr>
          <p:spPr bwMode="auto">
            <a:xfrm>
              <a:off x="3732213" y="1362211"/>
              <a:ext cx="452438" cy="635000"/>
            </a:xfrm>
            <a:custGeom>
              <a:avLst/>
              <a:gdLst>
                <a:gd name="T0" fmla="*/ 45 w 177"/>
                <a:gd name="T1" fmla="*/ 0 h 249"/>
                <a:gd name="T2" fmla="*/ 160 w 177"/>
                <a:gd name="T3" fmla="*/ 95 h 249"/>
                <a:gd name="T4" fmla="*/ 133 w 177"/>
                <a:gd name="T5" fmla="*/ 249 h 249"/>
                <a:gd name="T6" fmla="*/ 16 w 177"/>
                <a:gd name="T7" fmla="*/ 149 h 249"/>
                <a:gd name="T8" fmla="*/ 45 w 177"/>
                <a:gd name="T9" fmla="*/ 0 h 249"/>
              </a:gdLst>
              <a:ahLst/>
              <a:cxnLst>
                <a:cxn ang="0">
                  <a:pos x="T0" y="T1"/>
                </a:cxn>
                <a:cxn ang="0">
                  <a:pos x="T2" y="T3"/>
                </a:cxn>
                <a:cxn ang="0">
                  <a:pos x="T4" y="T5"/>
                </a:cxn>
                <a:cxn ang="0">
                  <a:pos x="T6" y="T7"/>
                </a:cxn>
                <a:cxn ang="0">
                  <a:pos x="T8" y="T9"/>
                </a:cxn>
              </a:cxnLst>
              <a:rect l="0" t="0" r="r" b="b"/>
              <a:pathLst>
                <a:path w="177" h="249">
                  <a:moveTo>
                    <a:pt x="45" y="0"/>
                  </a:moveTo>
                  <a:cubicBezTo>
                    <a:pt x="45" y="0"/>
                    <a:pt x="134" y="16"/>
                    <a:pt x="160" y="95"/>
                  </a:cubicBezTo>
                  <a:cubicBezTo>
                    <a:pt x="177" y="145"/>
                    <a:pt x="167" y="211"/>
                    <a:pt x="133" y="249"/>
                  </a:cubicBezTo>
                  <a:cubicBezTo>
                    <a:pt x="110" y="236"/>
                    <a:pt x="42" y="226"/>
                    <a:pt x="16" y="149"/>
                  </a:cubicBezTo>
                  <a:cubicBezTo>
                    <a:pt x="0" y="102"/>
                    <a:pt x="5" y="4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4" name="Freeform 8"/>
            <p:cNvSpPr>
              <a:spLocks/>
            </p:cNvSpPr>
            <p:nvPr/>
          </p:nvSpPr>
          <p:spPr bwMode="auto">
            <a:xfrm>
              <a:off x="3203575" y="2181361"/>
              <a:ext cx="649288" cy="503238"/>
            </a:xfrm>
            <a:custGeom>
              <a:avLst/>
              <a:gdLst>
                <a:gd name="T0" fmla="*/ 0 w 254"/>
                <a:gd name="T1" fmla="*/ 62 h 197"/>
                <a:gd name="T2" fmla="*/ 144 w 254"/>
                <a:gd name="T3" fmla="*/ 24 h 197"/>
                <a:gd name="T4" fmla="*/ 254 w 254"/>
                <a:gd name="T5" fmla="*/ 136 h 197"/>
                <a:gd name="T6" fmla="*/ 104 w 254"/>
                <a:gd name="T7" fmla="*/ 173 h 197"/>
                <a:gd name="T8" fmla="*/ 0 w 254"/>
                <a:gd name="T9" fmla="*/ 62 h 197"/>
              </a:gdLst>
              <a:ahLst/>
              <a:cxnLst>
                <a:cxn ang="0">
                  <a:pos x="T0" y="T1"/>
                </a:cxn>
                <a:cxn ang="0">
                  <a:pos x="T2" y="T3"/>
                </a:cxn>
                <a:cxn ang="0">
                  <a:pos x="T4" y="T5"/>
                </a:cxn>
                <a:cxn ang="0">
                  <a:pos x="T6" y="T7"/>
                </a:cxn>
                <a:cxn ang="0">
                  <a:pos x="T8" y="T9"/>
                </a:cxn>
              </a:cxnLst>
              <a:rect l="0" t="0" r="r" b="b"/>
              <a:pathLst>
                <a:path w="254" h="197">
                  <a:moveTo>
                    <a:pt x="0" y="62"/>
                  </a:moveTo>
                  <a:cubicBezTo>
                    <a:pt x="0" y="62"/>
                    <a:pt x="65" y="0"/>
                    <a:pt x="144" y="24"/>
                  </a:cubicBezTo>
                  <a:cubicBezTo>
                    <a:pt x="195" y="40"/>
                    <a:pt x="243" y="87"/>
                    <a:pt x="254" y="136"/>
                  </a:cubicBezTo>
                  <a:cubicBezTo>
                    <a:pt x="230" y="147"/>
                    <a:pt x="182" y="197"/>
                    <a:pt x="104" y="173"/>
                  </a:cubicBezTo>
                  <a:cubicBezTo>
                    <a:pt x="57" y="159"/>
                    <a:pt x="12" y="120"/>
                    <a:pt x="0" y="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5" name="Freeform 9"/>
            <p:cNvSpPr>
              <a:spLocks/>
            </p:cNvSpPr>
            <p:nvPr/>
          </p:nvSpPr>
          <p:spPr bwMode="auto">
            <a:xfrm>
              <a:off x="3887788" y="2181361"/>
              <a:ext cx="363538" cy="403225"/>
            </a:xfrm>
            <a:custGeom>
              <a:avLst/>
              <a:gdLst>
                <a:gd name="T0" fmla="*/ 16 w 142"/>
                <a:gd name="T1" fmla="*/ 9 h 158"/>
                <a:gd name="T2" fmla="*/ 113 w 142"/>
                <a:gd name="T3" fmla="*/ 46 h 158"/>
                <a:gd name="T4" fmla="*/ 128 w 142"/>
                <a:gd name="T5" fmla="*/ 153 h 158"/>
                <a:gd name="T6" fmla="*/ 30 w 142"/>
                <a:gd name="T7" fmla="*/ 113 h 158"/>
                <a:gd name="T8" fmla="*/ 16 w 142"/>
                <a:gd name="T9" fmla="*/ 9 h 158"/>
              </a:gdLst>
              <a:ahLst/>
              <a:cxnLst>
                <a:cxn ang="0">
                  <a:pos x="T0" y="T1"/>
                </a:cxn>
                <a:cxn ang="0">
                  <a:pos x="T2" y="T3"/>
                </a:cxn>
                <a:cxn ang="0">
                  <a:pos x="T4" y="T5"/>
                </a:cxn>
                <a:cxn ang="0">
                  <a:pos x="T6" y="T7"/>
                </a:cxn>
                <a:cxn ang="0">
                  <a:pos x="T8" y="T9"/>
                </a:cxn>
              </a:cxnLst>
              <a:rect l="0" t="0" r="r" b="b"/>
              <a:pathLst>
                <a:path w="142" h="158">
                  <a:moveTo>
                    <a:pt x="16" y="9"/>
                  </a:moveTo>
                  <a:cubicBezTo>
                    <a:pt x="16" y="9"/>
                    <a:pt x="78" y="0"/>
                    <a:pt x="113" y="46"/>
                  </a:cubicBezTo>
                  <a:cubicBezTo>
                    <a:pt x="135" y="75"/>
                    <a:pt x="142" y="121"/>
                    <a:pt x="128" y="153"/>
                  </a:cubicBezTo>
                  <a:cubicBezTo>
                    <a:pt x="111" y="150"/>
                    <a:pt x="64" y="158"/>
                    <a:pt x="30" y="113"/>
                  </a:cubicBezTo>
                  <a:cubicBezTo>
                    <a:pt x="9" y="86"/>
                    <a:pt x="0" y="46"/>
                    <a:pt x="1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6" name="Freeform 10"/>
            <p:cNvSpPr>
              <a:spLocks/>
            </p:cNvSpPr>
            <p:nvPr/>
          </p:nvSpPr>
          <p:spPr bwMode="auto">
            <a:xfrm>
              <a:off x="4575175" y="1774961"/>
              <a:ext cx="314325" cy="417513"/>
            </a:xfrm>
            <a:custGeom>
              <a:avLst/>
              <a:gdLst>
                <a:gd name="T0" fmla="*/ 83 w 123"/>
                <a:gd name="T1" fmla="*/ 0 h 163"/>
                <a:gd name="T2" fmla="*/ 109 w 123"/>
                <a:gd name="T3" fmla="*/ 91 h 163"/>
                <a:gd name="T4" fmla="*/ 39 w 123"/>
                <a:gd name="T5" fmla="*/ 163 h 163"/>
                <a:gd name="T6" fmla="*/ 13 w 123"/>
                <a:gd name="T7" fmla="*/ 68 h 163"/>
                <a:gd name="T8" fmla="*/ 83 w 123"/>
                <a:gd name="T9" fmla="*/ 0 h 163"/>
              </a:gdLst>
              <a:ahLst/>
              <a:cxnLst>
                <a:cxn ang="0">
                  <a:pos x="T0" y="T1"/>
                </a:cxn>
                <a:cxn ang="0">
                  <a:pos x="T2" y="T3"/>
                </a:cxn>
                <a:cxn ang="0">
                  <a:pos x="T4" y="T5"/>
                </a:cxn>
                <a:cxn ang="0">
                  <a:pos x="T6" y="T7"/>
                </a:cxn>
                <a:cxn ang="0">
                  <a:pos x="T8" y="T9"/>
                </a:cxn>
              </a:cxnLst>
              <a:rect l="0" t="0" r="r" b="b"/>
              <a:pathLst>
                <a:path w="123" h="163">
                  <a:moveTo>
                    <a:pt x="83" y="0"/>
                  </a:moveTo>
                  <a:cubicBezTo>
                    <a:pt x="83" y="0"/>
                    <a:pt x="123" y="40"/>
                    <a:pt x="109" y="91"/>
                  </a:cubicBezTo>
                  <a:cubicBezTo>
                    <a:pt x="100" y="124"/>
                    <a:pt x="71" y="155"/>
                    <a:pt x="39" y="163"/>
                  </a:cubicBezTo>
                  <a:cubicBezTo>
                    <a:pt x="32" y="148"/>
                    <a:pt x="0" y="119"/>
                    <a:pt x="13" y="68"/>
                  </a:cubicBezTo>
                  <a:cubicBezTo>
                    <a:pt x="22" y="38"/>
                    <a:pt x="46" y="9"/>
                    <a:pt x="8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7" name="Freeform 11"/>
            <p:cNvSpPr>
              <a:spLocks/>
            </p:cNvSpPr>
            <p:nvPr/>
          </p:nvSpPr>
          <p:spPr bwMode="auto">
            <a:xfrm>
              <a:off x="5130800" y="2886211"/>
              <a:ext cx="441325" cy="349250"/>
            </a:xfrm>
            <a:custGeom>
              <a:avLst/>
              <a:gdLst>
                <a:gd name="T0" fmla="*/ 173 w 173"/>
                <a:gd name="T1" fmla="*/ 95 h 137"/>
                <a:gd name="T2" fmla="*/ 74 w 173"/>
                <a:gd name="T3" fmla="*/ 119 h 137"/>
                <a:gd name="T4" fmla="*/ 0 w 173"/>
                <a:gd name="T5" fmla="*/ 41 h 137"/>
                <a:gd name="T6" fmla="*/ 103 w 173"/>
                <a:gd name="T7" fmla="*/ 17 h 137"/>
                <a:gd name="T8" fmla="*/ 173 w 173"/>
                <a:gd name="T9" fmla="*/ 95 h 137"/>
              </a:gdLst>
              <a:ahLst/>
              <a:cxnLst>
                <a:cxn ang="0">
                  <a:pos x="T0" y="T1"/>
                </a:cxn>
                <a:cxn ang="0">
                  <a:pos x="T2" y="T3"/>
                </a:cxn>
                <a:cxn ang="0">
                  <a:pos x="T4" y="T5"/>
                </a:cxn>
                <a:cxn ang="0">
                  <a:pos x="T6" y="T7"/>
                </a:cxn>
                <a:cxn ang="0">
                  <a:pos x="T8" y="T9"/>
                </a:cxn>
              </a:cxnLst>
              <a:rect l="0" t="0" r="r" b="b"/>
              <a:pathLst>
                <a:path w="173" h="137">
                  <a:moveTo>
                    <a:pt x="173" y="95"/>
                  </a:moveTo>
                  <a:cubicBezTo>
                    <a:pt x="173" y="95"/>
                    <a:pt x="128" y="137"/>
                    <a:pt x="74" y="119"/>
                  </a:cubicBezTo>
                  <a:cubicBezTo>
                    <a:pt x="39" y="108"/>
                    <a:pt x="7" y="75"/>
                    <a:pt x="0" y="41"/>
                  </a:cubicBezTo>
                  <a:cubicBezTo>
                    <a:pt x="16" y="34"/>
                    <a:pt x="49" y="0"/>
                    <a:pt x="103" y="17"/>
                  </a:cubicBezTo>
                  <a:cubicBezTo>
                    <a:pt x="135" y="28"/>
                    <a:pt x="165" y="55"/>
                    <a:pt x="173"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8" name="Freeform 12"/>
            <p:cNvSpPr>
              <a:spLocks/>
            </p:cNvSpPr>
            <p:nvPr/>
          </p:nvSpPr>
          <p:spPr bwMode="auto">
            <a:xfrm>
              <a:off x="3435350" y="2781436"/>
              <a:ext cx="425450" cy="258763"/>
            </a:xfrm>
            <a:custGeom>
              <a:avLst/>
              <a:gdLst>
                <a:gd name="T0" fmla="*/ 0 w 166"/>
                <a:gd name="T1" fmla="*/ 56 h 101"/>
                <a:gd name="T2" fmla="*/ 77 w 166"/>
                <a:gd name="T3" fmla="*/ 2 h 101"/>
                <a:gd name="T4" fmla="*/ 166 w 166"/>
                <a:gd name="T5" fmla="*/ 44 h 101"/>
                <a:gd name="T6" fmla="*/ 86 w 166"/>
                <a:gd name="T7" fmla="*/ 99 h 101"/>
                <a:gd name="T8" fmla="*/ 0 w 166"/>
                <a:gd name="T9" fmla="*/ 56 h 101"/>
              </a:gdLst>
              <a:ahLst/>
              <a:cxnLst>
                <a:cxn ang="0">
                  <a:pos x="T0" y="T1"/>
                </a:cxn>
                <a:cxn ang="0">
                  <a:pos x="T2" y="T3"/>
                </a:cxn>
                <a:cxn ang="0">
                  <a:pos x="T4" y="T5"/>
                </a:cxn>
                <a:cxn ang="0">
                  <a:pos x="T6" y="T7"/>
                </a:cxn>
                <a:cxn ang="0">
                  <a:pos x="T8" y="T9"/>
                </a:cxn>
              </a:cxnLst>
              <a:rect l="0" t="0" r="r" b="b"/>
              <a:pathLst>
                <a:path w="166" h="101">
                  <a:moveTo>
                    <a:pt x="0" y="56"/>
                  </a:moveTo>
                  <a:cubicBezTo>
                    <a:pt x="0" y="56"/>
                    <a:pt x="25" y="5"/>
                    <a:pt x="77" y="2"/>
                  </a:cubicBezTo>
                  <a:cubicBezTo>
                    <a:pt x="111" y="0"/>
                    <a:pt x="149" y="17"/>
                    <a:pt x="166" y="44"/>
                  </a:cubicBezTo>
                  <a:cubicBezTo>
                    <a:pt x="155" y="56"/>
                    <a:pt x="137" y="96"/>
                    <a:pt x="86" y="99"/>
                  </a:cubicBezTo>
                  <a:cubicBezTo>
                    <a:pt x="55" y="101"/>
                    <a:pt x="21" y="88"/>
                    <a:pt x="0" y="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9" name="Freeform 13"/>
            <p:cNvSpPr>
              <a:spLocks/>
            </p:cNvSpPr>
            <p:nvPr/>
          </p:nvSpPr>
          <p:spPr bwMode="auto">
            <a:xfrm>
              <a:off x="3479800" y="1874974"/>
              <a:ext cx="276225" cy="276225"/>
            </a:xfrm>
            <a:custGeom>
              <a:avLst/>
              <a:gdLst>
                <a:gd name="T0" fmla="*/ 5 w 108"/>
                <a:gd name="T1" fmla="*/ 15 h 108"/>
                <a:gd name="T2" fmla="*/ 76 w 108"/>
                <a:gd name="T3" fmla="*/ 25 h 108"/>
                <a:gd name="T4" fmla="*/ 103 w 108"/>
                <a:gd name="T5" fmla="*/ 95 h 108"/>
                <a:gd name="T6" fmla="*/ 31 w 108"/>
                <a:gd name="T7" fmla="*/ 83 h 108"/>
                <a:gd name="T8" fmla="*/ 5 w 108"/>
                <a:gd name="T9" fmla="*/ 15 h 108"/>
              </a:gdLst>
              <a:ahLst/>
              <a:cxnLst>
                <a:cxn ang="0">
                  <a:pos x="T0" y="T1"/>
                </a:cxn>
                <a:cxn ang="0">
                  <a:pos x="T2" y="T3"/>
                </a:cxn>
                <a:cxn ang="0">
                  <a:pos x="T4" y="T5"/>
                </a:cxn>
                <a:cxn ang="0">
                  <a:pos x="T6" y="T7"/>
                </a:cxn>
                <a:cxn ang="0">
                  <a:pos x="T8" y="T9"/>
                </a:cxn>
              </a:cxnLst>
              <a:rect l="0" t="0" r="r" b="b"/>
              <a:pathLst>
                <a:path w="108" h="108">
                  <a:moveTo>
                    <a:pt x="5" y="15"/>
                  </a:moveTo>
                  <a:cubicBezTo>
                    <a:pt x="5" y="15"/>
                    <a:pt x="45" y="0"/>
                    <a:pt x="76" y="25"/>
                  </a:cubicBezTo>
                  <a:cubicBezTo>
                    <a:pt x="95" y="41"/>
                    <a:pt x="108" y="71"/>
                    <a:pt x="103" y="95"/>
                  </a:cubicBezTo>
                  <a:cubicBezTo>
                    <a:pt x="91" y="95"/>
                    <a:pt x="61" y="108"/>
                    <a:pt x="31" y="83"/>
                  </a:cubicBezTo>
                  <a:cubicBezTo>
                    <a:pt x="13" y="68"/>
                    <a:pt x="0" y="43"/>
                    <a:pt x="5"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0" name="Freeform 14"/>
            <p:cNvSpPr>
              <a:spLocks/>
            </p:cNvSpPr>
            <p:nvPr/>
          </p:nvSpPr>
          <p:spPr bwMode="auto">
            <a:xfrm>
              <a:off x="4992688" y="2311536"/>
              <a:ext cx="277813" cy="234950"/>
            </a:xfrm>
            <a:custGeom>
              <a:avLst/>
              <a:gdLst>
                <a:gd name="T0" fmla="*/ 108 w 109"/>
                <a:gd name="T1" fmla="*/ 14 h 92"/>
                <a:gd name="T2" fmla="*/ 75 w 109"/>
                <a:gd name="T3" fmla="*/ 77 h 92"/>
                <a:gd name="T4" fmla="*/ 0 w 109"/>
                <a:gd name="T5" fmla="*/ 80 h 92"/>
                <a:gd name="T6" fmla="*/ 35 w 109"/>
                <a:gd name="T7" fmla="*/ 16 h 92"/>
                <a:gd name="T8" fmla="*/ 108 w 109"/>
                <a:gd name="T9" fmla="*/ 14 h 92"/>
              </a:gdLst>
              <a:ahLst/>
              <a:cxnLst>
                <a:cxn ang="0">
                  <a:pos x="T0" y="T1"/>
                </a:cxn>
                <a:cxn ang="0">
                  <a:pos x="T2" y="T3"/>
                </a:cxn>
                <a:cxn ang="0">
                  <a:pos x="T4" y="T5"/>
                </a:cxn>
                <a:cxn ang="0">
                  <a:pos x="T6" y="T7"/>
                </a:cxn>
                <a:cxn ang="0">
                  <a:pos x="T8" y="T9"/>
                </a:cxn>
              </a:cxnLst>
              <a:rect l="0" t="0" r="r" b="b"/>
              <a:pathLst>
                <a:path w="109" h="92">
                  <a:moveTo>
                    <a:pt x="108" y="14"/>
                  </a:moveTo>
                  <a:cubicBezTo>
                    <a:pt x="108" y="14"/>
                    <a:pt x="109" y="57"/>
                    <a:pt x="75" y="77"/>
                  </a:cubicBezTo>
                  <a:cubicBezTo>
                    <a:pt x="53" y="90"/>
                    <a:pt x="21" y="92"/>
                    <a:pt x="0" y="80"/>
                  </a:cubicBezTo>
                  <a:cubicBezTo>
                    <a:pt x="4" y="68"/>
                    <a:pt x="2" y="36"/>
                    <a:pt x="35" y="16"/>
                  </a:cubicBezTo>
                  <a:cubicBezTo>
                    <a:pt x="55" y="3"/>
                    <a:pt x="83" y="0"/>
                    <a:pt x="10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1" name="Freeform 15"/>
            <p:cNvSpPr>
              <a:spLocks/>
            </p:cNvSpPr>
            <p:nvPr/>
          </p:nvSpPr>
          <p:spPr bwMode="auto">
            <a:xfrm>
              <a:off x="5454650" y="1987686"/>
              <a:ext cx="279400" cy="236538"/>
            </a:xfrm>
            <a:custGeom>
              <a:avLst/>
              <a:gdLst>
                <a:gd name="T0" fmla="*/ 108 w 109"/>
                <a:gd name="T1" fmla="*/ 14 h 93"/>
                <a:gd name="T2" fmla="*/ 75 w 109"/>
                <a:gd name="T3" fmla="*/ 78 h 93"/>
                <a:gd name="T4" fmla="*/ 0 w 109"/>
                <a:gd name="T5" fmla="*/ 81 h 93"/>
                <a:gd name="T6" fmla="*/ 35 w 109"/>
                <a:gd name="T7" fmla="*/ 16 h 93"/>
                <a:gd name="T8" fmla="*/ 108 w 109"/>
                <a:gd name="T9" fmla="*/ 14 h 93"/>
              </a:gdLst>
              <a:ahLst/>
              <a:cxnLst>
                <a:cxn ang="0">
                  <a:pos x="T0" y="T1"/>
                </a:cxn>
                <a:cxn ang="0">
                  <a:pos x="T2" y="T3"/>
                </a:cxn>
                <a:cxn ang="0">
                  <a:pos x="T4" y="T5"/>
                </a:cxn>
                <a:cxn ang="0">
                  <a:pos x="T6" y="T7"/>
                </a:cxn>
                <a:cxn ang="0">
                  <a:pos x="T8" y="T9"/>
                </a:cxn>
              </a:cxnLst>
              <a:rect l="0" t="0" r="r" b="b"/>
              <a:pathLst>
                <a:path w="109" h="93">
                  <a:moveTo>
                    <a:pt x="108" y="14"/>
                  </a:moveTo>
                  <a:cubicBezTo>
                    <a:pt x="108" y="14"/>
                    <a:pt x="109" y="57"/>
                    <a:pt x="75" y="78"/>
                  </a:cubicBezTo>
                  <a:cubicBezTo>
                    <a:pt x="54" y="91"/>
                    <a:pt x="22" y="93"/>
                    <a:pt x="0" y="81"/>
                  </a:cubicBezTo>
                  <a:cubicBezTo>
                    <a:pt x="4" y="69"/>
                    <a:pt x="2" y="36"/>
                    <a:pt x="35" y="16"/>
                  </a:cubicBezTo>
                  <a:cubicBezTo>
                    <a:pt x="55" y="4"/>
                    <a:pt x="83" y="0"/>
                    <a:pt x="10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2" name="Freeform 16"/>
            <p:cNvSpPr>
              <a:spLocks/>
            </p:cNvSpPr>
            <p:nvPr/>
          </p:nvSpPr>
          <p:spPr bwMode="auto">
            <a:xfrm>
              <a:off x="4841875" y="1351099"/>
              <a:ext cx="273050" cy="279400"/>
            </a:xfrm>
            <a:custGeom>
              <a:avLst/>
              <a:gdLst>
                <a:gd name="T0" fmla="*/ 90 w 107"/>
                <a:gd name="T1" fmla="*/ 4 h 109"/>
                <a:gd name="T2" fmla="*/ 84 w 107"/>
                <a:gd name="T3" fmla="*/ 75 h 109"/>
                <a:gd name="T4" fmla="*/ 16 w 107"/>
                <a:gd name="T5" fmla="*/ 106 h 109"/>
                <a:gd name="T6" fmla="*/ 23 w 107"/>
                <a:gd name="T7" fmla="*/ 33 h 109"/>
                <a:gd name="T8" fmla="*/ 90 w 107"/>
                <a:gd name="T9" fmla="*/ 4 h 109"/>
              </a:gdLst>
              <a:ahLst/>
              <a:cxnLst>
                <a:cxn ang="0">
                  <a:pos x="T0" y="T1"/>
                </a:cxn>
                <a:cxn ang="0">
                  <a:pos x="T2" y="T3"/>
                </a:cxn>
                <a:cxn ang="0">
                  <a:pos x="T4" y="T5"/>
                </a:cxn>
                <a:cxn ang="0">
                  <a:pos x="T6" y="T7"/>
                </a:cxn>
                <a:cxn ang="0">
                  <a:pos x="T8" y="T9"/>
                </a:cxn>
              </a:cxnLst>
              <a:rect l="0" t="0" r="r" b="b"/>
              <a:pathLst>
                <a:path w="107" h="109">
                  <a:moveTo>
                    <a:pt x="90" y="4"/>
                  </a:moveTo>
                  <a:cubicBezTo>
                    <a:pt x="90" y="4"/>
                    <a:pt x="107" y="43"/>
                    <a:pt x="84" y="75"/>
                  </a:cubicBezTo>
                  <a:cubicBezTo>
                    <a:pt x="68" y="95"/>
                    <a:pt x="40" y="109"/>
                    <a:pt x="16" y="106"/>
                  </a:cubicBezTo>
                  <a:cubicBezTo>
                    <a:pt x="15" y="93"/>
                    <a:pt x="0" y="64"/>
                    <a:pt x="23" y="33"/>
                  </a:cubicBezTo>
                  <a:cubicBezTo>
                    <a:pt x="37" y="14"/>
                    <a:pt x="62" y="0"/>
                    <a:pt x="9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5" name="Freeform 17"/>
            <p:cNvSpPr>
              <a:spLocks/>
            </p:cNvSpPr>
            <p:nvPr/>
          </p:nvSpPr>
          <p:spPr bwMode="auto">
            <a:xfrm>
              <a:off x="3873500" y="3075124"/>
              <a:ext cx="244475" cy="238125"/>
            </a:xfrm>
            <a:custGeom>
              <a:avLst/>
              <a:gdLst>
                <a:gd name="T0" fmla="*/ 11 w 96"/>
                <a:gd name="T1" fmla="*/ 87 h 93"/>
                <a:gd name="T2" fmla="*/ 24 w 96"/>
                <a:gd name="T3" fmla="*/ 25 h 93"/>
                <a:gd name="T4" fmla="*/ 87 w 96"/>
                <a:gd name="T5" fmla="*/ 6 h 93"/>
                <a:gd name="T6" fmla="*/ 73 w 96"/>
                <a:gd name="T7" fmla="*/ 69 h 93"/>
                <a:gd name="T8" fmla="*/ 11 w 96"/>
                <a:gd name="T9" fmla="*/ 87 h 93"/>
              </a:gdLst>
              <a:ahLst/>
              <a:cxnLst>
                <a:cxn ang="0">
                  <a:pos x="T0" y="T1"/>
                </a:cxn>
                <a:cxn ang="0">
                  <a:pos x="T2" y="T3"/>
                </a:cxn>
                <a:cxn ang="0">
                  <a:pos x="T4" y="T5"/>
                </a:cxn>
                <a:cxn ang="0">
                  <a:pos x="T6" y="T7"/>
                </a:cxn>
                <a:cxn ang="0">
                  <a:pos x="T8" y="T9"/>
                </a:cxn>
              </a:cxnLst>
              <a:rect l="0" t="0" r="r" b="b"/>
              <a:pathLst>
                <a:path w="96" h="93">
                  <a:moveTo>
                    <a:pt x="11" y="87"/>
                  </a:moveTo>
                  <a:cubicBezTo>
                    <a:pt x="11" y="87"/>
                    <a:pt x="0" y="50"/>
                    <a:pt x="24" y="25"/>
                  </a:cubicBezTo>
                  <a:cubicBezTo>
                    <a:pt x="40" y="9"/>
                    <a:pt x="67" y="0"/>
                    <a:pt x="87" y="6"/>
                  </a:cubicBezTo>
                  <a:cubicBezTo>
                    <a:pt x="87" y="17"/>
                    <a:pt x="96" y="44"/>
                    <a:pt x="73" y="69"/>
                  </a:cubicBezTo>
                  <a:cubicBezTo>
                    <a:pt x="58" y="84"/>
                    <a:pt x="35" y="93"/>
                    <a:pt x="11" y="87"/>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6" name="Freeform 18"/>
            <p:cNvSpPr>
              <a:spLocks/>
            </p:cNvSpPr>
            <p:nvPr/>
          </p:nvSpPr>
          <p:spPr bwMode="auto">
            <a:xfrm>
              <a:off x="5283200" y="2322649"/>
              <a:ext cx="654050" cy="441325"/>
            </a:xfrm>
            <a:custGeom>
              <a:avLst/>
              <a:gdLst>
                <a:gd name="T0" fmla="*/ 256 w 256"/>
                <a:gd name="T1" fmla="*/ 55 h 173"/>
                <a:gd name="T2" fmla="*/ 151 w 256"/>
                <a:gd name="T3" fmla="*/ 160 h 173"/>
                <a:gd name="T4" fmla="*/ 0 w 256"/>
                <a:gd name="T5" fmla="*/ 119 h 173"/>
                <a:gd name="T6" fmla="*/ 110 w 256"/>
                <a:gd name="T7" fmla="*/ 12 h 173"/>
                <a:gd name="T8" fmla="*/ 256 w 256"/>
                <a:gd name="T9" fmla="*/ 55 h 173"/>
              </a:gdLst>
              <a:ahLst/>
              <a:cxnLst>
                <a:cxn ang="0">
                  <a:pos x="T0" y="T1"/>
                </a:cxn>
                <a:cxn ang="0">
                  <a:pos x="T2" y="T3"/>
                </a:cxn>
                <a:cxn ang="0">
                  <a:pos x="T4" y="T5"/>
                </a:cxn>
                <a:cxn ang="0">
                  <a:pos x="T6" y="T7"/>
                </a:cxn>
                <a:cxn ang="0">
                  <a:pos x="T8" y="T9"/>
                </a:cxn>
              </a:cxnLst>
              <a:rect l="0" t="0" r="r" b="b"/>
              <a:pathLst>
                <a:path w="256" h="173">
                  <a:moveTo>
                    <a:pt x="256" y="55"/>
                  </a:moveTo>
                  <a:cubicBezTo>
                    <a:pt x="256" y="55"/>
                    <a:pt x="231" y="141"/>
                    <a:pt x="151" y="160"/>
                  </a:cubicBezTo>
                  <a:cubicBezTo>
                    <a:pt x="99" y="173"/>
                    <a:pt x="34" y="156"/>
                    <a:pt x="0" y="119"/>
                  </a:cubicBezTo>
                  <a:cubicBezTo>
                    <a:pt x="15" y="98"/>
                    <a:pt x="31" y="30"/>
                    <a:pt x="110" y="12"/>
                  </a:cubicBezTo>
                  <a:cubicBezTo>
                    <a:pt x="158" y="0"/>
                    <a:pt x="216" y="11"/>
                    <a:pt x="256"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7" name="Freeform 19"/>
            <p:cNvSpPr>
              <a:spLocks/>
            </p:cNvSpPr>
            <p:nvPr/>
          </p:nvSpPr>
          <p:spPr bwMode="auto">
            <a:xfrm>
              <a:off x="3868738" y="2105161"/>
              <a:ext cx="1397000" cy="1965325"/>
            </a:xfrm>
            <a:custGeom>
              <a:avLst/>
              <a:gdLst>
                <a:gd name="T0" fmla="*/ 0 w 547"/>
                <a:gd name="T1" fmla="*/ 766 h 770"/>
                <a:gd name="T2" fmla="*/ 192 w 547"/>
                <a:gd name="T3" fmla="*/ 701 h 770"/>
                <a:gd name="T4" fmla="*/ 245 w 547"/>
                <a:gd name="T5" fmla="*/ 527 h 770"/>
                <a:gd name="T6" fmla="*/ 35 w 547"/>
                <a:gd name="T7" fmla="*/ 243 h 770"/>
                <a:gd name="T8" fmla="*/ 257 w 547"/>
                <a:gd name="T9" fmla="*/ 386 h 770"/>
                <a:gd name="T10" fmla="*/ 239 w 547"/>
                <a:gd name="T11" fmla="*/ 180 h 770"/>
                <a:gd name="T12" fmla="*/ 229 w 547"/>
                <a:gd name="T13" fmla="*/ 0 h 770"/>
                <a:gd name="T14" fmla="*/ 265 w 547"/>
                <a:gd name="T15" fmla="*/ 130 h 770"/>
                <a:gd name="T16" fmla="*/ 294 w 547"/>
                <a:gd name="T17" fmla="*/ 198 h 770"/>
                <a:gd name="T18" fmla="*/ 317 w 547"/>
                <a:gd name="T19" fmla="*/ 204 h 770"/>
                <a:gd name="T20" fmla="*/ 394 w 547"/>
                <a:gd name="T21" fmla="*/ 103 h 770"/>
                <a:gd name="T22" fmla="*/ 336 w 547"/>
                <a:gd name="T23" fmla="*/ 273 h 770"/>
                <a:gd name="T24" fmla="*/ 356 w 547"/>
                <a:gd name="T25" fmla="*/ 358 h 770"/>
                <a:gd name="T26" fmla="*/ 507 w 547"/>
                <a:gd name="T27" fmla="*/ 242 h 770"/>
                <a:gd name="T28" fmla="*/ 385 w 547"/>
                <a:gd name="T29" fmla="*/ 408 h 770"/>
                <a:gd name="T30" fmla="*/ 378 w 547"/>
                <a:gd name="T31" fmla="*/ 478 h 770"/>
                <a:gd name="T32" fmla="*/ 382 w 547"/>
                <a:gd name="T33" fmla="*/ 590 h 770"/>
                <a:gd name="T34" fmla="*/ 365 w 547"/>
                <a:gd name="T35" fmla="*/ 689 h 770"/>
                <a:gd name="T36" fmla="*/ 547 w 547"/>
                <a:gd name="T37" fmla="*/ 770 h 770"/>
                <a:gd name="T38" fmla="*/ 0 w 547"/>
                <a:gd name="T39" fmla="*/ 76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7" h="770">
                  <a:moveTo>
                    <a:pt x="0" y="766"/>
                  </a:moveTo>
                  <a:cubicBezTo>
                    <a:pt x="0" y="766"/>
                    <a:pt x="84" y="704"/>
                    <a:pt x="192" y="701"/>
                  </a:cubicBezTo>
                  <a:cubicBezTo>
                    <a:pt x="220" y="629"/>
                    <a:pt x="247" y="587"/>
                    <a:pt x="245" y="527"/>
                  </a:cubicBezTo>
                  <a:cubicBezTo>
                    <a:pt x="243" y="477"/>
                    <a:pt x="171" y="349"/>
                    <a:pt x="35" y="243"/>
                  </a:cubicBezTo>
                  <a:cubicBezTo>
                    <a:pt x="71" y="249"/>
                    <a:pt x="208" y="338"/>
                    <a:pt x="257" y="386"/>
                  </a:cubicBezTo>
                  <a:cubicBezTo>
                    <a:pt x="262" y="307"/>
                    <a:pt x="256" y="265"/>
                    <a:pt x="239" y="180"/>
                  </a:cubicBezTo>
                  <a:cubicBezTo>
                    <a:pt x="222" y="94"/>
                    <a:pt x="216" y="31"/>
                    <a:pt x="229" y="0"/>
                  </a:cubicBezTo>
                  <a:cubicBezTo>
                    <a:pt x="234" y="68"/>
                    <a:pt x="243" y="85"/>
                    <a:pt x="265" y="130"/>
                  </a:cubicBezTo>
                  <a:cubicBezTo>
                    <a:pt x="287" y="175"/>
                    <a:pt x="292" y="187"/>
                    <a:pt x="294" y="198"/>
                  </a:cubicBezTo>
                  <a:cubicBezTo>
                    <a:pt x="296" y="210"/>
                    <a:pt x="309" y="217"/>
                    <a:pt x="317" y="204"/>
                  </a:cubicBezTo>
                  <a:cubicBezTo>
                    <a:pt x="324" y="192"/>
                    <a:pt x="364" y="125"/>
                    <a:pt x="394" y="103"/>
                  </a:cubicBezTo>
                  <a:cubicBezTo>
                    <a:pt x="366" y="162"/>
                    <a:pt x="335" y="238"/>
                    <a:pt x="336" y="273"/>
                  </a:cubicBezTo>
                  <a:cubicBezTo>
                    <a:pt x="338" y="309"/>
                    <a:pt x="339" y="350"/>
                    <a:pt x="356" y="358"/>
                  </a:cubicBezTo>
                  <a:cubicBezTo>
                    <a:pt x="370" y="346"/>
                    <a:pt x="458" y="255"/>
                    <a:pt x="507" y="242"/>
                  </a:cubicBezTo>
                  <a:cubicBezTo>
                    <a:pt x="463" y="296"/>
                    <a:pt x="394" y="390"/>
                    <a:pt x="385" y="408"/>
                  </a:cubicBezTo>
                  <a:cubicBezTo>
                    <a:pt x="373" y="431"/>
                    <a:pt x="377" y="446"/>
                    <a:pt x="378" y="478"/>
                  </a:cubicBezTo>
                  <a:cubicBezTo>
                    <a:pt x="378" y="510"/>
                    <a:pt x="384" y="565"/>
                    <a:pt x="382" y="590"/>
                  </a:cubicBezTo>
                  <a:cubicBezTo>
                    <a:pt x="380" y="614"/>
                    <a:pt x="370" y="684"/>
                    <a:pt x="365" y="689"/>
                  </a:cubicBezTo>
                  <a:cubicBezTo>
                    <a:pt x="415" y="692"/>
                    <a:pt x="519" y="730"/>
                    <a:pt x="547" y="770"/>
                  </a:cubicBezTo>
                  <a:cubicBezTo>
                    <a:pt x="279" y="770"/>
                    <a:pt x="0" y="766"/>
                    <a:pt x="0" y="76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gr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4530" y="863028"/>
            <a:ext cx="3852809" cy="729465"/>
          </a:xfrm>
          <a:prstGeom prst="rect">
            <a:avLst/>
          </a:prstGeom>
          <a:solidFill>
            <a:srgbClr val="93CDDD"/>
          </a:solidFill>
          <a:ln cap="rnd">
            <a:solidFill>
              <a:srgbClr val="2D7A8F"/>
            </a:solidFill>
            <a:round/>
          </a:ln>
          <a:effectLst>
            <a:outerShdw blurRad="50800" dist="38100" dir="5400000" algn="t" rotWithShape="0">
              <a:prstClr val="black">
                <a:alpha val="40000"/>
              </a:prstClr>
            </a:outerShdw>
          </a:effectLst>
        </p:spPr>
        <p:txBody>
          <a:bodyPr wrap="square" lIns="68568" tIns="34284" rIns="68568" bIns="34284" rtlCol="0">
            <a:spAutoFit/>
          </a:bodyPr>
          <a:lstStyle/>
          <a:p>
            <a:pPr algn="just" defTabSz="685800">
              <a:lnSpc>
                <a:spcPct val="150000"/>
              </a:lnSpc>
            </a:pPr>
            <a:r>
              <a:rPr lang="zh-CN" altLang="en-US" sz="2800" dirty="0" smtClean="0">
                <a:solidFill>
                  <a:srgbClr val="2D7A8F"/>
                </a:solidFill>
                <a:latin typeface="微软雅黑" pitchFamily="34" charset="-122"/>
                <a:ea typeface="微软雅黑" pitchFamily="34" charset="-122"/>
              </a:rPr>
              <a:t>  业务平台集群化管理</a:t>
            </a:r>
            <a:endParaRPr lang="zh-CN" altLang="en-US" sz="2800" dirty="0">
              <a:solidFill>
                <a:srgbClr val="2D7A8F"/>
              </a:solidFill>
              <a:latin typeface="微软雅黑" pitchFamily="34" charset="-122"/>
              <a:ea typeface="微软雅黑" pitchFamily="34" charset="-122"/>
            </a:endParaRPr>
          </a:p>
        </p:txBody>
      </p:sp>
      <p:sp>
        <p:nvSpPr>
          <p:cNvPr id="6" name="矩形 5"/>
          <p:cNvSpPr/>
          <p:nvPr/>
        </p:nvSpPr>
        <p:spPr>
          <a:xfrm>
            <a:off x="1003444" y="2094433"/>
            <a:ext cx="5582292" cy="3785652"/>
          </a:xfrm>
          <a:prstGeom prst="rect">
            <a:avLst/>
          </a:prstGeom>
        </p:spPr>
        <p:txBody>
          <a:bodyPr wrap="square">
            <a:spAutoFit/>
          </a:bodyPr>
          <a:lstStyle/>
          <a:p>
            <a:r>
              <a:rPr lang="zh-CN" altLang="en-US" sz="2400" dirty="0" smtClean="0">
                <a:solidFill>
                  <a:srgbClr val="2D7A8F"/>
                </a:solidFill>
                <a:latin typeface="微软雅黑" pitchFamily="34" charset="-122"/>
                <a:ea typeface="微软雅黑" pitchFamily="34" charset="-122"/>
              </a:rPr>
              <a:t>为了提高</a:t>
            </a:r>
            <a:r>
              <a:rPr lang="zh-CN" altLang="en-US" sz="2400" dirty="0" smtClean="0">
                <a:solidFill>
                  <a:srgbClr val="2D7A8F"/>
                </a:solidFill>
                <a:latin typeface="微软雅黑" pitchFamily="34" charset="-122"/>
                <a:ea typeface="微软雅黑" pitchFamily="34" charset="-122"/>
              </a:rPr>
              <a:t>管理效率，拓宽图书馆的服务渠道，发挥我馆业务系统、服务平台及其应用数据的优势，我们将</a:t>
            </a:r>
            <a:r>
              <a:rPr lang="en-US" sz="2400" dirty="0" err="1" smtClean="0">
                <a:solidFill>
                  <a:srgbClr val="2D7A8F"/>
                </a:solidFill>
                <a:latin typeface="微软雅黑" pitchFamily="34" charset="-122"/>
                <a:ea typeface="微软雅黑" pitchFamily="34" charset="-122"/>
              </a:rPr>
              <a:t>interlib</a:t>
            </a:r>
            <a:r>
              <a:rPr lang="zh-CN" altLang="en-US" sz="2400" dirty="0" smtClean="0">
                <a:solidFill>
                  <a:srgbClr val="2D7A8F"/>
                </a:solidFill>
                <a:latin typeface="微软雅黑" pitchFamily="34" charset="-122"/>
                <a:ea typeface="微软雅黑" pitchFamily="34" charset="-122"/>
              </a:rPr>
              <a:t>工作系统、客流监控系统、总分馆数据监控平台、活动管理平台、统一认证管理平台、自助设备数据平台等数据量较大的应用系统，以及微信服务平台、短信平台、移动图书馆等读者沟通平台，统一并入</a:t>
            </a:r>
            <a:r>
              <a:rPr lang="en-US" sz="2400" dirty="0" err="1" smtClean="0">
                <a:solidFill>
                  <a:srgbClr val="2D7A8F"/>
                </a:solidFill>
                <a:latin typeface="微软雅黑" pitchFamily="34" charset="-122"/>
                <a:ea typeface="微软雅黑" pitchFamily="34" charset="-122"/>
              </a:rPr>
              <a:t>Interlib</a:t>
            </a:r>
            <a:r>
              <a:rPr lang="zh-CN" altLang="en-US" sz="2400" dirty="0" smtClean="0">
                <a:solidFill>
                  <a:srgbClr val="2D7A8F"/>
                </a:solidFill>
                <a:latin typeface="微软雅黑" pitchFamily="34" charset="-122"/>
                <a:ea typeface="微软雅黑" pitchFamily="34" charset="-122"/>
              </a:rPr>
              <a:t>系统，将多种数据资源进行有效整合。</a:t>
            </a:r>
            <a:endParaRPr lang="zh-CN" altLang="en-US" sz="2400" dirty="0">
              <a:solidFill>
                <a:srgbClr val="2D7A8F"/>
              </a:solidFill>
              <a:latin typeface="微软雅黑" pitchFamily="34" charset="-122"/>
              <a:ea typeface="微软雅黑" pitchFamily="34" charset="-122"/>
            </a:endParaRPr>
          </a:p>
        </p:txBody>
      </p:sp>
      <p:sp>
        <p:nvSpPr>
          <p:cNvPr id="7" name="矩形 6"/>
          <p:cNvSpPr/>
          <p:nvPr/>
        </p:nvSpPr>
        <p:spPr>
          <a:xfrm>
            <a:off x="7055030" y="1718295"/>
            <a:ext cx="4269935" cy="3976886"/>
          </a:xfrm>
          <a:prstGeom prst="rect">
            <a:avLst/>
          </a:prstGeom>
          <a:blipFill dpi="0" rotWithShape="1">
            <a:blip r:embed="rId3">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66"/>
          <p:cNvGrpSpPr/>
          <p:nvPr/>
        </p:nvGrpSpPr>
        <p:grpSpPr>
          <a:xfrm>
            <a:off x="1429241" y="708917"/>
            <a:ext cx="2094796" cy="4181583"/>
            <a:chOff x="346652" y="-500130"/>
            <a:chExt cx="1192213" cy="3433829"/>
          </a:xfrm>
        </p:grpSpPr>
        <p:cxnSp>
          <p:nvCxnSpPr>
            <p:cNvPr id="82" name="Straight Connector 68"/>
            <p:cNvCxnSpPr/>
            <p:nvPr/>
          </p:nvCxnSpPr>
          <p:spPr>
            <a:xfrm rot="5400000">
              <a:off x="-487380" y="930010"/>
              <a:ext cx="2877497" cy="172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Group 69"/>
            <p:cNvGrpSpPr/>
            <p:nvPr/>
          </p:nvGrpSpPr>
          <p:grpSpPr>
            <a:xfrm>
              <a:off x="346652" y="2157500"/>
              <a:ext cx="1192213" cy="776199"/>
              <a:chOff x="2563018" y="2906801"/>
              <a:chExt cx="1192213" cy="776199"/>
            </a:xfrm>
          </p:grpSpPr>
          <p:sp>
            <p:nvSpPr>
              <p:cNvPr id="84" name="Freeform 7"/>
              <p:cNvSpPr>
                <a:spLocks noEditPoints="1"/>
              </p:cNvSpPr>
              <p:nvPr/>
            </p:nvSpPr>
            <p:spPr bwMode="auto">
              <a:xfrm>
                <a:off x="2563018" y="2948987"/>
                <a:ext cx="609600" cy="734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85" name="Freeform 8"/>
              <p:cNvSpPr>
                <a:spLocks/>
              </p:cNvSpPr>
              <p:nvPr/>
            </p:nvSpPr>
            <p:spPr bwMode="auto">
              <a:xfrm>
                <a:off x="3172618" y="2906801"/>
                <a:ext cx="582613" cy="776198"/>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55" name="Group 66"/>
          <p:cNvGrpSpPr/>
          <p:nvPr/>
        </p:nvGrpSpPr>
        <p:grpSpPr>
          <a:xfrm>
            <a:off x="7482790" y="2208944"/>
            <a:ext cx="1913286" cy="4649056"/>
            <a:chOff x="346652" y="-96562"/>
            <a:chExt cx="1192213" cy="3030261"/>
          </a:xfrm>
        </p:grpSpPr>
        <p:cxnSp>
          <p:nvCxnSpPr>
            <p:cNvPr id="56"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7" name="Group 69"/>
            <p:cNvGrpSpPr/>
            <p:nvPr/>
          </p:nvGrpSpPr>
          <p:grpSpPr>
            <a:xfrm>
              <a:off x="346652" y="2184398"/>
              <a:ext cx="1192213" cy="749301"/>
              <a:chOff x="2563018" y="2933699"/>
              <a:chExt cx="1192213" cy="749301"/>
            </a:xfrm>
          </p:grpSpPr>
          <p:sp>
            <p:nvSpPr>
              <p:cNvPr id="58" name="Freeform 7"/>
              <p:cNvSpPr>
                <a:spLocks noEditPoints="1"/>
              </p:cNvSpPr>
              <p:nvPr/>
            </p:nvSpPr>
            <p:spPr bwMode="auto">
              <a:xfrm>
                <a:off x="2563018" y="2947987"/>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59" name="Freeform 8"/>
              <p:cNvSpPr>
                <a:spLocks/>
              </p:cNvSpPr>
              <p:nvPr/>
            </p:nvSpPr>
            <p:spPr bwMode="auto">
              <a:xfrm>
                <a:off x="3172618" y="2933699"/>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68" name="Group 66"/>
          <p:cNvGrpSpPr/>
          <p:nvPr/>
        </p:nvGrpSpPr>
        <p:grpSpPr>
          <a:xfrm>
            <a:off x="6195317" y="1756580"/>
            <a:ext cx="1669552" cy="3955851"/>
            <a:chOff x="346652" y="-96562"/>
            <a:chExt cx="1192213" cy="3030261"/>
          </a:xfrm>
        </p:grpSpPr>
        <p:cxnSp>
          <p:nvCxnSpPr>
            <p:cNvPr id="69"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346652" y="2184398"/>
              <a:ext cx="1192213" cy="749301"/>
              <a:chOff x="2563018" y="2933699"/>
              <a:chExt cx="1192213" cy="749301"/>
            </a:xfrm>
          </p:grpSpPr>
          <p:sp>
            <p:nvSpPr>
              <p:cNvPr id="71" name="Freeform 7"/>
              <p:cNvSpPr>
                <a:spLocks noEditPoints="1"/>
              </p:cNvSpPr>
              <p:nvPr/>
            </p:nvSpPr>
            <p:spPr bwMode="auto">
              <a:xfrm>
                <a:off x="2563018" y="2947987"/>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72" name="Freeform 8"/>
              <p:cNvSpPr>
                <a:spLocks/>
              </p:cNvSpPr>
              <p:nvPr/>
            </p:nvSpPr>
            <p:spPr bwMode="auto">
              <a:xfrm>
                <a:off x="3172618" y="2933699"/>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61" name="Group 66"/>
          <p:cNvGrpSpPr/>
          <p:nvPr/>
        </p:nvGrpSpPr>
        <p:grpSpPr>
          <a:xfrm>
            <a:off x="3095923" y="1243371"/>
            <a:ext cx="1913286" cy="4769513"/>
            <a:chOff x="346652" y="-96562"/>
            <a:chExt cx="1192213" cy="3030261"/>
          </a:xfrm>
        </p:grpSpPr>
        <p:cxnSp>
          <p:nvCxnSpPr>
            <p:cNvPr id="62"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3" name="Group 69"/>
            <p:cNvGrpSpPr/>
            <p:nvPr/>
          </p:nvGrpSpPr>
          <p:grpSpPr>
            <a:xfrm>
              <a:off x="346652" y="2184398"/>
              <a:ext cx="1192213" cy="749301"/>
              <a:chOff x="2563018" y="2933699"/>
              <a:chExt cx="1192213" cy="749301"/>
            </a:xfrm>
          </p:grpSpPr>
          <p:sp>
            <p:nvSpPr>
              <p:cNvPr id="64" name="Freeform 7"/>
              <p:cNvSpPr>
                <a:spLocks noEditPoints="1"/>
              </p:cNvSpPr>
              <p:nvPr/>
            </p:nvSpPr>
            <p:spPr bwMode="auto">
              <a:xfrm>
                <a:off x="2563018" y="2947987"/>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65" name="Freeform 8"/>
              <p:cNvSpPr>
                <a:spLocks/>
              </p:cNvSpPr>
              <p:nvPr/>
            </p:nvSpPr>
            <p:spPr bwMode="auto">
              <a:xfrm>
                <a:off x="3172618" y="2933699"/>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50" name="Group 66"/>
          <p:cNvGrpSpPr/>
          <p:nvPr/>
        </p:nvGrpSpPr>
        <p:grpSpPr>
          <a:xfrm>
            <a:off x="4859675" y="366582"/>
            <a:ext cx="2126751" cy="4040349"/>
            <a:chOff x="272594" y="-96562"/>
            <a:chExt cx="1325228" cy="3030262"/>
          </a:xfrm>
        </p:grpSpPr>
        <p:cxnSp>
          <p:nvCxnSpPr>
            <p:cNvPr id="51"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2" name="Group 69"/>
            <p:cNvGrpSpPr/>
            <p:nvPr/>
          </p:nvGrpSpPr>
          <p:grpSpPr>
            <a:xfrm>
              <a:off x="272594" y="2055772"/>
              <a:ext cx="1325228" cy="877928"/>
              <a:chOff x="2488960" y="2805073"/>
              <a:chExt cx="1325228" cy="877928"/>
            </a:xfrm>
          </p:grpSpPr>
          <p:sp>
            <p:nvSpPr>
              <p:cNvPr id="53" name="Freeform 7"/>
              <p:cNvSpPr>
                <a:spLocks noEditPoints="1"/>
              </p:cNvSpPr>
              <p:nvPr/>
            </p:nvSpPr>
            <p:spPr bwMode="auto">
              <a:xfrm>
                <a:off x="2488960" y="2835896"/>
                <a:ext cx="683658" cy="847105"/>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54" name="Freeform 8"/>
              <p:cNvSpPr>
                <a:spLocks/>
              </p:cNvSpPr>
              <p:nvPr/>
            </p:nvSpPr>
            <p:spPr bwMode="auto">
              <a:xfrm>
                <a:off x="3172618" y="2805073"/>
                <a:ext cx="641570" cy="877927"/>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28" name="Group 66"/>
          <p:cNvGrpSpPr/>
          <p:nvPr/>
        </p:nvGrpSpPr>
        <p:grpSpPr>
          <a:xfrm>
            <a:off x="7609146" y="462336"/>
            <a:ext cx="1913286" cy="3796893"/>
            <a:chOff x="346652" y="-96562"/>
            <a:chExt cx="1192213" cy="3030261"/>
          </a:xfrm>
        </p:grpSpPr>
        <p:cxnSp>
          <p:nvCxnSpPr>
            <p:cNvPr id="29"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Group 69"/>
            <p:cNvGrpSpPr/>
            <p:nvPr/>
          </p:nvGrpSpPr>
          <p:grpSpPr>
            <a:xfrm>
              <a:off x="346652" y="2184398"/>
              <a:ext cx="1192213" cy="749301"/>
              <a:chOff x="2563018" y="2933699"/>
              <a:chExt cx="1192213" cy="749301"/>
            </a:xfrm>
          </p:grpSpPr>
          <p:sp>
            <p:nvSpPr>
              <p:cNvPr id="31" name="Freeform 7"/>
              <p:cNvSpPr>
                <a:spLocks noEditPoints="1"/>
              </p:cNvSpPr>
              <p:nvPr/>
            </p:nvSpPr>
            <p:spPr bwMode="auto">
              <a:xfrm>
                <a:off x="2563018" y="2947987"/>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32" name="Freeform 8"/>
              <p:cNvSpPr>
                <a:spLocks/>
              </p:cNvSpPr>
              <p:nvPr/>
            </p:nvSpPr>
            <p:spPr bwMode="auto">
              <a:xfrm>
                <a:off x="3172618" y="2933699"/>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33" name="Group 66"/>
          <p:cNvGrpSpPr/>
          <p:nvPr/>
        </p:nvGrpSpPr>
        <p:grpSpPr>
          <a:xfrm>
            <a:off x="9107461" y="1624729"/>
            <a:ext cx="1913286" cy="4040348"/>
            <a:chOff x="346652" y="-96562"/>
            <a:chExt cx="1192213" cy="3030261"/>
          </a:xfrm>
        </p:grpSpPr>
        <p:cxnSp>
          <p:nvCxnSpPr>
            <p:cNvPr id="34"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Group 69"/>
            <p:cNvGrpSpPr/>
            <p:nvPr/>
          </p:nvGrpSpPr>
          <p:grpSpPr>
            <a:xfrm>
              <a:off x="346652" y="2184398"/>
              <a:ext cx="1192213" cy="749301"/>
              <a:chOff x="2563018" y="2933699"/>
              <a:chExt cx="1192213" cy="749301"/>
            </a:xfrm>
          </p:grpSpPr>
          <p:sp>
            <p:nvSpPr>
              <p:cNvPr id="36" name="Freeform 7"/>
              <p:cNvSpPr>
                <a:spLocks noEditPoints="1"/>
              </p:cNvSpPr>
              <p:nvPr/>
            </p:nvSpPr>
            <p:spPr bwMode="auto">
              <a:xfrm>
                <a:off x="2563018" y="2947987"/>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37" name="Freeform 8"/>
              <p:cNvSpPr>
                <a:spLocks/>
              </p:cNvSpPr>
              <p:nvPr/>
            </p:nvSpPr>
            <p:spPr bwMode="auto">
              <a:xfrm>
                <a:off x="3172618" y="2933699"/>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38" name="Group 66"/>
          <p:cNvGrpSpPr/>
          <p:nvPr/>
        </p:nvGrpSpPr>
        <p:grpSpPr>
          <a:xfrm>
            <a:off x="413811" y="1140433"/>
            <a:ext cx="1913286" cy="4982965"/>
            <a:chOff x="346652" y="-96562"/>
            <a:chExt cx="1192213" cy="3030260"/>
          </a:xfrm>
        </p:grpSpPr>
        <p:cxnSp>
          <p:nvCxnSpPr>
            <p:cNvPr id="39"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69"/>
            <p:cNvGrpSpPr/>
            <p:nvPr/>
          </p:nvGrpSpPr>
          <p:grpSpPr>
            <a:xfrm>
              <a:off x="346652" y="2425516"/>
              <a:ext cx="1192213" cy="508182"/>
              <a:chOff x="2563018" y="3174817"/>
              <a:chExt cx="1192213" cy="508182"/>
            </a:xfrm>
          </p:grpSpPr>
          <p:sp>
            <p:nvSpPr>
              <p:cNvPr id="41" name="Freeform 7"/>
              <p:cNvSpPr>
                <a:spLocks noEditPoints="1"/>
              </p:cNvSpPr>
              <p:nvPr/>
            </p:nvSpPr>
            <p:spPr bwMode="auto">
              <a:xfrm>
                <a:off x="2563018" y="3204985"/>
                <a:ext cx="609600" cy="478014"/>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42" name="Freeform 8"/>
              <p:cNvSpPr>
                <a:spLocks/>
              </p:cNvSpPr>
              <p:nvPr/>
            </p:nvSpPr>
            <p:spPr bwMode="auto">
              <a:xfrm>
                <a:off x="3172618" y="3174817"/>
                <a:ext cx="582613" cy="508181"/>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43" name="Group 66"/>
          <p:cNvGrpSpPr/>
          <p:nvPr/>
        </p:nvGrpSpPr>
        <p:grpSpPr>
          <a:xfrm>
            <a:off x="0" y="246580"/>
            <a:ext cx="1913286" cy="3123344"/>
            <a:chOff x="346652" y="-96562"/>
            <a:chExt cx="1192213" cy="3231626"/>
          </a:xfrm>
        </p:grpSpPr>
        <p:cxnSp>
          <p:nvCxnSpPr>
            <p:cNvPr id="44"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5" name="Group 69"/>
            <p:cNvGrpSpPr/>
            <p:nvPr/>
          </p:nvGrpSpPr>
          <p:grpSpPr>
            <a:xfrm>
              <a:off x="346652" y="2184398"/>
              <a:ext cx="1192213" cy="950666"/>
              <a:chOff x="2563018" y="2933699"/>
              <a:chExt cx="1192213" cy="950666"/>
            </a:xfrm>
          </p:grpSpPr>
          <p:sp>
            <p:nvSpPr>
              <p:cNvPr id="46" name="Freeform 7"/>
              <p:cNvSpPr>
                <a:spLocks noEditPoints="1"/>
              </p:cNvSpPr>
              <p:nvPr/>
            </p:nvSpPr>
            <p:spPr bwMode="auto">
              <a:xfrm>
                <a:off x="2563018" y="2947987"/>
                <a:ext cx="609600" cy="936378"/>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47" name="Freeform 8"/>
              <p:cNvSpPr>
                <a:spLocks/>
              </p:cNvSpPr>
              <p:nvPr/>
            </p:nvSpPr>
            <p:spPr bwMode="auto">
              <a:xfrm>
                <a:off x="3172618" y="2933699"/>
                <a:ext cx="582613" cy="940035"/>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16" name="Group 66"/>
          <p:cNvGrpSpPr/>
          <p:nvPr/>
        </p:nvGrpSpPr>
        <p:grpSpPr>
          <a:xfrm>
            <a:off x="10424264" y="523982"/>
            <a:ext cx="1589617" cy="3649930"/>
            <a:chOff x="346652" y="-96562"/>
            <a:chExt cx="1192213" cy="3030261"/>
          </a:xfrm>
        </p:grpSpPr>
        <p:cxnSp>
          <p:nvCxnSpPr>
            <p:cNvPr id="17"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Group 69"/>
            <p:cNvGrpSpPr/>
            <p:nvPr/>
          </p:nvGrpSpPr>
          <p:grpSpPr>
            <a:xfrm>
              <a:off x="346652" y="2184398"/>
              <a:ext cx="1192213" cy="749301"/>
              <a:chOff x="2563018" y="2933699"/>
              <a:chExt cx="1192213" cy="749301"/>
            </a:xfrm>
          </p:grpSpPr>
          <p:sp>
            <p:nvSpPr>
              <p:cNvPr id="19" name="Freeform 7"/>
              <p:cNvSpPr>
                <a:spLocks noEditPoints="1"/>
              </p:cNvSpPr>
              <p:nvPr/>
            </p:nvSpPr>
            <p:spPr bwMode="auto">
              <a:xfrm>
                <a:off x="2563018" y="2947987"/>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20" name="Freeform 8"/>
              <p:cNvSpPr>
                <a:spLocks/>
              </p:cNvSpPr>
              <p:nvPr/>
            </p:nvSpPr>
            <p:spPr bwMode="auto">
              <a:xfrm>
                <a:off x="3172618" y="2933699"/>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grpSp>
        <p:nvGrpSpPr>
          <p:cNvPr id="11" name="Group 66"/>
          <p:cNvGrpSpPr/>
          <p:nvPr/>
        </p:nvGrpSpPr>
        <p:grpSpPr>
          <a:xfrm>
            <a:off x="2451321" y="441790"/>
            <a:ext cx="1946018" cy="2630814"/>
            <a:chOff x="346652" y="-96562"/>
            <a:chExt cx="1192213" cy="3030261"/>
          </a:xfrm>
        </p:grpSpPr>
        <p:cxnSp>
          <p:nvCxnSpPr>
            <p:cNvPr id="12" name="Straight Connector 68"/>
            <p:cNvCxnSpPr/>
            <p:nvPr/>
          </p:nvCxnSpPr>
          <p:spPr>
            <a:xfrm flipH="1">
              <a:off x="942759" y="-96562"/>
              <a:ext cx="13493" cy="2473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 69"/>
            <p:cNvGrpSpPr/>
            <p:nvPr/>
          </p:nvGrpSpPr>
          <p:grpSpPr>
            <a:xfrm>
              <a:off x="346652" y="1937728"/>
              <a:ext cx="1192213" cy="995971"/>
              <a:chOff x="2563018" y="2687029"/>
              <a:chExt cx="1192213" cy="995971"/>
            </a:xfrm>
          </p:grpSpPr>
          <p:sp>
            <p:nvSpPr>
              <p:cNvPr id="14" name="Freeform 7"/>
              <p:cNvSpPr>
                <a:spLocks noEditPoints="1"/>
              </p:cNvSpPr>
              <p:nvPr/>
            </p:nvSpPr>
            <p:spPr bwMode="auto">
              <a:xfrm>
                <a:off x="2563018" y="2728974"/>
                <a:ext cx="609600" cy="954026"/>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sp>
            <p:nvSpPr>
              <p:cNvPr id="15" name="Freeform 8"/>
              <p:cNvSpPr>
                <a:spLocks/>
              </p:cNvSpPr>
              <p:nvPr/>
            </p:nvSpPr>
            <p:spPr bwMode="auto">
              <a:xfrm>
                <a:off x="3172618" y="2687029"/>
                <a:ext cx="582613" cy="99597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solidFill>
                <a:schemeClr val="accent4">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solidFill>
                    <a:schemeClr val="bg1">
                      <a:lumMod val="90000"/>
                      <a:lumOff val="10000"/>
                    </a:schemeClr>
                  </a:solidFill>
                </a:endParaRPr>
              </a:p>
            </p:txBody>
          </p:sp>
        </p:grpSp>
      </p:grpSp>
      <p:sp>
        <p:nvSpPr>
          <p:cNvPr id="10" name="Freeform 22"/>
          <p:cNvSpPr>
            <a:spLocks/>
          </p:cNvSpPr>
          <p:nvPr/>
        </p:nvSpPr>
        <p:spPr bwMode="auto">
          <a:xfrm rot="10800000">
            <a:off x="4231" y="372847"/>
            <a:ext cx="12187767" cy="2288160"/>
          </a:xfrm>
          <a:custGeom>
            <a:avLst/>
            <a:gdLst/>
            <a:ahLst/>
            <a:cxnLst>
              <a:cxn ang="0">
                <a:pos x="7259" y="1534"/>
              </a:cxn>
              <a:cxn ang="0">
                <a:pos x="7363" y="1497"/>
              </a:cxn>
              <a:cxn ang="0">
                <a:pos x="7491" y="1557"/>
              </a:cxn>
              <a:cxn ang="0">
                <a:pos x="7536" y="1640"/>
              </a:cxn>
              <a:cxn ang="0">
                <a:pos x="7553" y="1617"/>
              </a:cxn>
              <a:cxn ang="0">
                <a:pos x="7578" y="1594"/>
              </a:cxn>
              <a:cxn ang="0">
                <a:pos x="7680" y="1557"/>
              </a:cxn>
              <a:cxn ang="0">
                <a:pos x="7680" y="2002"/>
              </a:cxn>
              <a:cxn ang="0">
                <a:pos x="0" y="2002"/>
              </a:cxn>
              <a:cxn ang="0">
                <a:pos x="0" y="317"/>
              </a:cxn>
              <a:cxn ang="0">
                <a:pos x="164" y="291"/>
              </a:cxn>
              <a:cxn ang="0">
                <a:pos x="501" y="421"/>
              </a:cxn>
              <a:cxn ang="0">
                <a:pos x="601" y="555"/>
              </a:cxn>
              <a:cxn ang="0">
                <a:pos x="642" y="491"/>
              </a:cxn>
              <a:cxn ang="0">
                <a:pos x="789" y="422"/>
              </a:cxn>
              <a:cxn ang="0">
                <a:pos x="896" y="455"/>
              </a:cxn>
              <a:cxn ang="0">
                <a:pos x="1029" y="273"/>
              </a:cxn>
              <a:cxn ang="0">
                <a:pos x="1480" y="93"/>
              </a:cxn>
              <a:cxn ang="0">
                <a:pos x="1932" y="270"/>
              </a:cxn>
              <a:cxn ang="0">
                <a:pos x="2086" y="500"/>
              </a:cxn>
              <a:cxn ang="0">
                <a:pos x="2254" y="259"/>
              </a:cxn>
              <a:cxn ang="0">
                <a:pos x="2858" y="0"/>
              </a:cxn>
              <a:cxn ang="0">
                <a:pos x="3463" y="259"/>
              </a:cxn>
              <a:cxn ang="0">
                <a:pos x="3683" y="644"/>
              </a:cxn>
              <a:cxn ang="0">
                <a:pos x="3834" y="618"/>
              </a:cxn>
              <a:cxn ang="0">
                <a:pos x="4165" y="773"/>
              </a:cxn>
              <a:cxn ang="0">
                <a:pos x="4258" y="919"/>
              </a:cxn>
              <a:cxn ang="0">
                <a:pos x="4839" y="704"/>
              </a:cxn>
              <a:cxn ang="0">
                <a:pos x="5442" y="938"/>
              </a:cxn>
              <a:cxn ang="0">
                <a:pos x="5673" y="1326"/>
              </a:cxn>
              <a:cxn ang="0">
                <a:pos x="6073" y="1168"/>
              </a:cxn>
              <a:cxn ang="0">
                <a:pos x="6495" y="1348"/>
              </a:cxn>
              <a:cxn ang="0">
                <a:pos x="6548" y="1410"/>
              </a:cxn>
              <a:cxn ang="0">
                <a:pos x="6587" y="1363"/>
              </a:cxn>
              <a:cxn ang="0">
                <a:pos x="6873" y="1242"/>
              </a:cxn>
              <a:cxn ang="0">
                <a:pos x="7158" y="1363"/>
              </a:cxn>
              <a:cxn ang="0">
                <a:pos x="7259" y="1534"/>
              </a:cxn>
            </a:cxnLst>
            <a:rect l="0" t="0" r="r" b="b"/>
            <a:pathLst>
              <a:path w="7680" h="2002">
                <a:moveTo>
                  <a:pt x="7259" y="1534"/>
                </a:moveTo>
                <a:cubicBezTo>
                  <a:pt x="7289" y="1509"/>
                  <a:pt x="7324" y="1497"/>
                  <a:pt x="7363" y="1497"/>
                </a:cubicBezTo>
                <a:cubicBezTo>
                  <a:pt x="7413" y="1497"/>
                  <a:pt x="7455" y="1517"/>
                  <a:pt x="7491" y="1557"/>
                </a:cubicBezTo>
                <a:cubicBezTo>
                  <a:pt x="7512" y="1582"/>
                  <a:pt x="7527" y="1609"/>
                  <a:pt x="7536" y="1640"/>
                </a:cubicBezTo>
                <a:cubicBezTo>
                  <a:pt x="7541" y="1632"/>
                  <a:pt x="7547" y="1625"/>
                  <a:pt x="7553" y="1617"/>
                </a:cubicBezTo>
                <a:cubicBezTo>
                  <a:pt x="7561" y="1609"/>
                  <a:pt x="7569" y="1601"/>
                  <a:pt x="7578" y="1594"/>
                </a:cubicBezTo>
                <a:cubicBezTo>
                  <a:pt x="7607" y="1570"/>
                  <a:pt x="7641" y="1557"/>
                  <a:pt x="7680" y="1557"/>
                </a:cubicBezTo>
                <a:cubicBezTo>
                  <a:pt x="7680" y="2002"/>
                  <a:pt x="7680" y="2002"/>
                  <a:pt x="7680" y="2002"/>
                </a:cubicBezTo>
                <a:cubicBezTo>
                  <a:pt x="0" y="2002"/>
                  <a:pt x="0" y="2002"/>
                  <a:pt x="0" y="2002"/>
                </a:cubicBezTo>
                <a:cubicBezTo>
                  <a:pt x="0" y="317"/>
                  <a:pt x="0" y="317"/>
                  <a:pt x="0" y="317"/>
                </a:cubicBezTo>
                <a:cubicBezTo>
                  <a:pt x="51" y="300"/>
                  <a:pt x="106" y="291"/>
                  <a:pt x="164" y="291"/>
                </a:cubicBezTo>
                <a:cubicBezTo>
                  <a:pt x="296" y="291"/>
                  <a:pt x="408" y="334"/>
                  <a:pt x="501" y="421"/>
                </a:cubicBezTo>
                <a:cubicBezTo>
                  <a:pt x="545" y="462"/>
                  <a:pt x="578" y="507"/>
                  <a:pt x="601" y="555"/>
                </a:cubicBezTo>
                <a:cubicBezTo>
                  <a:pt x="611" y="532"/>
                  <a:pt x="625" y="511"/>
                  <a:pt x="642" y="491"/>
                </a:cubicBezTo>
                <a:cubicBezTo>
                  <a:pt x="682" y="445"/>
                  <a:pt x="732" y="422"/>
                  <a:pt x="789" y="422"/>
                </a:cubicBezTo>
                <a:cubicBezTo>
                  <a:pt x="829" y="422"/>
                  <a:pt x="864" y="433"/>
                  <a:pt x="896" y="455"/>
                </a:cubicBezTo>
                <a:cubicBezTo>
                  <a:pt x="927" y="389"/>
                  <a:pt x="971" y="328"/>
                  <a:pt x="1029" y="273"/>
                </a:cubicBezTo>
                <a:cubicBezTo>
                  <a:pt x="1153" y="154"/>
                  <a:pt x="1304" y="94"/>
                  <a:pt x="1480" y="93"/>
                </a:cubicBezTo>
                <a:cubicBezTo>
                  <a:pt x="1657" y="92"/>
                  <a:pt x="1807" y="151"/>
                  <a:pt x="1932" y="270"/>
                </a:cubicBezTo>
                <a:cubicBezTo>
                  <a:pt x="2004" y="338"/>
                  <a:pt x="2055" y="415"/>
                  <a:pt x="2086" y="500"/>
                </a:cubicBezTo>
                <a:cubicBezTo>
                  <a:pt x="2127" y="413"/>
                  <a:pt x="2183" y="333"/>
                  <a:pt x="2254" y="259"/>
                </a:cubicBezTo>
                <a:cubicBezTo>
                  <a:pt x="2421" y="86"/>
                  <a:pt x="2622" y="0"/>
                  <a:pt x="2858" y="0"/>
                </a:cubicBezTo>
                <a:cubicBezTo>
                  <a:pt x="3095" y="0"/>
                  <a:pt x="3296" y="86"/>
                  <a:pt x="3463" y="259"/>
                </a:cubicBezTo>
                <a:cubicBezTo>
                  <a:pt x="3572" y="372"/>
                  <a:pt x="3646" y="501"/>
                  <a:pt x="3683" y="644"/>
                </a:cubicBezTo>
                <a:cubicBezTo>
                  <a:pt x="3730" y="626"/>
                  <a:pt x="3780" y="618"/>
                  <a:pt x="3834" y="618"/>
                </a:cubicBezTo>
                <a:cubicBezTo>
                  <a:pt x="3963" y="618"/>
                  <a:pt x="4074" y="670"/>
                  <a:pt x="4165" y="773"/>
                </a:cubicBezTo>
                <a:cubicBezTo>
                  <a:pt x="4204" y="818"/>
                  <a:pt x="4235" y="866"/>
                  <a:pt x="4258" y="919"/>
                </a:cubicBezTo>
                <a:cubicBezTo>
                  <a:pt x="4420" y="776"/>
                  <a:pt x="4614" y="704"/>
                  <a:pt x="4839" y="704"/>
                </a:cubicBezTo>
                <a:cubicBezTo>
                  <a:pt x="5075" y="704"/>
                  <a:pt x="5276" y="782"/>
                  <a:pt x="5442" y="938"/>
                </a:cubicBezTo>
                <a:cubicBezTo>
                  <a:pt x="5562" y="1051"/>
                  <a:pt x="5639" y="1180"/>
                  <a:pt x="5673" y="1326"/>
                </a:cubicBezTo>
                <a:cubicBezTo>
                  <a:pt x="5785" y="1221"/>
                  <a:pt x="5918" y="1168"/>
                  <a:pt x="6073" y="1168"/>
                </a:cubicBezTo>
                <a:cubicBezTo>
                  <a:pt x="6238" y="1168"/>
                  <a:pt x="6378" y="1228"/>
                  <a:pt x="6495" y="1348"/>
                </a:cubicBezTo>
                <a:cubicBezTo>
                  <a:pt x="6514" y="1368"/>
                  <a:pt x="6532" y="1388"/>
                  <a:pt x="6548" y="1410"/>
                </a:cubicBezTo>
                <a:cubicBezTo>
                  <a:pt x="6560" y="1393"/>
                  <a:pt x="6573" y="1378"/>
                  <a:pt x="6587" y="1363"/>
                </a:cubicBezTo>
                <a:cubicBezTo>
                  <a:pt x="6666" y="1282"/>
                  <a:pt x="6761" y="1242"/>
                  <a:pt x="6873" y="1242"/>
                </a:cubicBezTo>
                <a:cubicBezTo>
                  <a:pt x="6984" y="1242"/>
                  <a:pt x="7079" y="1282"/>
                  <a:pt x="7158" y="1363"/>
                </a:cubicBezTo>
                <a:cubicBezTo>
                  <a:pt x="7207" y="1414"/>
                  <a:pt x="7240" y="1470"/>
                  <a:pt x="7259" y="1534"/>
                </a:cubicBezTo>
                <a:close/>
              </a:path>
            </a:pathLst>
          </a:custGeom>
          <a:solidFill>
            <a:srgbClr val="4BACC6"/>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
          <p:cNvSpPr txBox="1"/>
          <p:nvPr/>
        </p:nvSpPr>
        <p:spPr>
          <a:xfrm>
            <a:off x="5958284" y="565854"/>
            <a:ext cx="5818174" cy="461665"/>
          </a:xfrm>
          <a:prstGeom prst="rect">
            <a:avLst/>
          </a:prstGeom>
          <a:noFill/>
        </p:spPr>
        <p:txBody>
          <a:bodyPr wrap="square" rtlCol="0">
            <a:spAutoFit/>
          </a:bodyPr>
          <a:lstStyle/>
          <a:p>
            <a:pPr algn="ctr"/>
            <a:r>
              <a:rPr lang="en-US" altLang="zh-CN" sz="2400" b="1" dirty="0" smtClean="0">
                <a:solidFill>
                  <a:srgbClr val="2D7A8F"/>
                </a:solidFill>
                <a:latin typeface="微软雅黑" pitchFamily="34" charset="-122"/>
                <a:ea typeface="微软雅黑" pitchFamily="34" charset="-122"/>
              </a:rPr>
              <a:t>1</a:t>
            </a:r>
            <a:endParaRPr lang="zh-CN" altLang="zh-CN" sz="2400" b="1" dirty="0" smtClean="0">
              <a:solidFill>
                <a:srgbClr val="2D7A8F"/>
              </a:solidFill>
              <a:latin typeface="微软雅黑" pitchFamily="34" charset="-122"/>
              <a:ea typeface="微软雅黑" pitchFamily="34" charset="-122"/>
            </a:endParaRPr>
          </a:p>
        </p:txBody>
      </p:sp>
      <p:sp>
        <p:nvSpPr>
          <p:cNvPr id="9" name="Freeform 23"/>
          <p:cNvSpPr>
            <a:spLocks/>
          </p:cNvSpPr>
          <p:nvPr/>
        </p:nvSpPr>
        <p:spPr bwMode="auto">
          <a:xfrm rot="10800000">
            <a:off x="-2" y="362573"/>
            <a:ext cx="12192002" cy="1805274"/>
          </a:xfrm>
          <a:custGeom>
            <a:avLst/>
            <a:gdLst/>
            <a:ahLst/>
            <a:cxnLst>
              <a:cxn ang="0">
                <a:pos x="7609" y="1134"/>
              </a:cxn>
              <a:cxn ang="0">
                <a:pos x="7680" y="1089"/>
              </a:cxn>
              <a:cxn ang="0">
                <a:pos x="7680" y="1503"/>
              </a:cxn>
              <a:cxn ang="0">
                <a:pos x="0" y="1503"/>
              </a:cxn>
              <a:cxn ang="0">
                <a:pos x="0" y="577"/>
              </a:cxn>
              <a:cxn ang="0">
                <a:pos x="32" y="576"/>
              </a:cxn>
              <a:cxn ang="0">
                <a:pos x="337" y="652"/>
              </a:cxn>
              <a:cxn ang="0">
                <a:pos x="411" y="572"/>
              </a:cxn>
              <a:cxn ang="0">
                <a:pos x="765" y="445"/>
              </a:cxn>
              <a:cxn ang="0">
                <a:pos x="892" y="458"/>
              </a:cxn>
              <a:cxn ang="0">
                <a:pos x="890" y="414"/>
              </a:cxn>
              <a:cxn ang="0">
                <a:pos x="1030" y="121"/>
              </a:cxn>
              <a:cxn ang="0">
                <a:pos x="1370" y="0"/>
              </a:cxn>
              <a:cxn ang="0">
                <a:pos x="1710" y="121"/>
              </a:cxn>
              <a:cxn ang="0">
                <a:pos x="1817" y="258"/>
              </a:cxn>
              <a:cxn ang="0">
                <a:pos x="1867" y="211"/>
              </a:cxn>
              <a:cxn ang="0">
                <a:pos x="2379" y="28"/>
              </a:cxn>
              <a:cxn ang="0">
                <a:pos x="2891" y="211"/>
              </a:cxn>
              <a:cxn ang="0">
                <a:pos x="3036" y="384"/>
              </a:cxn>
              <a:cxn ang="0">
                <a:pos x="3189" y="369"/>
              </a:cxn>
              <a:cxn ang="0">
                <a:pos x="3639" y="530"/>
              </a:cxn>
              <a:cxn ang="0">
                <a:pos x="3786" y="723"/>
              </a:cxn>
              <a:cxn ang="0">
                <a:pos x="4120" y="663"/>
              </a:cxn>
              <a:cxn ang="0">
                <a:pos x="4631" y="824"/>
              </a:cxn>
              <a:cxn ang="0">
                <a:pos x="4701" y="885"/>
              </a:cxn>
              <a:cxn ang="0">
                <a:pos x="4843" y="863"/>
              </a:cxn>
              <a:cxn ang="0">
                <a:pos x="5126" y="964"/>
              </a:cxn>
              <a:cxn ang="0">
                <a:pos x="5175" y="1014"/>
              </a:cxn>
              <a:cxn ang="0">
                <a:pos x="5256" y="1008"/>
              </a:cxn>
              <a:cxn ang="0">
                <a:pos x="5531" y="1086"/>
              </a:cxn>
              <a:cxn ang="0">
                <a:pos x="5600" y="1148"/>
              </a:cxn>
              <a:cxn ang="0">
                <a:pos x="5747" y="1115"/>
              </a:cxn>
              <a:cxn ang="0">
                <a:pos x="5950" y="1186"/>
              </a:cxn>
              <a:cxn ang="0">
                <a:pos x="5953" y="1184"/>
              </a:cxn>
              <a:cxn ang="0">
                <a:pos x="6263" y="1109"/>
              </a:cxn>
              <a:cxn ang="0">
                <a:pos x="6398" y="1120"/>
              </a:cxn>
              <a:cxn ang="0">
                <a:pos x="6479" y="1030"/>
              </a:cxn>
              <a:cxn ang="0">
                <a:pos x="6822" y="908"/>
              </a:cxn>
              <a:cxn ang="0">
                <a:pos x="7165" y="1030"/>
              </a:cxn>
              <a:cxn ang="0">
                <a:pos x="7289" y="1210"/>
              </a:cxn>
              <a:cxn ang="0">
                <a:pos x="7387" y="1191"/>
              </a:cxn>
              <a:cxn ang="0">
                <a:pos x="7537" y="1241"/>
              </a:cxn>
              <a:cxn ang="0">
                <a:pos x="7609" y="1134"/>
              </a:cxn>
            </a:cxnLst>
            <a:rect l="0" t="0" r="r" b="b"/>
            <a:pathLst>
              <a:path w="7680" h="1503">
                <a:moveTo>
                  <a:pt x="7609" y="1134"/>
                </a:moveTo>
                <a:cubicBezTo>
                  <a:pt x="7631" y="1115"/>
                  <a:pt x="7655" y="1100"/>
                  <a:pt x="7680" y="1089"/>
                </a:cubicBezTo>
                <a:cubicBezTo>
                  <a:pt x="7680" y="1503"/>
                  <a:pt x="7680" y="1503"/>
                  <a:pt x="7680" y="1503"/>
                </a:cubicBezTo>
                <a:cubicBezTo>
                  <a:pt x="0" y="1503"/>
                  <a:pt x="0" y="1503"/>
                  <a:pt x="0" y="1503"/>
                </a:cubicBezTo>
                <a:cubicBezTo>
                  <a:pt x="0" y="577"/>
                  <a:pt x="0" y="577"/>
                  <a:pt x="0" y="577"/>
                </a:cubicBezTo>
                <a:cubicBezTo>
                  <a:pt x="11" y="577"/>
                  <a:pt x="21" y="576"/>
                  <a:pt x="32" y="576"/>
                </a:cubicBezTo>
                <a:cubicBezTo>
                  <a:pt x="146" y="576"/>
                  <a:pt x="247" y="602"/>
                  <a:pt x="337" y="652"/>
                </a:cubicBezTo>
                <a:cubicBezTo>
                  <a:pt x="357" y="624"/>
                  <a:pt x="382" y="597"/>
                  <a:pt x="411" y="572"/>
                </a:cubicBezTo>
                <a:cubicBezTo>
                  <a:pt x="509" y="487"/>
                  <a:pt x="627" y="445"/>
                  <a:pt x="765" y="445"/>
                </a:cubicBezTo>
                <a:cubicBezTo>
                  <a:pt x="810" y="445"/>
                  <a:pt x="852" y="450"/>
                  <a:pt x="892" y="458"/>
                </a:cubicBezTo>
                <a:cubicBezTo>
                  <a:pt x="890" y="444"/>
                  <a:pt x="890" y="429"/>
                  <a:pt x="890" y="414"/>
                </a:cubicBezTo>
                <a:cubicBezTo>
                  <a:pt x="890" y="300"/>
                  <a:pt x="937" y="202"/>
                  <a:pt x="1030" y="121"/>
                </a:cubicBezTo>
                <a:cubicBezTo>
                  <a:pt x="1124" y="40"/>
                  <a:pt x="1238" y="0"/>
                  <a:pt x="1370" y="0"/>
                </a:cubicBezTo>
                <a:cubicBezTo>
                  <a:pt x="1503" y="0"/>
                  <a:pt x="1616" y="40"/>
                  <a:pt x="1710" y="121"/>
                </a:cubicBezTo>
                <a:cubicBezTo>
                  <a:pt x="1758" y="162"/>
                  <a:pt x="1794" y="208"/>
                  <a:pt x="1817" y="258"/>
                </a:cubicBezTo>
                <a:cubicBezTo>
                  <a:pt x="1833" y="242"/>
                  <a:pt x="1849" y="226"/>
                  <a:pt x="1867" y="211"/>
                </a:cubicBezTo>
                <a:cubicBezTo>
                  <a:pt x="2009" y="89"/>
                  <a:pt x="2179" y="28"/>
                  <a:pt x="2379" y="28"/>
                </a:cubicBezTo>
                <a:cubicBezTo>
                  <a:pt x="2579" y="28"/>
                  <a:pt x="2750" y="89"/>
                  <a:pt x="2891" y="211"/>
                </a:cubicBezTo>
                <a:cubicBezTo>
                  <a:pt x="2953" y="264"/>
                  <a:pt x="3001" y="321"/>
                  <a:pt x="3036" y="384"/>
                </a:cubicBezTo>
                <a:cubicBezTo>
                  <a:pt x="3084" y="374"/>
                  <a:pt x="3135" y="369"/>
                  <a:pt x="3189" y="369"/>
                </a:cubicBezTo>
                <a:cubicBezTo>
                  <a:pt x="3365" y="369"/>
                  <a:pt x="3515" y="423"/>
                  <a:pt x="3639" y="530"/>
                </a:cubicBezTo>
                <a:cubicBezTo>
                  <a:pt x="3706" y="588"/>
                  <a:pt x="3755" y="652"/>
                  <a:pt x="3786" y="723"/>
                </a:cubicBezTo>
                <a:cubicBezTo>
                  <a:pt x="3887" y="683"/>
                  <a:pt x="3998" y="663"/>
                  <a:pt x="4120" y="663"/>
                </a:cubicBezTo>
                <a:cubicBezTo>
                  <a:pt x="4320" y="663"/>
                  <a:pt x="4490" y="717"/>
                  <a:pt x="4631" y="824"/>
                </a:cubicBezTo>
                <a:cubicBezTo>
                  <a:pt x="4657" y="844"/>
                  <a:pt x="4680" y="864"/>
                  <a:pt x="4701" y="885"/>
                </a:cubicBezTo>
                <a:cubicBezTo>
                  <a:pt x="4745" y="870"/>
                  <a:pt x="4792" y="863"/>
                  <a:pt x="4843" y="863"/>
                </a:cubicBezTo>
                <a:cubicBezTo>
                  <a:pt x="4954" y="863"/>
                  <a:pt x="5048" y="897"/>
                  <a:pt x="5126" y="964"/>
                </a:cubicBezTo>
                <a:cubicBezTo>
                  <a:pt x="5144" y="980"/>
                  <a:pt x="5161" y="997"/>
                  <a:pt x="5175" y="1014"/>
                </a:cubicBezTo>
                <a:cubicBezTo>
                  <a:pt x="5201" y="1010"/>
                  <a:pt x="5228" y="1008"/>
                  <a:pt x="5256" y="1008"/>
                </a:cubicBezTo>
                <a:cubicBezTo>
                  <a:pt x="5363" y="1008"/>
                  <a:pt x="5455" y="1034"/>
                  <a:pt x="5531" y="1086"/>
                </a:cubicBezTo>
                <a:cubicBezTo>
                  <a:pt x="5559" y="1105"/>
                  <a:pt x="5582" y="1126"/>
                  <a:pt x="5600" y="1148"/>
                </a:cubicBezTo>
                <a:cubicBezTo>
                  <a:pt x="5644" y="1126"/>
                  <a:pt x="5692" y="1115"/>
                  <a:pt x="5747" y="1115"/>
                </a:cubicBezTo>
                <a:cubicBezTo>
                  <a:pt x="5826" y="1115"/>
                  <a:pt x="5894" y="1139"/>
                  <a:pt x="5950" y="1186"/>
                </a:cubicBezTo>
                <a:cubicBezTo>
                  <a:pt x="5951" y="1185"/>
                  <a:pt x="5952" y="1185"/>
                  <a:pt x="5953" y="1184"/>
                </a:cubicBezTo>
                <a:cubicBezTo>
                  <a:pt x="6039" y="1134"/>
                  <a:pt x="6142" y="1109"/>
                  <a:pt x="6263" y="1109"/>
                </a:cubicBezTo>
                <a:cubicBezTo>
                  <a:pt x="6311" y="1109"/>
                  <a:pt x="6356" y="1113"/>
                  <a:pt x="6398" y="1120"/>
                </a:cubicBezTo>
                <a:cubicBezTo>
                  <a:pt x="6420" y="1088"/>
                  <a:pt x="6447" y="1058"/>
                  <a:pt x="6479" y="1030"/>
                </a:cubicBezTo>
                <a:cubicBezTo>
                  <a:pt x="6574" y="949"/>
                  <a:pt x="6688" y="908"/>
                  <a:pt x="6822" y="908"/>
                </a:cubicBezTo>
                <a:cubicBezTo>
                  <a:pt x="6956" y="908"/>
                  <a:pt x="7070" y="949"/>
                  <a:pt x="7165" y="1030"/>
                </a:cubicBezTo>
                <a:cubicBezTo>
                  <a:pt x="7226" y="1083"/>
                  <a:pt x="7267" y="1143"/>
                  <a:pt x="7289" y="1210"/>
                </a:cubicBezTo>
                <a:cubicBezTo>
                  <a:pt x="7319" y="1197"/>
                  <a:pt x="7351" y="1191"/>
                  <a:pt x="7387" y="1191"/>
                </a:cubicBezTo>
                <a:cubicBezTo>
                  <a:pt x="7445" y="1191"/>
                  <a:pt x="7495" y="1208"/>
                  <a:pt x="7537" y="1241"/>
                </a:cubicBezTo>
                <a:cubicBezTo>
                  <a:pt x="7549" y="1201"/>
                  <a:pt x="7573" y="1165"/>
                  <a:pt x="7609" y="1134"/>
                </a:cubicBezTo>
                <a:close/>
              </a:path>
            </a:pathLst>
          </a:custGeom>
          <a:solidFill>
            <a:srgbClr val="8AC9DA"/>
          </a:solidFill>
          <a:ln w="9525">
            <a:noFill/>
            <a:round/>
            <a:headEnd/>
            <a:tailEnd/>
          </a:ln>
        </p:spPr>
        <p:txBody>
          <a:bodyPr vert="horz" wrap="square" lIns="121920" tIns="60960" rIns="121920" bIns="60960" numCol="1" anchor="t" anchorCtr="0" compatLnSpc="1">
            <a:prstTxWarp prst="textNoShape">
              <a:avLst/>
            </a:prstTxWarp>
          </a:bodyPr>
          <a:lstStyle/>
          <a:p>
            <a:endParaRPr lang="en-US" sz="3556"/>
          </a:p>
        </p:txBody>
      </p:sp>
      <p:sp>
        <p:nvSpPr>
          <p:cNvPr id="21" name="矩形 20"/>
          <p:cNvSpPr/>
          <p:nvPr/>
        </p:nvSpPr>
        <p:spPr>
          <a:xfrm>
            <a:off x="2492146" y="2560863"/>
            <a:ext cx="1895159" cy="369332"/>
          </a:xfrm>
          <a:prstGeom prst="rect">
            <a:avLst/>
          </a:prstGeom>
        </p:spPr>
        <p:txBody>
          <a:bodyPr wrap="square">
            <a:spAutoFit/>
          </a:bodyPr>
          <a:lstStyle/>
          <a:p>
            <a:pPr algn="ctr"/>
            <a:r>
              <a:rPr lang="zh-CN" altLang="en-US" b="1" dirty="0" smtClean="0">
                <a:solidFill>
                  <a:srgbClr val="2D7A8F"/>
                </a:solidFill>
                <a:latin typeface="黑体" pitchFamily="49" charset="-122"/>
                <a:ea typeface="黑体" pitchFamily="49" charset="-122"/>
              </a:rPr>
              <a:t>客流监控系统</a:t>
            </a:r>
            <a:endParaRPr lang="en-US" altLang="zh-CN" b="1" dirty="0" smtClean="0">
              <a:solidFill>
                <a:srgbClr val="2D7A8F"/>
              </a:solidFill>
              <a:latin typeface="黑体" pitchFamily="49" charset="-122"/>
              <a:ea typeface="黑体" pitchFamily="49" charset="-122"/>
            </a:endParaRPr>
          </a:p>
        </p:txBody>
      </p:sp>
      <p:sp>
        <p:nvSpPr>
          <p:cNvPr id="22" name="矩形 21"/>
          <p:cNvSpPr/>
          <p:nvPr/>
        </p:nvSpPr>
        <p:spPr>
          <a:xfrm>
            <a:off x="10296841" y="3735779"/>
            <a:ext cx="1895159" cy="369332"/>
          </a:xfrm>
          <a:prstGeom prst="rect">
            <a:avLst/>
          </a:prstGeom>
        </p:spPr>
        <p:txBody>
          <a:bodyPr wrap="square">
            <a:spAutoFit/>
          </a:bodyPr>
          <a:lstStyle/>
          <a:p>
            <a:pPr algn="ctr"/>
            <a:r>
              <a:rPr lang="zh-CN" altLang="en-US" dirty="0" smtClean="0">
                <a:solidFill>
                  <a:srgbClr val="2D7A8F"/>
                </a:solidFill>
                <a:latin typeface="微软雅黑" pitchFamily="34" charset="-122"/>
                <a:ea typeface="微软雅黑" pitchFamily="34" charset="-122"/>
              </a:rPr>
              <a:t>短信平台</a:t>
            </a:r>
            <a:endParaRPr lang="en-US" altLang="zh-CN" dirty="0">
              <a:solidFill>
                <a:srgbClr val="2D7A8F"/>
              </a:solidFill>
              <a:latin typeface="微软雅黑" pitchFamily="34" charset="-122"/>
              <a:ea typeface="微软雅黑" pitchFamily="34" charset="-122"/>
            </a:endParaRPr>
          </a:p>
        </p:txBody>
      </p:sp>
      <p:sp>
        <p:nvSpPr>
          <p:cNvPr id="24" name="矩形 23"/>
          <p:cNvSpPr/>
          <p:nvPr/>
        </p:nvSpPr>
        <p:spPr>
          <a:xfrm>
            <a:off x="589476" y="5718692"/>
            <a:ext cx="1568096" cy="369332"/>
          </a:xfrm>
          <a:prstGeom prst="rect">
            <a:avLst/>
          </a:prstGeom>
        </p:spPr>
        <p:txBody>
          <a:bodyPr wrap="square">
            <a:spAutoFit/>
          </a:bodyPr>
          <a:lstStyle/>
          <a:p>
            <a:pPr algn="ctr"/>
            <a:r>
              <a:rPr lang="zh-CN" altLang="en-US" b="1" dirty="0" smtClean="0">
                <a:solidFill>
                  <a:srgbClr val="2D7A8F"/>
                </a:solidFill>
                <a:latin typeface="黑体" pitchFamily="49" charset="-122"/>
                <a:ea typeface="黑体" pitchFamily="49" charset="-122"/>
              </a:rPr>
              <a:t>读者积分系统</a:t>
            </a:r>
            <a:endParaRPr lang="en-US" altLang="zh-CN" b="1" dirty="0">
              <a:solidFill>
                <a:srgbClr val="2D7A8F"/>
              </a:solidFill>
              <a:latin typeface="黑体" pitchFamily="49" charset="-122"/>
              <a:ea typeface="黑体" pitchFamily="49" charset="-122"/>
            </a:endParaRPr>
          </a:p>
        </p:txBody>
      </p:sp>
      <p:sp>
        <p:nvSpPr>
          <p:cNvPr id="25" name="矩形 24"/>
          <p:cNvSpPr/>
          <p:nvPr/>
        </p:nvSpPr>
        <p:spPr>
          <a:xfrm>
            <a:off x="0" y="2624459"/>
            <a:ext cx="1895159" cy="646331"/>
          </a:xfrm>
          <a:prstGeom prst="rect">
            <a:avLst/>
          </a:prstGeom>
        </p:spPr>
        <p:txBody>
          <a:bodyPr wrap="square">
            <a:spAutoFit/>
          </a:bodyPr>
          <a:lstStyle/>
          <a:p>
            <a:pPr algn="ctr"/>
            <a:r>
              <a:rPr lang="en-US" altLang="zh-CN" dirty="0" err="1" smtClean="0">
                <a:solidFill>
                  <a:srgbClr val="2D7A8F"/>
                </a:solidFill>
                <a:latin typeface="微软雅黑" pitchFamily="34" charset="-122"/>
                <a:ea typeface="微软雅黑" pitchFamily="34" charset="-122"/>
              </a:rPr>
              <a:t>Interlib</a:t>
            </a:r>
            <a:endParaRPr lang="en-US" altLang="zh-CN" dirty="0" smtClean="0">
              <a:solidFill>
                <a:srgbClr val="2D7A8F"/>
              </a:solidFill>
              <a:latin typeface="微软雅黑" pitchFamily="34" charset="-122"/>
              <a:ea typeface="微软雅黑" pitchFamily="34" charset="-122"/>
            </a:endParaRPr>
          </a:p>
          <a:p>
            <a:pPr algn="ctr"/>
            <a:r>
              <a:rPr lang="zh-CN" altLang="en-US" dirty="0" smtClean="0">
                <a:solidFill>
                  <a:srgbClr val="2D7A8F"/>
                </a:solidFill>
                <a:latin typeface="微软雅黑" pitchFamily="34" charset="-122"/>
                <a:ea typeface="微软雅黑" pitchFamily="34" charset="-122"/>
              </a:rPr>
              <a:t>工作系统</a:t>
            </a:r>
            <a:endParaRPr lang="en-US" altLang="zh-CN" dirty="0">
              <a:solidFill>
                <a:srgbClr val="2D7A8F"/>
              </a:solidFill>
              <a:latin typeface="微软雅黑" pitchFamily="34" charset="-122"/>
              <a:ea typeface="微软雅黑" pitchFamily="34" charset="-122"/>
            </a:endParaRPr>
          </a:p>
        </p:txBody>
      </p:sp>
      <p:sp>
        <p:nvSpPr>
          <p:cNvPr id="26" name="矩形 25"/>
          <p:cNvSpPr/>
          <p:nvPr/>
        </p:nvSpPr>
        <p:spPr>
          <a:xfrm>
            <a:off x="7706042" y="3526871"/>
            <a:ext cx="1895159" cy="646331"/>
          </a:xfrm>
          <a:prstGeom prst="rect">
            <a:avLst/>
          </a:prstGeom>
        </p:spPr>
        <p:txBody>
          <a:bodyPr wrap="square">
            <a:spAutoFit/>
          </a:bodyPr>
          <a:lstStyle/>
          <a:p>
            <a:pPr algn="ctr"/>
            <a:r>
              <a:rPr lang="zh-CN" altLang="en-US" dirty="0" smtClean="0">
                <a:solidFill>
                  <a:srgbClr val="2D7A8F"/>
                </a:solidFill>
                <a:latin typeface="微软雅黑" pitchFamily="34" charset="-122"/>
                <a:ea typeface="微软雅黑" pitchFamily="34" charset="-122"/>
              </a:rPr>
              <a:t>自助设备</a:t>
            </a:r>
            <a:endParaRPr lang="en-US" altLang="zh-CN" dirty="0" smtClean="0">
              <a:solidFill>
                <a:srgbClr val="2D7A8F"/>
              </a:solidFill>
              <a:latin typeface="微软雅黑" pitchFamily="34" charset="-122"/>
              <a:ea typeface="微软雅黑" pitchFamily="34" charset="-122"/>
            </a:endParaRPr>
          </a:p>
          <a:p>
            <a:pPr algn="ctr"/>
            <a:r>
              <a:rPr lang="zh-CN" altLang="en-US" dirty="0" smtClean="0">
                <a:solidFill>
                  <a:srgbClr val="2D7A8F"/>
                </a:solidFill>
                <a:latin typeface="微软雅黑" pitchFamily="34" charset="-122"/>
                <a:ea typeface="微软雅黑" pitchFamily="34" charset="-122"/>
              </a:rPr>
              <a:t>数据平台</a:t>
            </a:r>
            <a:endParaRPr lang="en-US" altLang="zh-CN" dirty="0">
              <a:solidFill>
                <a:srgbClr val="2D7A8F"/>
              </a:solidFill>
              <a:latin typeface="微软雅黑" pitchFamily="34" charset="-122"/>
              <a:ea typeface="微软雅黑" pitchFamily="34" charset="-122"/>
            </a:endParaRPr>
          </a:p>
        </p:txBody>
      </p:sp>
      <p:sp>
        <p:nvSpPr>
          <p:cNvPr id="27" name="矩形 26"/>
          <p:cNvSpPr/>
          <p:nvPr/>
        </p:nvSpPr>
        <p:spPr>
          <a:xfrm>
            <a:off x="9101614" y="5097106"/>
            <a:ext cx="1895159" cy="369332"/>
          </a:xfrm>
          <a:prstGeom prst="rect">
            <a:avLst/>
          </a:prstGeom>
        </p:spPr>
        <p:txBody>
          <a:bodyPr wrap="square">
            <a:spAutoFit/>
          </a:bodyPr>
          <a:lstStyle/>
          <a:p>
            <a:pPr algn="ctr"/>
            <a:r>
              <a:rPr lang="zh-CN" altLang="en-US" dirty="0" smtClean="0">
                <a:solidFill>
                  <a:srgbClr val="2D7A8F"/>
                </a:solidFill>
                <a:latin typeface="微软雅黑" pitchFamily="34" charset="-122"/>
                <a:ea typeface="微软雅黑" pitchFamily="34" charset="-122"/>
              </a:rPr>
              <a:t>微信公众号</a:t>
            </a:r>
            <a:endParaRPr lang="en-US" altLang="zh-CN" dirty="0">
              <a:solidFill>
                <a:srgbClr val="2D7A8F"/>
              </a:solidFill>
              <a:latin typeface="微软雅黑" pitchFamily="34" charset="-122"/>
              <a:ea typeface="微软雅黑" pitchFamily="34" charset="-122"/>
            </a:endParaRPr>
          </a:p>
        </p:txBody>
      </p:sp>
      <p:sp>
        <p:nvSpPr>
          <p:cNvPr id="48" name="矩形 47"/>
          <p:cNvSpPr/>
          <p:nvPr/>
        </p:nvSpPr>
        <p:spPr>
          <a:xfrm>
            <a:off x="4990399" y="3625273"/>
            <a:ext cx="1895159" cy="646331"/>
          </a:xfrm>
          <a:prstGeom prst="rect">
            <a:avLst/>
          </a:prstGeom>
        </p:spPr>
        <p:txBody>
          <a:bodyPr wrap="square">
            <a:spAutoFit/>
          </a:bodyPr>
          <a:lstStyle/>
          <a:p>
            <a:pPr algn="ctr"/>
            <a:r>
              <a:rPr lang="en-US" altLang="zh-CN" dirty="0" err="1" smtClean="0">
                <a:solidFill>
                  <a:srgbClr val="2D7A8F"/>
                </a:solidFill>
                <a:latin typeface="微软雅黑" pitchFamily="34" charset="-122"/>
                <a:ea typeface="微软雅黑" pitchFamily="34" charset="-122"/>
              </a:rPr>
              <a:t>Interlib</a:t>
            </a:r>
            <a:endParaRPr lang="en-US" altLang="zh-CN" dirty="0" smtClean="0">
              <a:solidFill>
                <a:srgbClr val="2D7A8F"/>
              </a:solidFill>
              <a:latin typeface="微软雅黑" pitchFamily="34" charset="-122"/>
              <a:ea typeface="微软雅黑" pitchFamily="34" charset="-122"/>
            </a:endParaRPr>
          </a:p>
          <a:p>
            <a:pPr algn="ctr"/>
            <a:r>
              <a:rPr lang="zh-CN" altLang="en-US" dirty="0" smtClean="0">
                <a:solidFill>
                  <a:srgbClr val="2D7A8F"/>
                </a:solidFill>
                <a:latin typeface="微软雅黑" pitchFamily="34" charset="-122"/>
                <a:ea typeface="微软雅黑" pitchFamily="34" charset="-122"/>
              </a:rPr>
              <a:t>工作系统</a:t>
            </a:r>
            <a:endParaRPr lang="en-US" altLang="zh-CN" dirty="0">
              <a:solidFill>
                <a:srgbClr val="2D7A8F"/>
              </a:solidFill>
              <a:latin typeface="微软雅黑" pitchFamily="34" charset="-122"/>
              <a:ea typeface="微软雅黑" pitchFamily="34" charset="-122"/>
            </a:endParaRPr>
          </a:p>
        </p:txBody>
      </p:sp>
      <p:sp>
        <p:nvSpPr>
          <p:cNvPr id="49" name="矩形 48"/>
          <p:cNvSpPr/>
          <p:nvPr/>
        </p:nvSpPr>
        <p:spPr>
          <a:xfrm>
            <a:off x="3141729" y="5245444"/>
            <a:ext cx="1895159" cy="646331"/>
          </a:xfrm>
          <a:prstGeom prst="rect">
            <a:avLst/>
          </a:prstGeom>
        </p:spPr>
        <p:txBody>
          <a:bodyPr wrap="square">
            <a:spAutoFit/>
          </a:bodyPr>
          <a:lstStyle/>
          <a:p>
            <a:pPr algn="ctr"/>
            <a:r>
              <a:rPr lang="zh-CN" altLang="en-US" b="1" dirty="0" smtClean="0">
                <a:solidFill>
                  <a:srgbClr val="2D7A8F"/>
                </a:solidFill>
                <a:latin typeface="黑体" pitchFamily="49" charset="-122"/>
                <a:ea typeface="黑体" pitchFamily="49" charset="-122"/>
              </a:rPr>
              <a:t>统一认证</a:t>
            </a:r>
            <a:endParaRPr lang="en-US" altLang="zh-CN" b="1" dirty="0" smtClean="0">
              <a:solidFill>
                <a:srgbClr val="2D7A8F"/>
              </a:solidFill>
              <a:latin typeface="黑体" pitchFamily="49" charset="-122"/>
              <a:ea typeface="黑体" pitchFamily="49" charset="-122"/>
            </a:endParaRPr>
          </a:p>
          <a:p>
            <a:pPr algn="ctr"/>
            <a:r>
              <a:rPr lang="zh-CN" altLang="en-US" b="1" dirty="0" smtClean="0">
                <a:solidFill>
                  <a:srgbClr val="2D7A8F"/>
                </a:solidFill>
                <a:latin typeface="黑体" pitchFamily="49" charset="-122"/>
                <a:ea typeface="黑体" pitchFamily="49" charset="-122"/>
              </a:rPr>
              <a:t>管理平台</a:t>
            </a:r>
            <a:endParaRPr lang="en-US" altLang="zh-CN" b="1" dirty="0">
              <a:solidFill>
                <a:srgbClr val="2D7A8F"/>
              </a:solidFill>
              <a:latin typeface="黑体" pitchFamily="49" charset="-122"/>
              <a:ea typeface="黑体" pitchFamily="49" charset="-122"/>
            </a:endParaRPr>
          </a:p>
        </p:txBody>
      </p:sp>
      <p:sp>
        <p:nvSpPr>
          <p:cNvPr id="60" name="矩形 59"/>
          <p:cNvSpPr/>
          <p:nvPr/>
        </p:nvSpPr>
        <p:spPr>
          <a:xfrm>
            <a:off x="7459040" y="6281777"/>
            <a:ext cx="1924054" cy="369332"/>
          </a:xfrm>
          <a:prstGeom prst="rect">
            <a:avLst/>
          </a:prstGeom>
        </p:spPr>
        <p:txBody>
          <a:bodyPr wrap="square">
            <a:spAutoFit/>
          </a:bodyPr>
          <a:lstStyle/>
          <a:p>
            <a:pPr algn="ctr"/>
            <a:r>
              <a:rPr lang="zh-CN" altLang="en-US" dirty="0" smtClean="0">
                <a:solidFill>
                  <a:srgbClr val="2D7A8F"/>
                </a:solidFill>
                <a:latin typeface="微软雅黑" pitchFamily="34" charset="-122"/>
                <a:ea typeface="微软雅黑" pitchFamily="34" charset="-122"/>
              </a:rPr>
              <a:t>活动管理平台</a:t>
            </a:r>
            <a:endParaRPr lang="en-US" altLang="zh-CN" dirty="0">
              <a:solidFill>
                <a:srgbClr val="2D7A8F"/>
              </a:solidFill>
              <a:latin typeface="微软雅黑" pitchFamily="34" charset="-122"/>
              <a:ea typeface="微软雅黑" pitchFamily="34" charset="-122"/>
            </a:endParaRPr>
          </a:p>
        </p:txBody>
      </p:sp>
      <p:sp>
        <p:nvSpPr>
          <p:cNvPr id="67" name="矩形 66"/>
          <p:cNvSpPr/>
          <p:nvPr/>
        </p:nvSpPr>
        <p:spPr>
          <a:xfrm>
            <a:off x="4304872" y="565080"/>
            <a:ext cx="5260368" cy="523220"/>
          </a:xfrm>
          <a:prstGeom prst="rect">
            <a:avLst/>
          </a:prstGeom>
        </p:spPr>
        <p:txBody>
          <a:bodyPr wrap="square">
            <a:spAutoFit/>
          </a:bodyPr>
          <a:lstStyle/>
          <a:p>
            <a:pPr algn="ctr"/>
            <a:r>
              <a:rPr lang="zh-CN" altLang="en-US" sz="2800" dirty="0" smtClean="0">
                <a:solidFill>
                  <a:srgbClr val="FFC000"/>
                </a:solidFill>
                <a:latin typeface="微软雅黑" pitchFamily="34" charset="-122"/>
                <a:ea typeface="微软雅黑" pitchFamily="34" charset="-122"/>
              </a:rPr>
              <a:t>大连少儿图书馆数据中心</a:t>
            </a:r>
            <a:endParaRPr lang="en-US" altLang="zh-CN" sz="2800" dirty="0">
              <a:solidFill>
                <a:srgbClr val="FFC000"/>
              </a:solidFill>
              <a:latin typeface="微软雅黑" pitchFamily="34" charset="-122"/>
              <a:ea typeface="微软雅黑" pitchFamily="34" charset="-122"/>
            </a:endParaRPr>
          </a:p>
        </p:txBody>
      </p:sp>
      <p:sp>
        <p:nvSpPr>
          <p:cNvPr id="73" name="矩形 72"/>
          <p:cNvSpPr/>
          <p:nvPr/>
        </p:nvSpPr>
        <p:spPr>
          <a:xfrm>
            <a:off x="5956010" y="5157039"/>
            <a:ext cx="1895159" cy="369332"/>
          </a:xfrm>
          <a:prstGeom prst="rect">
            <a:avLst/>
          </a:prstGeom>
        </p:spPr>
        <p:txBody>
          <a:bodyPr wrap="square">
            <a:spAutoFit/>
          </a:bodyPr>
          <a:lstStyle/>
          <a:p>
            <a:pPr algn="ctr"/>
            <a:r>
              <a:rPr lang="zh-CN" altLang="en-US" dirty="0" smtClean="0">
                <a:solidFill>
                  <a:srgbClr val="2D7A8F"/>
                </a:solidFill>
                <a:latin typeface="微软雅黑" pitchFamily="34" charset="-122"/>
                <a:ea typeface="微软雅黑" pitchFamily="34" charset="-122"/>
              </a:rPr>
              <a:t>门户网站</a:t>
            </a:r>
            <a:endParaRPr lang="en-US" altLang="zh-CN" dirty="0">
              <a:solidFill>
                <a:srgbClr val="2D7A8F"/>
              </a:solidFill>
              <a:latin typeface="微软雅黑" pitchFamily="34" charset="-122"/>
              <a:ea typeface="微软雅黑" pitchFamily="34" charset="-122"/>
            </a:endParaRPr>
          </a:p>
        </p:txBody>
      </p:sp>
      <p:sp>
        <p:nvSpPr>
          <p:cNvPr id="80" name="矩形 79"/>
          <p:cNvSpPr/>
          <p:nvPr/>
        </p:nvSpPr>
        <p:spPr>
          <a:xfrm>
            <a:off x="1707647" y="4165582"/>
            <a:ext cx="1568096" cy="646331"/>
          </a:xfrm>
          <a:prstGeom prst="rect">
            <a:avLst/>
          </a:prstGeom>
        </p:spPr>
        <p:txBody>
          <a:bodyPr wrap="square">
            <a:spAutoFit/>
          </a:bodyPr>
          <a:lstStyle/>
          <a:p>
            <a:pPr algn="ctr"/>
            <a:r>
              <a:rPr lang="zh-CN" altLang="en-US" b="1" dirty="0" smtClean="0">
                <a:solidFill>
                  <a:srgbClr val="2D7A8F"/>
                </a:solidFill>
                <a:latin typeface="黑体" pitchFamily="49" charset="-122"/>
                <a:ea typeface="黑体" pitchFamily="49" charset="-122"/>
              </a:rPr>
              <a:t>总分馆</a:t>
            </a:r>
            <a:endParaRPr lang="en-US" altLang="zh-CN" b="1" dirty="0" smtClean="0">
              <a:solidFill>
                <a:srgbClr val="2D7A8F"/>
              </a:solidFill>
              <a:latin typeface="黑体" pitchFamily="49" charset="-122"/>
              <a:ea typeface="黑体" pitchFamily="49" charset="-122"/>
            </a:endParaRPr>
          </a:p>
          <a:p>
            <a:pPr algn="ctr"/>
            <a:r>
              <a:rPr lang="zh-CN" altLang="en-US" b="1" dirty="0" smtClean="0">
                <a:solidFill>
                  <a:srgbClr val="2D7A8F"/>
                </a:solidFill>
                <a:latin typeface="黑体" pitchFamily="49" charset="-122"/>
                <a:ea typeface="黑体" pitchFamily="49" charset="-122"/>
              </a:rPr>
              <a:t>数据监控平台</a:t>
            </a:r>
            <a:endParaRPr lang="en-US" altLang="zh-CN" b="1" dirty="0">
              <a:solidFill>
                <a:srgbClr val="2D7A8F"/>
              </a:solidFill>
              <a:latin typeface="黑体" pitchFamily="49" charset="-122"/>
              <a:ea typeface="黑体" pitchFamily="49" charset="-122"/>
            </a:endParaRPr>
          </a:p>
        </p:txBody>
      </p:sp>
      <p:sp>
        <p:nvSpPr>
          <p:cNvPr id="91" name="Freeform 5"/>
          <p:cNvSpPr>
            <a:spLocks noEditPoints="1"/>
          </p:cNvSpPr>
          <p:nvPr/>
        </p:nvSpPr>
        <p:spPr bwMode="auto">
          <a:xfrm>
            <a:off x="4733695" y="4771309"/>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solidFill>
              <a:srgbClr val="FF0000"/>
            </a:solidFill>
          </a:ln>
        </p:spPr>
        <p:txBody>
          <a:bodyPr vert="horz" wrap="square" lIns="121920" tIns="60960" rIns="121920" bIns="60960" numCol="1" anchor="t" anchorCtr="0" compatLnSpc="1">
            <a:prstTxWarp prst="textNoShape">
              <a:avLst/>
            </a:prstTxWarp>
          </a:bodyPr>
          <a:lstStyle/>
          <a:p>
            <a:endParaRPr lang="id-ID" sz="1800">
              <a:latin typeface="Impact" panose="020B0806030902050204" pitchFamily="34" charset="0"/>
            </a:endParaRPr>
          </a:p>
        </p:txBody>
      </p:sp>
      <p:sp>
        <p:nvSpPr>
          <p:cNvPr id="92" name="Freeform 5"/>
          <p:cNvSpPr>
            <a:spLocks noEditPoints="1"/>
          </p:cNvSpPr>
          <p:nvPr/>
        </p:nvSpPr>
        <p:spPr bwMode="auto">
          <a:xfrm>
            <a:off x="9704674" y="3156553"/>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solidFill>
              <a:srgbClr val="FF0000"/>
            </a:solidFill>
          </a:ln>
        </p:spPr>
        <p:txBody>
          <a:bodyPr vert="horz" wrap="square" lIns="121920" tIns="60960" rIns="121920" bIns="60960" numCol="1" anchor="t" anchorCtr="0" compatLnSpc="1">
            <a:prstTxWarp prst="textNoShape">
              <a:avLst/>
            </a:prstTxWarp>
          </a:bodyPr>
          <a:lstStyle/>
          <a:p>
            <a:endParaRPr lang="id-ID" sz="1800">
              <a:latin typeface="Impact" panose="020B0806030902050204" pitchFamily="34" charset="0"/>
            </a:endParaRPr>
          </a:p>
        </p:txBody>
      </p:sp>
      <p:sp>
        <p:nvSpPr>
          <p:cNvPr id="93" name="Freeform 5"/>
          <p:cNvSpPr>
            <a:spLocks noEditPoints="1"/>
          </p:cNvSpPr>
          <p:nvPr/>
        </p:nvSpPr>
        <p:spPr bwMode="auto">
          <a:xfrm>
            <a:off x="1699394" y="3524711"/>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solidFill>
              <a:srgbClr val="FF0000"/>
            </a:solidFill>
          </a:ln>
        </p:spPr>
        <p:txBody>
          <a:bodyPr vert="horz" wrap="square" lIns="121920" tIns="60960" rIns="121920" bIns="60960" numCol="1" anchor="t" anchorCtr="0" compatLnSpc="1">
            <a:prstTxWarp prst="textNoShape">
              <a:avLst/>
            </a:prstTxWarp>
          </a:bodyPr>
          <a:lstStyle/>
          <a:p>
            <a:endParaRPr lang="id-ID" sz="1800">
              <a:latin typeface="Impact" panose="020B0806030902050204" pitchFamily="34" charset="0"/>
            </a:endParaRPr>
          </a:p>
        </p:txBody>
      </p:sp>
      <p:sp>
        <p:nvSpPr>
          <p:cNvPr id="94" name="Freeform 5"/>
          <p:cNvSpPr>
            <a:spLocks noEditPoints="1"/>
          </p:cNvSpPr>
          <p:nvPr/>
        </p:nvSpPr>
        <p:spPr bwMode="auto">
          <a:xfrm>
            <a:off x="8047111" y="465315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solidFill>
              <a:srgbClr val="FF0000"/>
            </a:solidFill>
          </a:ln>
        </p:spPr>
        <p:txBody>
          <a:bodyPr vert="horz" wrap="square" lIns="121920" tIns="60960" rIns="121920" bIns="60960" numCol="1" anchor="t" anchorCtr="0" compatLnSpc="1">
            <a:prstTxWarp prst="textNoShape">
              <a:avLst/>
            </a:prstTxWarp>
          </a:bodyPr>
          <a:lstStyle/>
          <a:p>
            <a:endParaRPr lang="id-ID" sz="1800">
              <a:latin typeface="Impact" panose="020B0806030902050204" pitchFamily="34" charset="0"/>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6" name="图片 1" descr="D:\My Documents\Tencent Files\16670110\FileRecv\馆长文件\当日分馆借还情况趋势图1(1).png"/>
          <p:cNvPicPr>
            <a:picLocks noChangeAspect="1" noChangeArrowheads="1"/>
          </p:cNvPicPr>
          <p:nvPr/>
        </p:nvPicPr>
        <p:blipFill>
          <a:blip r:embed="rId3" cstate="print"/>
          <a:srcRect/>
          <a:stretch>
            <a:fillRect/>
          </a:stretch>
        </p:blipFill>
        <p:spPr bwMode="auto">
          <a:xfrm>
            <a:off x="2506894" y="531848"/>
            <a:ext cx="8239875" cy="6064161"/>
          </a:xfrm>
          <a:prstGeom prst="rect">
            <a:avLst/>
          </a:prstGeom>
          <a:noFill/>
          <a:ln w="9525">
            <a:noFill/>
            <a:miter lim="800000"/>
            <a:headEnd/>
            <a:tailEnd/>
          </a:ln>
        </p:spPr>
      </p:pic>
      <p:sp>
        <p:nvSpPr>
          <p:cNvPr id="11" name="矩形 10"/>
          <p:cNvSpPr/>
          <p:nvPr/>
        </p:nvSpPr>
        <p:spPr>
          <a:xfrm>
            <a:off x="1099334" y="821933"/>
            <a:ext cx="597325" cy="3170099"/>
          </a:xfrm>
          <a:prstGeom prst="rect">
            <a:avLst/>
          </a:prstGeom>
        </p:spPr>
        <p:txBody>
          <a:bodyPr wrap="square">
            <a:spAutoFit/>
          </a:bodyPr>
          <a:lstStyle/>
          <a:p>
            <a:pPr algn="ctr"/>
            <a:r>
              <a:rPr lang="zh-CN" altLang="en-US" sz="2000" b="1" spc="110" dirty="0" smtClean="0">
                <a:solidFill>
                  <a:srgbClr val="2D7A8F"/>
                </a:solidFill>
                <a:latin typeface="微软雅黑" pitchFamily="34" charset="-122"/>
                <a:ea typeface="微软雅黑" pitchFamily="34" charset="-122"/>
              </a:rPr>
              <a:t>分</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馆</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数</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据</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实</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时</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监</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控</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系</a:t>
            </a:r>
            <a:endParaRPr lang="en-US" altLang="zh-CN" sz="2000" b="1" spc="110" dirty="0" smtClean="0">
              <a:solidFill>
                <a:srgbClr val="2D7A8F"/>
              </a:solidFill>
              <a:latin typeface="微软雅黑" pitchFamily="34" charset="-122"/>
              <a:ea typeface="微软雅黑" pitchFamily="34" charset="-122"/>
            </a:endParaRPr>
          </a:p>
          <a:p>
            <a:pPr algn="ctr"/>
            <a:r>
              <a:rPr lang="zh-CN" altLang="en-US" sz="2000" b="1" spc="110" dirty="0" smtClean="0">
                <a:solidFill>
                  <a:srgbClr val="2D7A8F"/>
                </a:solidFill>
                <a:latin typeface="微软雅黑" pitchFamily="34" charset="-122"/>
                <a:ea typeface="微软雅黑" pitchFamily="34" charset="-122"/>
              </a:rPr>
              <a:t>统</a:t>
            </a:r>
            <a:r>
              <a:rPr lang="en-US" altLang="zh-CN" sz="2000" b="1" spc="110" dirty="0" smtClean="0">
                <a:solidFill>
                  <a:srgbClr val="2D7A8F"/>
                </a:solidFill>
                <a:latin typeface="微软雅黑" pitchFamily="34" charset="-122"/>
                <a:ea typeface="微软雅黑" pitchFamily="34" charset="-122"/>
              </a:rPr>
              <a:t> </a:t>
            </a:r>
            <a:endParaRPr lang="en-US" altLang="zh-CN" sz="2000" b="1" spc="110"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srcRect/>
          <a:stretch>
            <a:fillRect/>
          </a:stretch>
        </p:blipFill>
        <p:spPr bwMode="auto">
          <a:xfrm>
            <a:off x="2464515" y="678093"/>
            <a:ext cx="8919252" cy="5558319"/>
          </a:xfrm>
          <a:prstGeom prst="rect">
            <a:avLst/>
          </a:prstGeom>
          <a:noFill/>
          <a:ln w="9525">
            <a:noFill/>
            <a:miter lim="800000"/>
            <a:headEnd/>
            <a:tailEnd/>
          </a:ln>
          <a:effectLst/>
        </p:spPr>
      </p:pic>
      <p:sp>
        <p:nvSpPr>
          <p:cNvPr id="6" name="矩形 5"/>
          <p:cNvSpPr/>
          <p:nvPr/>
        </p:nvSpPr>
        <p:spPr>
          <a:xfrm>
            <a:off x="893851" y="719191"/>
            <a:ext cx="597325" cy="4093428"/>
          </a:xfrm>
          <a:prstGeom prst="rect">
            <a:avLst/>
          </a:prstGeom>
        </p:spPr>
        <p:txBody>
          <a:bodyPr wrap="square">
            <a:spAutoFit/>
          </a:bodyPr>
          <a:lstStyle/>
          <a:p>
            <a:pPr algn="ctr"/>
            <a:r>
              <a:rPr lang="zh-CN" altLang="en-US" sz="2000" b="1" spc="110" dirty="0" smtClean="0">
                <a:solidFill>
                  <a:srgbClr val="2D7A8F"/>
                </a:solidFill>
                <a:latin typeface="微软雅黑" pitchFamily="34" charset="-122"/>
                <a:ea typeface="微软雅黑" pitchFamily="34" charset="-122"/>
              </a:rPr>
              <a:t>活动管理平台</a:t>
            </a:r>
            <a:endParaRPr lang="en-US" altLang="zh-CN" sz="2000" b="1" spc="110" dirty="0" smtClean="0">
              <a:solidFill>
                <a:srgbClr val="2D7A8F"/>
              </a:solidFill>
              <a:latin typeface="微软雅黑" pitchFamily="34" charset="-122"/>
              <a:ea typeface="微软雅黑" pitchFamily="34" charset="-122"/>
            </a:endParaRPr>
          </a:p>
          <a:p>
            <a:pPr algn="ctr"/>
            <a:r>
              <a:rPr lang="en-US" altLang="zh-CN" sz="2000" b="1" spc="110" dirty="0" smtClean="0">
                <a:solidFill>
                  <a:srgbClr val="2D7A8F"/>
                </a:solidFill>
                <a:latin typeface="微软雅黑" pitchFamily="34" charset="-122"/>
                <a:ea typeface="微软雅黑" pitchFamily="34" charset="-122"/>
              </a:rPr>
              <a:t>+</a:t>
            </a:r>
            <a:r>
              <a:rPr lang="zh-CN" altLang="en-US" sz="2000" b="1" spc="110" dirty="0" smtClean="0">
                <a:solidFill>
                  <a:srgbClr val="2D7A8F"/>
                </a:solidFill>
                <a:latin typeface="微软雅黑" pitchFamily="34" charset="-122"/>
                <a:ea typeface="微软雅黑" pitchFamily="34" charset="-122"/>
              </a:rPr>
              <a:t>积分管理系统</a:t>
            </a:r>
            <a:r>
              <a:rPr lang="en-US" altLang="zh-CN" sz="2000" b="1" spc="110" dirty="0" smtClean="0">
                <a:solidFill>
                  <a:srgbClr val="2D7A8F"/>
                </a:solidFill>
                <a:latin typeface="微软雅黑" pitchFamily="34" charset="-122"/>
                <a:ea typeface="微软雅黑" pitchFamily="34" charset="-122"/>
              </a:rPr>
              <a:t> </a:t>
            </a:r>
            <a:endParaRPr lang="en-US" altLang="zh-CN" sz="2000" b="1" spc="110"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2755" y="883578"/>
            <a:ext cx="5382310" cy="557961"/>
          </a:xfrm>
          <a:prstGeom prst="rect">
            <a:avLst/>
          </a:prstGeom>
          <a:noFill/>
        </p:spPr>
        <p:txBody>
          <a:bodyPr wrap="square" lIns="68568" tIns="34284" rIns="68568" bIns="34284" rtlCol="0">
            <a:spAutoFit/>
          </a:bodyPr>
          <a:lstStyle/>
          <a:p>
            <a:pPr algn="just" defTabSz="685800">
              <a:lnSpc>
                <a:spcPct val="150000"/>
              </a:lnSpc>
            </a:pPr>
            <a:r>
              <a:rPr lang="zh-CN" altLang="en-US" sz="2400" b="1" dirty="0" smtClean="0">
                <a:solidFill>
                  <a:srgbClr val="2D7A8F"/>
                </a:solidFill>
                <a:latin typeface="微软雅黑" pitchFamily="34" charset="-122"/>
                <a:ea typeface="微软雅黑" pitchFamily="34" charset="-122"/>
              </a:rPr>
              <a:t>微信公众号</a:t>
            </a:r>
            <a:endParaRPr lang="zh-CN" altLang="en-US" sz="2400" b="1" dirty="0">
              <a:solidFill>
                <a:srgbClr val="2D7A8F"/>
              </a:solidFill>
              <a:latin typeface="微软雅黑" pitchFamily="34" charset="-122"/>
              <a:ea typeface="微软雅黑" pitchFamily="34" charset="-122"/>
            </a:endParaRPr>
          </a:p>
        </p:txBody>
      </p:sp>
      <p:sp>
        <p:nvSpPr>
          <p:cNvPr id="6" name="矩形 5"/>
          <p:cNvSpPr/>
          <p:nvPr/>
        </p:nvSpPr>
        <p:spPr>
          <a:xfrm>
            <a:off x="715766" y="1755386"/>
            <a:ext cx="4770634" cy="3785652"/>
          </a:xfrm>
          <a:prstGeom prst="rect">
            <a:avLst/>
          </a:prstGeom>
        </p:spPr>
        <p:txBody>
          <a:bodyPr wrap="square">
            <a:spAutoFit/>
          </a:bodyPr>
          <a:lstStyle/>
          <a:p>
            <a:r>
              <a:rPr lang="zh-CN" altLang="en-US" sz="2000" dirty="0" smtClean="0">
                <a:solidFill>
                  <a:srgbClr val="2D7A8F"/>
                </a:solidFill>
                <a:latin typeface="微软雅黑 Light" pitchFamily="34" charset="-122"/>
                <a:ea typeface="微软雅黑 Light" pitchFamily="34" charset="-122"/>
              </a:rPr>
              <a:t>大连市少儿图书馆，微信号：</a:t>
            </a:r>
            <a:r>
              <a:rPr lang="en-US" sz="2000" dirty="0" err="1" smtClean="0">
                <a:solidFill>
                  <a:srgbClr val="2D7A8F"/>
                </a:solidFill>
                <a:latin typeface="微软雅黑 Light" pitchFamily="34" charset="-122"/>
                <a:ea typeface="微软雅黑 Light" pitchFamily="34" charset="-122"/>
              </a:rPr>
              <a:t>dlsetsg</a:t>
            </a:r>
            <a:r>
              <a:rPr lang="zh-CN" altLang="en-US" sz="2000" dirty="0" smtClean="0">
                <a:solidFill>
                  <a:srgbClr val="2D7A8F"/>
                </a:solidFill>
                <a:latin typeface="微软雅黑 Light" pitchFamily="34" charset="-122"/>
                <a:ea typeface="微软雅黑 Light" pitchFamily="34" charset="-122"/>
              </a:rPr>
              <a:t>；</a:t>
            </a:r>
            <a:endParaRPr lang="en-US" altLang="zh-CN" sz="2000" dirty="0" smtClean="0">
              <a:solidFill>
                <a:srgbClr val="2D7A8F"/>
              </a:solidFill>
              <a:latin typeface="微软雅黑 Light" pitchFamily="34" charset="-122"/>
              <a:ea typeface="微软雅黑 Light" pitchFamily="34" charset="-122"/>
            </a:endParaRPr>
          </a:p>
          <a:p>
            <a:endParaRPr lang="en-US" altLang="zh-CN" sz="2000" dirty="0" smtClean="0">
              <a:solidFill>
                <a:srgbClr val="2D7A8F"/>
              </a:solidFill>
              <a:latin typeface="微软雅黑 Light" pitchFamily="34" charset="-122"/>
              <a:ea typeface="微软雅黑 Light" pitchFamily="34" charset="-122"/>
            </a:endParaRPr>
          </a:p>
          <a:p>
            <a:r>
              <a:rPr lang="zh-CN" altLang="en-US" sz="2000" dirty="0" smtClean="0">
                <a:solidFill>
                  <a:srgbClr val="2D7A8F"/>
                </a:solidFill>
                <a:latin typeface="微软雅黑 Light" pitchFamily="34" charset="-122"/>
                <a:ea typeface="微软雅黑 Light" pitchFamily="34" charset="-122"/>
              </a:rPr>
              <a:t>于</a:t>
            </a:r>
            <a:r>
              <a:rPr lang="en-US" sz="2000" dirty="0" smtClean="0">
                <a:solidFill>
                  <a:srgbClr val="2D7A8F"/>
                </a:solidFill>
                <a:latin typeface="微软雅黑 Light" pitchFamily="34" charset="-122"/>
                <a:ea typeface="微软雅黑 Light" pitchFamily="34" charset="-122"/>
              </a:rPr>
              <a:t>2014</a:t>
            </a:r>
            <a:r>
              <a:rPr lang="zh-CN" altLang="en-US" sz="2000" dirty="0" smtClean="0">
                <a:solidFill>
                  <a:srgbClr val="2D7A8F"/>
                </a:solidFill>
                <a:latin typeface="微软雅黑 Light" pitchFamily="34" charset="-122"/>
                <a:ea typeface="微软雅黑 Light" pitchFamily="34" charset="-122"/>
              </a:rPr>
              <a:t>年</a:t>
            </a:r>
            <a:r>
              <a:rPr lang="en-US" sz="2000" dirty="0" smtClean="0">
                <a:solidFill>
                  <a:srgbClr val="2D7A8F"/>
                </a:solidFill>
                <a:latin typeface="微软雅黑 Light" pitchFamily="34" charset="-122"/>
                <a:ea typeface="微软雅黑 Light" pitchFamily="34" charset="-122"/>
              </a:rPr>
              <a:t>5</a:t>
            </a:r>
            <a:r>
              <a:rPr lang="zh-CN" altLang="en-US" sz="2000" dirty="0" smtClean="0">
                <a:solidFill>
                  <a:srgbClr val="2D7A8F"/>
                </a:solidFill>
                <a:latin typeface="微软雅黑 Light" pitchFamily="34" charset="-122"/>
                <a:ea typeface="微软雅黑 Light" pitchFamily="34" charset="-122"/>
              </a:rPr>
              <a:t>月正式向读者开放；</a:t>
            </a:r>
            <a:endParaRPr lang="en-US" altLang="zh-CN" sz="2000" dirty="0" smtClean="0">
              <a:solidFill>
                <a:srgbClr val="2D7A8F"/>
              </a:solidFill>
              <a:latin typeface="微软雅黑 Light" pitchFamily="34" charset="-122"/>
              <a:ea typeface="微软雅黑 Light" pitchFamily="34" charset="-122"/>
            </a:endParaRPr>
          </a:p>
          <a:p>
            <a:endParaRPr lang="en-US" altLang="zh-CN" sz="2000" dirty="0" smtClean="0">
              <a:solidFill>
                <a:srgbClr val="2D7A8F"/>
              </a:solidFill>
              <a:latin typeface="微软雅黑 Light" pitchFamily="34" charset="-122"/>
              <a:ea typeface="微软雅黑 Light" pitchFamily="34" charset="-122"/>
            </a:endParaRPr>
          </a:p>
          <a:p>
            <a:r>
              <a:rPr lang="zh-CN" altLang="en-US" sz="2000" dirty="0" smtClean="0">
                <a:solidFill>
                  <a:srgbClr val="2D7A8F"/>
                </a:solidFill>
                <a:latin typeface="微软雅黑 Light" pitchFamily="34" charset="-122"/>
                <a:ea typeface="微软雅黑 Light" pitchFamily="34" charset="-122"/>
              </a:rPr>
              <a:t>截止今年六月底共有注册用户</a:t>
            </a:r>
            <a:r>
              <a:rPr lang="en-US" sz="2000" dirty="0" smtClean="0">
                <a:solidFill>
                  <a:srgbClr val="2D7A8F"/>
                </a:solidFill>
                <a:latin typeface="微软雅黑 Light" pitchFamily="34" charset="-122"/>
                <a:ea typeface="微软雅黑 Light" pitchFamily="34" charset="-122"/>
              </a:rPr>
              <a:t>2.3</a:t>
            </a:r>
            <a:r>
              <a:rPr lang="zh-CN" altLang="en-US" sz="2000" dirty="0" smtClean="0">
                <a:solidFill>
                  <a:srgbClr val="2D7A8F"/>
                </a:solidFill>
                <a:latin typeface="微软雅黑 Light" pitchFamily="34" charset="-122"/>
                <a:ea typeface="微软雅黑 Light" pitchFamily="34" charset="-122"/>
              </a:rPr>
              <a:t>万；</a:t>
            </a:r>
            <a:endParaRPr lang="en-US" altLang="zh-CN" sz="2000" dirty="0" smtClean="0">
              <a:solidFill>
                <a:srgbClr val="2D7A8F"/>
              </a:solidFill>
              <a:latin typeface="微软雅黑 Light" pitchFamily="34" charset="-122"/>
              <a:ea typeface="微软雅黑 Light" pitchFamily="34" charset="-122"/>
            </a:endParaRPr>
          </a:p>
          <a:p>
            <a:endParaRPr lang="en-US" altLang="zh-CN" sz="2000" dirty="0" smtClean="0">
              <a:solidFill>
                <a:srgbClr val="2D7A8F"/>
              </a:solidFill>
              <a:latin typeface="微软雅黑 Light" pitchFamily="34" charset="-122"/>
              <a:ea typeface="微软雅黑 Light" pitchFamily="34" charset="-122"/>
            </a:endParaRPr>
          </a:p>
          <a:p>
            <a:r>
              <a:rPr lang="zh-CN" altLang="en-US" sz="2000" dirty="0" smtClean="0">
                <a:solidFill>
                  <a:srgbClr val="2D7A8F"/>
                </a:solidFill>
                <a:latin typeface="微软雅黑 Light" pitchFamily="34" charset="-122"/>
                <a:ea typeface="微软雅黑 Light" pitchFamily="34" charset="-122"/>
              </a:rPr>
              <a:t>读者能在微信平台上享受到少儿馆提供的信息服务、语音咨询、书目查询、图书续借、预约、活动报名以及数字资源阅览等服务；</a:t>
            </a:r>
            <a:endParaRPr lang="en-US" altLang="zh-CN" sz="2000" dirty="0" smtClean="0">
              <a:solidFill>
                <a:srgbClr val="2D7A8F"/>
              </a:solidFill>
              <a:latin typeface="微软雅黑 Light" pitchFamily="34" charset="-122"/>
              <a:ea typeface="微软雅黑 Light" pitchFamily="34" charset="-122"/>
            </a:endParaRPr>
          </a:p>
          <a:p>
            <a:endParaRPr lang="en-US" altLang="zh-CN" sz="2000" dirty="0" smtClean="0">
              <a:solidFill>
                <a:srgbClr val="2D7A8F"/>
              </a:solidFill>
              <a:latin typeface="微软雅黑 Light" pitchFamily="34" charset="-122"/>
              <a:ea typeface="微软雅黑 Light" pitchFamily="34" charset="-122"/>
            </a:endParaRPr>
          </a:p>
          <a:p>
            <a:r>
              <a:rPr lang="zh-CN" altLang="en-US" sz="2000" dirty="0" smtClean="0">
                <a:solidFill>
                  <a:srgbClr val="2D7A8F"/>
                </a:solidFill>
                <a:latin typeface="微软雅黑 Light" pitchFamily="34" charset="-122"/>
                <a:ea typeface="微软雅黑 Light" pitchFamily="34" charset="-122"/>
              </a:rPr>
              <a:t>平均月点击率达万次。</a:t>
            </a:r>
            <a:endParaRPr lang="zh-CN" altLang="en-US" sz="2000" dirty="0">
              <a:solidFill>
                <a:srgbClr val="2D7A8F"/>
              </a:solidFill>
              <a:latin typeface="微软雅黑 Light" pitchFamily="34" charset="-122"/>
              <a:ea typeface="微软雅黑 Light" pitchFamily="34" charset="-122"/>
            </a:endParaRPr>
          </a:p>
        </p:txBody>
      </p:sp>
      <p:pic>
        <p:nvPicPr>
          <p:cNvPr id="9" name="图片 8" descr="C:\Users\mmm\AppData\Local\Temp\WeChat Files\425453819501991577.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876820" y="1582220"/>
            <a:ext cx="2941456" cy="4377542"/>
          </a:xfrm>
          <a:prstGeom prst="rect">
            <a:avLst/>
          </a:prstGeom>
          <a:noFill/>
          <a:ln>
            <a:noFill/>
          </a:ln>
        </p:spPr>
      </p:pic>
      <p:pic>
        <p:nvPicPr>
          <p:cNvPr id="10" name="图片 9" descr="C:\Users\mmm\AppData\Local\Temp\WeChat Files\163117995243934566.jpg"/>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9073686" y="667820"/>
            <a:ext cx="2916256" cy="4623371"/>
          </a:xfrm>
          <a:prstGeom prst="rect">
            <a:avLst/>
          </a:prstGeom>
          <a:noFill/>
          <a:ln>
            <a:noFill/>
          </a:ln>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Desktop\国图报告所有素材\图\智慧墙3.png"/>
          <p:cNvPicPr>
            <a:picLocks noChangeAspect="1" noChangeArrowheads="1"/>
          </p:cNvPicPr>
          <p:nvPr/>
        </p:nvPicPr>
        <p:blipFill>
          <a:blip r:embed="rId2"/>
          <a:srcRect/>
          <a:stretch>
            <a:fillRect/>
          </a:stretch>
        </p:blipFill>
        <p:spPr bwMode="auto">
          <a:xfrm>
            <a:off x="789789" y="2183435"/>
            <a:ext cx="7458723" cy="3888592"/>
          </a:xfrm>
          <a:prstGeom prst="rect">
            <a:avLst/>
          </a:prstGeom>
          <a:noFill/>
        </p:spPr>
      </p:pic>
      <p:pic>
        <p:nvPicPr>
          <p:cNvPr id="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3" descr="C:\Users\Administrator\Desktop\2.png"/>
          <p:cNvPicPr>
            <a:picLocks noChangeAspect="1" noChangeArrowheads="1"/>
          </p:cNvPicPr>
          <p:nvPr/>
        </p:nvPicPr>
        <p:blipFill>
          <a:blip r:embed="rId4" cstate="print"/>
          <a:srcRect/>
          <a:stretch>
            <a:fillRect/>
          </a:stretch>
        </p:blipFill>
        <p:spPr bwMode="auto">
          <a:xfrm>
            <a:off x="3076536" y="1407015"/>
            <a:ext cx="6476831" cy="4324657"/>
          </a:xfrm>
          <a:prstGeom prst="rect">
            <a:avLst/>
          </a:prstGeom>
          <a:noFill/>
        </p:spPr>
      </p:pic>
      <p:pic>
        <p:nvPicPr>
          <p:cNvPr id="10" name="Picture 4" descr="C:\Users\Administrator\Desktop\3.png"/>
          <p:cNvPicPr>
            <a:picLocks noChangeAspect="1" noChangeArrowheads="1"/>
          </p:cNvPicPr>
          <p:nvPr/>
        </p:nvPicPr>
        <p:blipFill>
          <a:blip r:embed="rId5" cstate="print"/>
          <a:srcRect/>
          <a:stretch>
            <a:fillRect/>
          </a:stretch>
        </p:blipFill>
        <p:spPr bwMode="auto">
          <a:xfrm>
            <a:off x="5457003" y="631748"/>
            <a:ext cx="5860937" cy="4614806"/>
          </a:xfrm>
          <a:prstGeom prst="rect">
            <a:avLst/>
          </a:prstGeom>
          <a:noFill/>
        </p:spPr>
      </p:pic>
      <p:sp>
        <p:nvSpPr>
          <p:cNvPr id="12" name="矩形 11"/>
          <p:cNvSpPr/>
          <p:nvPr/>
        </p:nvSpPr>
        <p:spPr>
          <a:xfrm>
            <a:off x="195209" y="965771"/>
            <a:ext cx="597325" cy="2554545"/>
          </a:xfrm>
          <a:prstGeom prst="rect">
            <a:avLst/>
          </a:prstGeom>
        </p:spPr>
        <p:txBody>
          <a:bodyPr wrap="square">
            <a:spAutoFit/>
          </a:bodyPr>
          <a:lstStyle/>
          <a:p>
            <a:pPr algn="ctr"/>
            <a:r>
              <a:rPr lang="zh-CN" altLang="en-US" sz="2000" b="1" spc="110" dirty="0" smtClean="0">
                <a:solidFill>
                  <a:srgbClr val="2D7A8F"/>
                </a:solidFill>
                <a:latin typeface="微软雅黑" pitchFamily="34" charset="-122"/>
                <a:ea typeface="微软雅黑" pitchFamily="34" charset="-122"/>
              </a:rPr>
              <a:t>智慧数据发布平台</a:t>
            </a:r>
            <a:endParaRPr lang="en-US" altLang="zh-CN" sz="2000" b="1" spc="110"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strVal val="#ppt_w*0.7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strVal val="#ppt_w*0.7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3161" y="667819"/>
            <a:ext cx="2856216" cy="715568"/>
          </a:xfrm>
          <a:prstGeom prst="rect">
            <a:avLst/>
          </a:prstGeom>
          <a:solidFill>
            <a:srgbClr val="93CDDD"/>
          </a:solidFill>
          <a:ln cap="rnd">
            <a:solidFill>
              <a:srgbClr val="2D7A8F"/>
            </a:solidFill>
            <a:round/>
          </a:ln>
          <a:effectLst>
            <a:outerShdw blurRad="50800" dist="38100" dir="5400000" algn="t" rotWithShape="0">
              <a:prstClr val="black">
                <a:alpha val="40000"/>
              </a:prstClr>
            </a:outerShdw>
          </a:effectLst>
        </p:spPr>
        <p:txBody>
          <a:bodyPr wrap="square" lIns="68568" tIns="34284" rIns="68568" bIns="34284" rtlCol="0">
            <a:spAutoFit/>
          </a:bodyPr>
          <a:lstStyle/>
          <a:p>
            <a:pPr defTabSz="685800">
              <a:lnSpc>
                <a:spcPct val="150000"/>
              </a:lnSpc>
            </a:pPr>
            <a:r>
              <a:rPr lang="zh-CN" altLang="en-US" sz="2800" dirty="0" smtClean="0">
                <a:solidFill>
                  <a:srgbClr val="2D7A8F"/>
                </a:solidFill>
                <a:latin typeface="微软雅黑" pitchFamily="34" charset="-122"/>
                <a:ea typeface="微软雅黑" pitchFamily="34" charset="-122"/>
              </a:rPr>
              <a:t>  数字资源建设</a:t>
            </a:r>
            <a:endParaRPr lang="zh-CN" altLang="en-US" sz="2800" dirty="0">
              <a:solidFill>
                <a:srgbClr val="2D7A8F"/>
              </a:solidFill>
              <a:latin typeface="微软雅黑" pitchFamily="34" charset="-122"/>
              <a:ea typeface="微软雅黑" pitchFamily="34" charset="-122"/>
            </a:endParaRPr>
          </a:p>
        </p:txBody>
      </p:sp>
      <p:sp>
        <p:nvSpPr>
          <p:cNvPr id="7" name="矩形 6"/>
          <p:cNvSpPr/>
          <p:nvPr/>
        </p:nvSpPr>
        <p:spPr>
          <a:xfrm>
            <a:off x="1311668" y="1684276"/>
            <a:ext cx="8715910" cy="4401205"/>
          </a:xfrm>
          <a:prstGeom prst="rect">
            <a:avLst/>
          </a:prstGeom>
        </p:spPr>
        <p:txBody>
          <a:bodyPr wrap="square">
            <a:spAutoFit/>
          </a:bodyPr>
          <a:lstStyle/>
          <a:p>
            <a:r>
              <a:rPr lang="zh-CN" altLang="en-US" sz="2000" b="1" spc="50" dirty="0" smtClean="0">
                <a:solidFill>
                  <a:srgbClr val="2D7A8F"/>
                </a:solidFill>
                <a:latin typeface="微软雅黑 Light" pitchFamily="34" charset="-122"/>
                <a:ea typeface="微软雅黑 Light" pitchFamily="34" charset="-122"/>
              </a:rPr>
              <a:t>大连市少年儿童图书馆自</a:t>
            </a:r>
            <a:r>
              <a:rPr lang="en-US" sz="2000" b="1" spc="50" dirty="0" smtClean="0">
                <a:solidFill>
                  <a:srgbClr val="2D7A8F"/>
                </a:solidFill>
                <a:latin typeface="微软雅黑 Light" pitchFamily="34" charset="-122"/>
                <a:ea typeface="微软雅黑 Light" pitchFamily="34" charset="-122"/>
              </a:rPr>
              <a:t>2004</a:t>
            </a:r>
            <a:r>
              <a:rPr lang="zh-CN" altLang="en-US" sz="2000" b="1" spc="50" dirty="0" smtClean="0">
                <a:solidFill>
                  <a:srgbClr val="2D7A8F"/>
                </a:solidFill>
                <a:latin typeface="微软雅黑 Light" pitchFamily="34" charset="-122"/>
                <a:ea typeface="微软雅黑 Light" pitchFamily="34" charset="-122"/>
              </a:rPr>
              <a:t>年起开展数字资源建设工作，目前数字资源总量达</a:t>
            </a:r>
            <a:r>
              <a:rPr lang="en-US" sz="2000" b="1" spc="50" dirty="0" smtClean="0">
                <a:solidFill>
                  <a:srgbClr val="2D7A8F"/>
                </a:solidFill>
                <a:latin typeface="微软雅黑 Light" pitchFamily="34" charset="-122"/>
                <a:ea typeface="微软雅黑 Light" pitchFamily="34" charset="-122"/>
              </a:rPr>
              <a:t>163394</a:t>
            </a:r>
            <a:r>
              <a:rPr lang="zh-CN" altLang="en-US" sz="2000" b="1" spc="50" dirty="0" smtClean="0">
                <a:solidFill>
                  <a:srgbClr val="2D7A8F"/>
                </a:solidFill>
                <a:latin typeface="微软雅黑 Light" pitchFamily="34" charset="-122"/>
                <a:ea typeface="微软雅黑 Light" pitchFamily="34" charset="-122"/>
              </a:rPr>
              <a:t>种，图片</a:t>
            </a:r>
            <a:r>
              <a:rPr lang="en-US" altLang="zh-CN" sz="2000" b="1" spc="50" dirty="0" smtClean="0">
                <a:solidFill>
                  <a:srgbClr val="2D7A8F"/>
                </a:solidFill>
                <a:latin typeface="微软雅黑 Light" pitchFamily="34" charset="-122"/>
                <a:ea typeface="微软雅黑 Light" pitchFamily="34" charset="-122"/>
              </a:rPr>
              <a:t>60万幅，</a:t>
            </a:r>
            <a:r>
              <a:rPr lang="en-US" sz="2000" b="1" spc="50" dirty="0" smtClean="0">
                <a:solidFill>
                  <a:srgbClr val="2D7A8F"/>
                </a:solidFill>
                <a:latin typeface="微软雅黑 Light" pitchFamily="34" charset="-122"/>
                <a:ea typeface="微软雅黑 Light" pitchFamily="34" charset="-122"/>
              </a:rPr>
              <a:t>36.937TB；</a:t>
            </a:r>
          </a:p>
          <a:p>
            <a:endParaRPr lang="en-US" altLang="zh-CN" sz="2000" b="1" spc="50" dirty="0" smtClean="0">
              <a:solidFill>
                <a:srgbClr val="2D7A8F"/>
              </a:solidFill>
              <a:latin typeface="微软雅黑 Light" pitchFamily="34" charset="-122"/>
              <a:ea typeface="微软雅黑 Light" pitchFamily="34" charset="-122"/>
            </a:endParaRPr>
          </a:p>
          <a:p>
            <a:r>
              <a:rPr lang="zh-CN" altLang="en-US" sz="2000" b="1" spc="50" dirty="0" smtClean="0">
                <a:solidFill>
                  <a:srgbClr val="2D7A8F"/>
                </a:solidFill>
                <a:latin typeface="微软雅黑 Light" pitchFamily="34" charset="-122"/>
                <a:ea typeface="微软雅黑 Light" pitchFamily="34" charset="-122"/>
              </a:rPr>
              <a:t>其中自建资源</a:t>
            </a:r>
            <a:r>
              <a:rPr lang="en-US" sz="2000" b="1" spc="50" dirty="0" smtClean="0">
                <a:solidFill>
                  <a:srgbClr val="2D7A8F"/>
                </a:solidFill>
                <a:latin typeface="微软雅黑 Light" pitchFamily="34" charset="-122"/>
                <a:ea typeface="微软雅黑 Light" pitchFamily="34" charset="-122"/>
              </a:rPr>
              <a:t>11.45TB</a:t>
            </a:r>
            <a:r>
              <a:rPr lang="zh-CN" altLang="en-US" sz="2000" b="1" spc="50" dirty="0" smtClean="0">
                <a:solidFill>
                  <a:srgbClr val="2D7A8F"/>
                </a:solidFill>
                <a:latin typeface="微软雅黑 Light" pitchFamily="34" charset="-122"/>
                <a:ea typeface="微软雅黑 Light" pitchFamily="34" charset="-122"/>
              </a:rPr>
              <a:t>，包括本馆保本期刊、视频点播资源（主要内容为影视剧）、乐儿互动电子书、有声书库、视听资源（各种讲座、学习资源等）、特色连环画资源库及电子馆刊；</a:t>
            </a:r>
            <a:endParaRPr lang="en-US" altLang="zh-CN" sz="2000" b="1" spc="50" dirty="0" smtClean="0">
              <a:solidFill>
                <a:srgbClr val="2D7A8F"/>
              </a:solidFill>
              <a:latin typeface="微软雅黑 Light" pitchFamily="34" charset="-122"/>
              <a:ea typeface="微软雅黑 Light" pitchFamily="34" charset="-122"/>
            </a:endParaRPr>
          </a:p>
          <a:p>
            <a:endParaRPr lang="en-US" altLang="zh-CN" sz="2000" b="1" spc="50" dirty="0" smtClean="0">
              <a:solidFill>
                <a:srgbClr val="2D7A8F"/>
              </a:solidFill>
              <a:latin typeface="微软雅黑 Light" pitchFamily="34" charset="-122"/>
              <a:ea typeface="微软雅黑 Light" pitchFamily="34" charset="-122"/>
            </a:endParaRPr>
          </a:p>
          <a:p>
            <a:r>
              <a:rPr lang="zh-CN" altLang="en-US" sz="2000" b="1" spc="50" dirty="0" smtClean="0">
                <a:solidFill>
                  <a:srgbClr val="2D7A8F"/>
                </a:solidFill>
                <a:latin typeface="微软雅黑 Light" pitchFamily="34" charset="-122"/>
                <a:ea typeface="微软雅黑 Light" pitchFamily="34" charset="-122"/>
              </a:rPr>
              <a:t>采购资源种类繁多，主要分为博看期刊、英语资源、中少数据、电子书（方正、点点书）、视听平台等几大类。</a:t>
            </a:r>
            <a:endParaRPr lang="en-US" altLang="zh-CN" sz="2000" b="1" spc="50" dirty="0" smtClean="0">
              <a:solidFill>
                <a:srgbClr val="2D7A8F"/>
              </a:solidFill>
              <a:latin typeface="微软雅黑 Light" pitchFamily="34" charset="-122"/>
              <a:ea typeface="微软雅黑 Light" pitchFamily="34" charset="-122"/>
            </a:endParaRPr>
          </a:p>
          <a:p>
            <a:endParaRPr lang="en-US" altLang="zh-CN" sz="2000" b="1" spc="50" dirty="0" smtClean="0">
              <a:solidFill>
                <a:srgbClr val="2D7A8F"/>
              </a:solidFill>
              <a:latin typeface="微软雅黑 Light" pitchFamily="34" charset="-122"/>
              <a:ea typeface="微软雅黑 Light" pitchFamily="34" charset="-122"/>
            </a:endParaRPr>
          </a:p>
          <a:p>
            <a:r>
              <a:rPr lang="zh-CN" altLang="en-US" sz="2000" b="1" spc="50" dirty="0" smtClean="0">
                <a:solidFill>
                  <a:srgbClr val="2D7A8F"/>
                </a:solidFill>
                <a:latin typeface="微软雅黑 Light" pitchFamily="34" charset="-122"/>
                <a:ea typeface="微软雅黑 Light" pitchFamily="34" charset="-122"/>
              </a:rPr>
              <a:t>此外为了给读者在手机、网站等检索时提供更加直观生动的书目信息，我们还采购了电子书目元数据。</a:t>
            </a:r>
            <a:endParaRPr lang="en-US" altLang="zh-CN" sz="2000" b="1" spc="50" dirty="0" smtClean="0">
              <a:solidFill>
                <a:srgbClr val="2D7A8F"/>
              </a:solidFill>
              <a:latin typeface="微软雅黑 Light" pitchFamily="34" charset="-122"/>
              <a:ea typeface="微软雅黑 Light" pitchFamily="34" charset="-122"/>
            </a:endParaRPr>
          </a:p>
          <a:p>
            <a:endParaRPr lang="en-US" altLang="zh-CN" sz="2000" b="1" spc="50" dirty="0" smtClean="0">
              <a:solidFill>
                <a:srgbClr val="2D7A8F"/>
              </a:solidFill>
              <a:latin typeface="微软雅黑 Light" pitchFamily="34" charset="-122"/>
              <a:ea typeface="微软雅黑 Light" pitchFamily="34" charset="-122"/>
            </a:endParaRPr>
          </a:p>
          <a:p>
            <a:r>
              <a:rPr lang="zh-CN" altLang="en-US" sz="2000" b="1" spc="50" dirty="0" smtClean="0">
                <a:solidFill>
                  <a:srgbClr val="2D7A8F"/>
                </a:solidFill>
                <a:latin typeface="微软雅黑 Light" pitchFamily="34" charset="-122"/>
                <a:ea typeface="微软雅黑 Light" pitchFamily="34" charset="-122"/>
              </a:rPr>
              <a:t>共享辽宁省图书馆数字资源</a:t>
            </a:r>
            <a:r>
              <a:rPr lang="en-US" altLang="zh-CN" sz="2000" b="1" spc="50" dirty="0" smtClean="0">
                <a:solidFill>
                  <a:srgbClr val="2D7A8F"/>
                </a:solidFill>
                <a:latin typeface="微软雅黑 Light" pitchFamily="34" charset="-122"/>
                <a:ea typeface="微软雅黑 Light" pitchFamily="34" charset="-122"/>
              </a:rPr>
              <a:t>52TB。</a:t>
            </a:r>
            <a:endParaRPr lang="zh-CN" altLang="en-US" sz="2000" b="1" spc="50" dirty="0">
              <a:solidFill>
                <a:srgbClr val="2D7A8F"/>
              </a:solidFill>
              <a:latin typeface="微软雅黑 Light" pitchFamily="34" charset="-122"/>
              <a:ea typeface="微软雅黑 Light"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77401" y="667820"/>
            <a:ext cx="5382310" cy="557961"/>
          </a:xfrm>
          <a:prstGeom prst="rect">
            <a:avLst/>
          </a:prstGeom>
          <a:noFill/>
        </p:spPr>
        <p:txBody>
          <a:bodyPr wrap="square" lIns="68568" tIns="34284" rIns="68568" bIns="34284" rtlCol="0">
            <a:spAutoFit/>
          </a:bodyPr>
          <a:lstStyle/>
          <a:p>
            <a:pPr algn="just" defTabSz="685800">
              <a:lnSpc>
                <a:spcPct val="150000"/>
              </a:lnSpc>
            </a:pPr>
            <a:r>
              <a:rPr lang="zh-CN" altLang="en-US" sz="2400" b="1" dirty="0" smtClean="0">
                <a:solidFill>
                  <a:srgbClr val="2D7A8F"/>
                </a:solidFill>
                <a:latin typeface="微软雅黑" pitchFamily="34" charset="-122"/>
                <a:ea typeface="微软雅黑" pitchFamily="34" charset="-122"/>
              </a:rPr>
              <a:t>数字资源种类</a:t>
            </a:r>
            <a:endParaRPr lang="zh-CN" altLang="en-US" sz="2400" b="1" dirty="0">
              <a:solidFill>
                <a:srgbClr val="2D7A8F"/>
              </a:solidFill>
              <a:latin typeface="微软雅黑" pitchFamily="34" charset="-122"/>
              <a:ea typeface="微软雅黑" pitchFamily="34" charset="-122"/>
            </a:endParaRPr>
          </a:p>
        </p:txBody>
      </p:sp>
      <p:pic>
        <p:nvPicPr>
          <p:cNvPr id="1030" name="Picture 6"/>
          <p:cNvPicPr>
            <a:picLocks noChangeAspect="1" noChangeArrowheads="1"/>
          </p:cNvPicPr>
          <p:nvPr/>
        </p:nvPicPr>
        <p:blipFill>
          <a:blip r:embed="rId3"/>
          <a:srcRect/>
          <a:stretch>
            <a:fillRect/>
          </a:stretch>
        </p:blipFill>
        <p:spPr bwMode="auto">
          <a:xfrm>
            <a:off x="1294579" y="1804220"/>
            <a:ext cx="5226050" cy="39687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a:srcRect/>
          <a:stretch>
            <a:fillRect/>
          </a:stretch>
        </p:blipFill>
        <p:spPr bwMode="auto">
          <a:xfrm>
            <a:off x="2199455" y="1548579"/>
            <a:ext cx="5245100" cy="48704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578439" y="1950664"/>
            <a:ext cx="5302250" cy="38608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6"/>
          <a:srcRect/>
          <a:stretch>
            <a:fillRect/>
          </a:stretch>
        </p:blipFill>
        <p:spPr bwMode="auto">
          <a:xfrm>
            <a:off x="5266755" y="2427091"/>
            <a:ext cx="5213350" cy="2825750"/>
          </a:xfrm>
          <a:prstGeom prst="rect">
            <a:avLst/>
          </a:prstGeom>
          <a:noFill/>
          <a:ln w="9525">
            <a:noFill/>
            <a:miter lim="800000"/>
            <a:headEnd/>
            <a:tailEnd/>
          </a:ln>
          <a:effectLst/>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anim calcmode="lin" valueType="num">
                                      <p:cBhvr additive="base">
                                        <p:cTn id="13" dur="500" fill="hold"/>
                                        <p:tgtEl>
                                          <p:spTgt spid="1031"/>
                                        </p:tgtEl>
                                        <p:attrNameLst>
                                          <p:attrName>ppt_x</p:attrName>
                                        </p:attrNameLst>
                                      </p:cBhvr>
                                      <p:tavLst>
                                        <p:tav tm="0">
                                          <p:val>
                                            <p:strVal val="0-#ppt_w/2"/>
                                          </p:val>
                                        </p:tav>
                                        <p:tav tm="100000">
                                          <p:val>
                                            <p:strVal val="#ppt_x"/>
                                          </p:val>
                                        </p:tav>
                                      </p:tavLst>
                                    </p:anim>
                                    <p:anim calcmode="lin" valueType="num">
                                      <p:cBhvr additive="base">
                                        <p:cTn id="14" dur="500" fill="hold"/>
                                        <p:tgtEl>
                                          <p:spTgt spid="10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ppt_x"/>
                                          </p:val>
                                        </p:tav>
                                        <p:tav tm="100000">
                                          <p:val>
                                            <p:strVal val="#ppt_x"/>
                                          </p:val>
                                        </p:tav>
                                      </p:tavLst>
                                    </p:anim>
                                    <p:anim calcmode="lin" valueType="num">
                                      <p:cBhvr additive="base">
                                        <p:cTn id="2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3"/>
                                        </p:tgtEl>
                                        <p:attrNameLst>
                                          <p:attrName>style.visibility</p:attrName>
                                        </p:attrNameLst>
                                      </p:cBhvr>
                                      <p:to>
                                        <p:strVal val="visible"/>
                                      </p:to>
                                    </p:set>
                                    <p:anim calcmode="lin" valueType="num">
                                      <p:cBhvr additive="base">
                                        <p:cTn id="25" dur="500" fill="hold"/>
                                        <p:tgtEl>
                                          <p:spTgt spid="1033"/>
                                        </p:tgtEl>
                                        <p:attrNameLst>
                                          <p:attrName>ppt_x</p:attrName>
                                        </p:attrNameLst>
                                      </p:cBhvr>
                                      <p:tavLst>
                                        <p:tav tm="0">
                                          <p:val>
                                            <p:strVal val="#ppt_x"/>
                                          </p:val>
                                        </p:tav>
                                        <p:tav tm="100000">
                                          <p:val>
                                            <p:strVal val="#ppt_x"/>
                                          </p:val>
                                        </p:tav>
                                      </p:tavLst>
                                    </p:anim>
                                    <p:anim calcmode="lin" valueType="num">
                                      <p:cBhvr additive="base">
                                        <p:cTn id="26"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7964" y="1253447"/>
            <a:ext cx="2917861" cy="4107074"/>
          </a:xfrm>
          <a:prstGeom prst="rect">
            <a:avLst/>
          </a:prstGeom>
          <a:noFill/>
        </p:spPr>
        <p:txBody>
          <a:bodyPr wrap="square" lIns="68568" tIns="34284" rIns="68568" bIns="34284" rtlCol="0">
            <a:spAutoFit/>
          </a:bodyPr>
          <a:lstStyle/>
          <a:p>
            <a:pPr algn="just" defTabSz="685800">
              <a:lnSpc>
                <a:spcPct val="150000"/>
              </a:lnSpc>
            </a:pPr>
            <a:r>
              <a:rPr lang="en-US" altLang="zh-CN" sz="2000" b="1" dirty="0" err="1" smtClean="0">
                <a:solidFill>
                  <a:srgbClr val="2D7A8F"/>
                </a:solidFill>
                <a:latin typeface="微软雅黑" pitchFamily="34" charset="-122"/>
                <a:ea typeface="微软雅黑" pitchFamily="34" charset="-122"/>
              </a:rPr>
              <a:t>自建资源探索</a:t>
            </a:r>
            <a:endParaRPr lang="en-US" altLang="zh-CN" sz="2000" b="1"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b="1" dirty="0" smtClean="0">
                <a:solidFill>
                  <a:srgbClr val="2D7A8F"/>
                </a:solidFill>
                <a:latin typeface="微软雅黑" pitchFamily="34" charset="-122"/>
                <a:ea typeface="微软雅黑" pitchFamily="34" charset="-122"/>
              </a:rPr>
              <a:t>--</a:t>
            </a:r>
            <a:r>
              <a:rPr lang="en-US" altLang="zh-CN" sz="2000" b="1" dirty="0" err="1" smtClean="0">
                <a:solidFill>
                  <a:srgbClr val="2D7A8F"/>
                </a:solidFill>
                <a:latin typeface="微软雅黑" pitchFamily="34" charset="-122"/>
                <a:ea typeface="微软雅黑" pitchFamily="34" charset="-122"/>
              </a:rPr>
              <a:t>乐儿科普动漫</a:t>
            </a:r>
            <a:endParaRPr lang="en-US" altLang="zh-CN" sz="2000" b="1"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FF0000"/>
              </a:solidFill>
              <a:latin typeface="微软雅黑" pitchFamily="34" charset="-122"/>
              <a:ea typeface="微软雅黑" pitchFamily="34" charset="-122"/>
            </a:endParaRPr>
          </a:p>
          <a:p>
            <a:pPr algn="just" defTabSz="685800">
              <a:lnSpc>
                <a:spcPct val="150000"/>
              </a:lnSpc>
            </a:pPr>
            <a:r>
              <a:rPr lang="en-US" altLang="zh-CN" sz="1499" dirty="0" smtClean="0">
                <a:solidFill>
                  <a:srgbClr val="2D7A8F"/>
                </a:solidFill>
                <a:latin typeface="微软雅黑" pitchFamily="34" charset="-122"/>
                <a:ea typeface="微软雅黑" pitchFamily="34" charset="-122"/>
              </a:rPr>
              <a:t>2007年立项</a:t>
            </a: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r>
              <a:rPr lang="en-US" altLang="zh-CN" sz="1499" dirty="0" err="1" smtClean="0">
                <a:solidFill>
                  <a:srgbClr val="2D7A8F"/>
                </a:solidFill>
                <a:latin typeface="微软雅黑" pitchFamily="34" charset="-122"/>
                <a:ea typeface="微软雅黑" pitchFamily="34" charset="-122"/>
              </a:rPr>
              <a:t>大连地方儿童作家编写方案</a:t>
            </a: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r>
              <a:rPr lang="zh-CN" altLang="en-US" sz="1499" dirty="0" smtClean="0">
                <a:solidFill>
                  <a:srgbClr val="2D7A8F"/>
                </a:solidFill>
                <a:latin typeface="微软雅黑" pitchFamily="34" charset="-122"/>
                <a:ea typeface="微软雅黑" pitchFamily="34" charset="-122"/>
              </a:rPr>
              <a:t>与动漫制作公司联手</a:t>
            </a: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r>
              <a:rPr lang="zh-CN" altLang="en-US" sz="1499" dirty="0" smtClean="0">
                <a:solidFill>
                  <a:srgbClr val="2D7A8F"/>
                </a:solidFill>
                <a:latin typeface="微软雅黑" pitchFamily="34" charset="-122"/>
                <a:ea typeface="微软雅黑" pitchFamily="34" charset="-122"/>
              </a:rPr>
              <a:t>制作</a:t>
            </a:r>
            <a:r>
              <a:rPr lang="en-US" altLang="zh-CN" sz="1499" dirty="0" smtClean="0">
                <a:solidFill>
                  <a:srgbClr val="2D7A8F"/>
                </a:solidFill>
                <a:latin typeface="微软雅黑" pitchFamily="34" charset="-122"/>
                <a:ea typeface="微软雅黑" pitchFamily="34" charset="-122"/>
              </a:rPr>
              <a:t>600册电子动漫图书</a:t>
            </a:r>
          </a:p>
          <a:p>
            <a:pPr algn="just" defTabSz="685800">
              <a:lnSpc>
                <a:spcPct val="150000"/>
              </a:lnSpc>
            </a:pPr>
            <a:endParaRPr lang="zh-CN" altLang="en-US" sz="1499" dirty="0">
              <a:solidFill>
                <a:srgbClr val="FF0000"/>
              </a:solidFill>
              <a:latin typeface="微软雅黑" pitchFamily="34" charset="-122"/>
              <a:ea typeface="微软雅黑" pitchFamily="34" charset="-122"/>
            </a:endParaRPr>
          </a:p>
        </p:txBody>
      </p:sp>
      <p:pic>
        <p:nvPicPr>
          <p:cNvPr id="2051" name="Picture 3" descr="C:\Users\lenovo\Desktop\国图报告所有素材\图\微信图片_20170923144935.png"/>
          <p:cNvPicPr>
            <a:picLocks noChangeAspect="1" noChangeArrowheads="1"/>
          </p:cNvPicPr>
          <p:nvPr/>
        </p:nvPicPr>
        <p:blipFill>
          <a:blip r:embed="rId3"/>
          <a:srcRect/>
          <a:stretch>
            <a:fillRect/>
          </a:stretch>
        </p:blipFill>
        <p:spPr bwMode="auto">
          <a:xfrm>
            <a:off x="4750156" y="618660"/>
            <a:ext cx="7250060" cy="5552921"/>
          </a:xfrm>
          <a:prstGeom prst="rect">
            <a:avLst/>
          </a:prstGeom>
          <a:noFill/>
        </p:spPr>
      </p:pic>
      <p:pic>
        <p:nvPicPr>
          <p:cNvPr id="2052" name="Picture 4"/>
          <p:cNvPicPr>
            <a:picLocks noChangeAspect="1" noChangeArrowheads="1"/>
          </p:cNvPicPr>
          <p:nvPr/>
        </p:nvPicPr>
        <p:blipFill>
          <a:blip r:embed="rId4"/>
          <a:srcRect/>
          <a:stretch>
            <a:fillRect/>
          </a:stretch>
        </p:blipFill>
        <p:spPr bwMode="auto">
          <a:xfrm>
            <a:off x="3748160" y="1629596"/>
            <a:ext cx="6793376" cy="4945865"/>
          </a:xfrm>
          <a:prstGeom prst="rect">
            <a:avLst/>
          </a:prstGeom>
          <a:noFill/>
          <a:ln w="9525">
            <a:noFill/>
            <a:miter lim="800000"/>
            <a:headEnd/>
            <a:tailEnd/>
          </a:ln>
          <a:effectLst/>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1+#ppt_w/2"/>
                                          </p:val>
                                        </p:tav>
                                        <p:tav tm="100000">
                                          <p:val>
                                            <p:strVal val="#ppt_x"/>
                                          </p:val>
                                        </p:tav>
                                      </p:tavLst>
                                    </p:anim>
                                    <p:anim calcmode="lin" valueType="num">
                                      <p:cBhvr additive="base">
                                        <p:cTn id="8"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8"/>
          <p:cNvSpPr>
            <a:spLocks/>
          </p:cNvSpPr>
          <p:nvPr/>
        </p:nvSpPr>
        <p:spPr bwMode="auto">
          <a:xfrm>
            <a:off x="934928" y="1060740"/>
            <a:ext cx="6509744" cy="4757434"/>
          </a:xfrm>
          <a:prstGeom prst="rect">
            <a:avLst/>
          </a:prstGeom>
          <a:solidFill>
            <a:srgbClr val="FFFFFF">
              <a:alpha val="58038"/>
            </a:srgbClr>
          </a:solidFill>
          <a:ln w="25400">
            <a:solidFill>
              <a:srgbClr val="0070C0"/>
            </a:solidFill>
            <a:miter lim="800000"/>
            <a:headEnd/>
            <a:tailEnd/>
          </a:ln>
        </p:spPr>
        <p:txBody>
          <a:bodyPr/>
          <a:lstStyle/>
          <a:p>
            <a:pPr defTabSz="685800"/>
            <a:endParaRPr lang="zh-CN" altLang="en-US" sz="1012">
              <a:solidFill>
                <a:srgbClr val="000000"/>
              </a:solidFill>
              <a:latin typeface="等线"/>
              <a:ea typeface="微软雅黑"/>
              <a:sym typeface="Arial" pitchFamily="34" charset="0"/>
            </a:endParaRPr>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15" name="矩形 17"/>
          <p:cNvSpPr>
            <a:spLocks noChangeArrowheads="1"/>
          </p:cNvSpPr>
          <p:nvPr/>
        </p:nvSpPr>
        <p:spPr bwMode="auto">
          <a:xfrm>
            <a:off x="3097137" y="700460"/>
            <a:ext cx="1647748" cy="720560"/>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685800"/>
            <a:endParaRPr lang="zh-CN" altLang="en-US" sz="1499" b="1">
              <a:solidFill>
                <a:prstClr val="black"/>
              </a:solidFill>
              <a:latin typeface="等线"/>
              <a:ea typeface="微软雅黑"/>
              <a:sym typeface="Arial" pitchFamily="34" charset="0"/>
            </a:endParaRPr>
          </a:p>
        </p:txBody>
      </p:sp>
      <p:sp>
        <p:nvSpPr>
          <p:cNvPr id="16" name="TextBox 18"/>
          <p:cNvSpPr>
            <a:spLocks noChangeArrowheads="1"/>
          </p:cNvSpPr>
          <p:nvPr/>
        </p:nvSpPr>
        <p:spPr bwMode="auto">
          <a:xfrm>
            <a:off x="3138811" y="737734"/>
            <a:ext cx="1564399" cy="646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685800"/>
            <a:r>
              <a:rPr lang="zh-CN" altLang="en-US" sz="3598" b="1" dirty="0" smtClean="0">
                <a:solidFill>
                  <a:prstClr val="white"/>
                </a:solidFill>
                <a:latin typeface="微软雅黑" panose="020B0503020204020204" pitchFamily="34" charset="-122"/>
                <a:ea typeface="微软雅黑" panose="020B0503020204020204" pitchFamily="34" charset="-122"/>
                <a:sym typeface="方正大黑简体" pitchFamily="65" charset="-122"/>
              </a:rPr>
              <a:t>概 况</a:t>
            </a:r>
            <a:endParaRPr lang="zh-CN" altLang="en-US" sz="3598" b="1" dirty="0">
              <a:solidFill>
                <a:prstClr val="white"/>
              </a:solidFill>
              <a:latin typeface="微软雅黑" panose="020B0503020204020204" pitchFamily="34" charset="-122"/>
              <a:ea typeface="微软雅黑" panose="020B0503020204020204" pitchFamily="34" charset="-122"/>
              <a:sym typeface="方正大黑简体" pitchFamily="65" charset="-122"/>
            </a:endParaRPr>
          </a:p>
        </p:txBody>
      </p:sp>
      <p:sp>
        <p:nvSpPr>
          <p:cNvPr id="17" name="TextBox 16"/>
          <p:cNvSpPr txBox="1"/>
          <p:nvPr/>
        </p:nvSpPr>
        <p:spPr>
          <a:xfrm>
            <a:off x="1476715" y="1775139"/>
            <a:ext cx="5426170" cy="3529800"/>
          </a:xfrm>
          <a:prstGeom prst="rect">
            <a:avLst/>
          </a:prstGeom>
          <a:noFill/>
        </p:spPr>
        <p:txBody>
          <a:bodyPr wrap="square" lIns="68568" tIns="34284" rIns="68568" bIns="34284" rtlCol="0">
            <a:spAutoFit/>
          </a:bodyPr>
          <a:lstStyle/>
          <a:p>
            <a:pPr algn="just" defTabSz="685800">
              <a:lnSpc>
                <a:spcPct val="150000"/>
              </a:lnSpc>
            </a:pPr>
            <a:r>
              <a:rPr lang="zh-CN" altLang="en-US" sz="1499" dirty="0">
                <a:solidFill>
                  <a:srgbClr val="4BACC6"/>
                </a:solidFill>
                <a:latin typeface="微软雅黑" pitchFamily="34" charset="-122"/>
                <a:ea typeface="微软雅黑" pitchFamily="34" charset="-122"/>
              </a:rPr>
              <a:t>大连市少年儿童图书馆，是大连地区最早成立的唯一一所面向城乡少年儿童（学龄前儿童中小学生）、教育教学工作者以及家长提供文献阅读和知识咨询服务的社会文化教育机构。创建于</a:t>
            </a:r>
            <a:r>
              <a:rPr lang="en-US" altLang="zh-CN" sz="1499" dirty="0">
                <a:solidFill>
                  <a:srgbClr val="4BACC6"/>
                </a:solidFill>
                <a:latin typeface="微软雅黑" pitchFamily="34" charset="-122"/>
                <a:ea typeface="微软雅黑" pitchFamily="34" charset="-122"/>
              </a:rPr>
              <a:t>1956</a:t>
            </a:r>
            <a:r>
              <a:rPr lang="zh-CN" altLang="en-US" sz="1499" dirty="0">
                <a:solidFill>
                  <a:srgbClr val="4BACC6"/>
                </a:solidFill>
                <a:latin typeface="微软雅黑" pitchFamily="34" charset="-122"/>
                <a:ea typeface="微软雅黑" pitchFamily="34" charset="-122"/>
              </a:rPr>
              <a:t>年，至今已有</a:t>
            </a:r>
            <a:r>
              <a:rPr lang="en-US" altLang="zh-CN" sz="1499" dirty="0">
                <a:solidFill>
                  <a:srgbClr val="4BACC6"/>
                </a:solidFill>
                <a:latin typeface="微软雅黑" pitchFamily="34" charset="-122"/>
                <a:ea typeface="微软雅黑" pitchFamily="34" charset="-122"/>
              </a:rPr>
              <a:t>61</a:t>
            </a:r>
            <a:r>
              <a:rPr lang="zh-CN" altLang="en-US" sz="1499" dirty="0">
                <a:solidFill>
                  <a:srgbClr val="4BACC6"/>
                </a:solidFill>
                <a:latin typeface="微软雅黑" pitchFamily="34" charset="-122"/>
                <a:ea typeface="微软雅黑" pitchFamily="34" charset="-122"/>
              </a:rPr>
              <a:t>的历史，建筑面积</a:t>
            </a:r>
            <a:r>
              <a:rPr lang="en-US" altLang="zh-CN" sz="1499" dirty="0">
                <a:solidFill>
                  <a:srgbClr val="4BACC6"/>
                </a:solidFill>
                <a:latin typeface="微软雅黑" pitchFamily="34" charset="-122"/>
                <a:ea typeface="微软雅黑" pitchFamily="34" charset="-122"/>
              </a:rPr>
              <a:t>6480</a:t>
            </a:r>
            <a:r>
              <a:rPr lang="zh-CN" altLang="en-US" sz="1499" dirty="0">
                <a:solidFill>
                  <a:srgbClr val="4BACC6"/>
                </a:solidFill>
                <a:latin typeface="微软雅黑" pitchFamily="34" charset="-122"/>
                <a:ea typeface="微软雅黑" pitchFamily="34" charset="-122"/>
              </a:rPr>
              <a:t>平方米。</a:t>
            </a:r>
            <a:r>
              <a:rPr lang="en-US" altLang="zh-CN" sz="1499" dirty="0">
                <a:solidFill>
                  <a:srgbClr val="4BACC6"/>
                </a:solidFill>
                <a:latin typeface="微软雅黑" pitchFamily="34" charset="-122"/>
                <a:ea typeface="微软雅黑" pitchFamily="34" charset="-122"/>
              </a:rPr>
              <a:t>2016</a:t>
            </a:r>
            <a:r>
              <a:rPr lang="zh-CN" altLang="en-US" sz="1499" dirty="0">
                <a:solidFill>
                  <a:srgbClr val="4BACC6"/>
                </a:solidFill>
                <a:latin typeface="微软雅黑" pitchFamily="34" charset="-122"/>
                <a:ea typeface="微软雅黑" pitchFamily="34" charset="-122"/>
              </a:rPr>
              <a:t>年进行了较大规模的服务功能优化工程后，馆内现设有</a:t>
            </a:r>
            <a:r>
              <a:rPr lang="en-US" altLang="zh-CN" sz="1499" dirty="0">
                <a:solidFill>
                  <a:srgbClr val="4BACC6"/>
                </a:solidFill>
                <a:latin typeface="微软雅黑" pitchFamily="34" charset="-122"/>
                <a:ea typeface="微软雅黑" pitchFamily="34" charset="-122"/>
              </a:rPr>
              <a:t>15</a:t>
            </a:r>
            <a:r>
              <a:rPr lang="zh-CN" altLang="en-US" sz="1499" dirty="0">
                <a:solidFill>
                  <a:srgbClr val="4BACC6"/>
                </a:solidFill>
                <a:latin typeface="微软雅黑" pitchFamily="34" charset="-122"/>
                <a:ea typeface="微软雅黑" pitchFamily="34" charset="-122"/>
              </a:rPr>
              <a:t>个服务窗口，馆外建有</a:t>
            </a:r>
            <a:r>
              <a:rPr lang="en-US" altLang="zh-CN" sz="1499" dirty="0">
                <a:solidFill>
                  <a:srgbClr val="4BACC6"/>
                </a:solidFill>
                <a:latin typeface="微软雅黑" pitchFamily="34" charset="-122"/>
                <a:ea typeface="微软雅黑" pitchFamily="34" charset="-122"/>
              </a:rPr>
              <a:t>100</a:t>
            </a:r>
            <a:r>
              <a:rPr lang="zh-CN" altLang="en-US" sz="1499" dirty="0">
                <a:solidFill>
                  <a:srgbClr val="4BACC6"/>
                </a:solidFill>
                <a:latin typeface="微软雅黑" pitchFamily="34" charset="-122"/>
                <a:ea typeface="微软雅黑" pitchFamily="34" charset="-122"/>
              </a:rPr>
              <a:t>个分馆、</a:t>
            </a:r>
            <a:r>
              <a:rPr lang="en-US" altLang="zh-CN" sz="1499" dirty="0">
                <a:solidFill>
                  <a:srgbClr val="4BACC6"/>
                </a:solidFill>
                <a:latin typeface="微软雅黑" pitchFamily="34" charset="-122"/>
                <a:ea typeface="微软雅黑" pitchFamily="34" charset="-122"/>
              </a:rPr>
              <a:t>168</a:t>
            </a:r>
            <a:r>
              <a:rPr lang="zh-CN" altLang="en-US" sz="1499" dirty="0">
                <a:solidFill>
                  <a:srgbClr val="4BACC6"/>
                </a:solidFill>
                <a:latin typeface="微软雅黑" pitchFamily="34" charset="-122"/>
                <a:ea typeface="微软雅黑" pitchFamily="34" charset="-122"/>
              </a:rPr>
              <a:t>个馆藏地、</a:t>
            </a:r>
            <a:r>
              <a:rPr lang="en-US" altLang="zh-CN" sz="1499" dirty="0">
                <a:solidFill>
                  <a:srgbClr val="4BACC6"/>
                </a:solidFill>
                <a:latin typeface="微软雅黑" pitchFamily="34" charset="-122"/>
                <a:ea typeface="微软雅黑" pitchFamily="34" charset="-122"/>
              </a:rPr>
              <a:t>71</a:t>
            </a:r>
            <a:r>
              <a:rPr lang="zh-CN" altLang="en-US" sz="1499" dirty="0">
                <a:solidFill>
                  <a:srgbClr val="4BACC6"/>
                </a:solidFill>
                <a:latin typeface="微软雅黑" pitchFamily="34" charset="-122"/>
                <a:ea typeface="微软雅黑" pitchFamily="34" charset="-122"/>
              </a:rPr>
              <a:t>个流通站、智能书库</a:t>
            </a:r>
            <a:r>
              <a:rPr lang="en-US" altLang="zh-CN" sz="1499" dirty="0">
                <a:solidFill>
                  <a:srgbClr val="4BACC6"/>
                </a:solidFill>
                <a:latin typeface="微软雅黑" pitchFamily="34" charset="-122"/>
                <a:ea typeface="微软雅黑" pitchFamily="34" charset="-122"/>
              </a:rPr>
              <a:t>6</a:t>
            </a:r>
            <a:r>
              <a:rPr lang="zh-CN" altLang="en-US" sz="1499" dirty="0">
                <a:solidFill>
                  <a:srgbClr val="4BACC6"/>
                </a:solidFill>
                <a:latin typeface="微软雅黑" pitchFamily="34" charset="-122"/>
                <a:ea typeface="微软雅黑" pitchFamily="34" charset="-122"/>
              </a:rPr>
              <a:t>个以及</a:t>
            </a:r>
            <a:r>
              <a:rPr lang="en-US" altLang="zh-CN" sz="1499" dirty="0">
                <a:solidFill>
                  <a:srgbClr val="4BACC6"/>
                </a:solidFill>
                <a:latin typeface="微软雅黑" pitchFamily="34" charset="-122"/>
                <a:ea typeface="微软雅黑" pitchFamily="34" charset="-122"/>
              </a:rPr>
              <a:t>1</a:t>
            </a:r>
            <a:r>
              <a:rPr lang="zh-CN" altLang="en-US" sz="1499" dirty="0">
                <a:solidFill>
                  <a:srgbClr val="4BACC6"/>
                </a:solidFill>
                <a:latin typeface="微软雅黑" pitchFamily="34" charset="-122"/>
                <a:ea typeface="微软雅黑" pitchFamily="34" charset="-122"/>
              </a:rPr>
              <a:t>辆流通服务车，拥有馆藏文献资源总量</a:t>
            </a:r>
            <a:r>
              <a:rPr lang="en-US" altLang="zh-CN" sz="1499" dirty="0">
                <a:solidFill>
                  <a:srgbClr val="4BACC6"/>
                </a:solidFill>
                <a:latin typeface="微软雅黑" pitchFamily="34" charset="-122"/>
                <a:ea typeface="微软雅黑" pitchFamily="34" charset="-122"/>
              </a:rPr>
              <a:t>154</a:t>
            </a:r>
            <a:r>
              <a:rPr lang="zh-CN" altLang="en-US" sz="1499" dirty="0">
                <a:solidFill>
                  <a:srgbClr val="4BACC6"/>
                </a:solidFill>
                <a:latin typeface="微软雅黑" pitchFamily="34" charset="-122"/>
                <a:ea typeface="微软雅黑" pitchFamily="34" charset="-122"/>
              </a:rPr>
              <a:t>万册，馆藏数字资源</a:t>
            </a:r>
            <a:r>
              <a:rPr lang="en-US" altLang="zh-CN" sz="1499" dirty="0">
                <a:solidFill>
                  <a:srgbClr val="4BACC6"/>
                </a:solidFill>
                <a:latin typeface="微软雅黑" pitchFamily="34" charset="-122"/>
                <a:ea typeface="微软雅黑" pitchFamily="34" charset="-122"/>
              </a:rPr>
              <a:t>36.93TB</a:t>
            </a:r>
            <a:r>
              <a:rPr lang="zh-CN" altLang="en-US" sz="1499" dirty="0">
                <a:solidFill>
                  <a:srgbClr val="4BACC6"/>
                </a:solidFill>
                <a:latin typeface="微软雅黑" pitchFamily="34" charset="-122"/>
                <a:ea typeface="微软雅黑" pitchFamily="34" charset="-122"/>
              </a:rPr>
              <a:t>，阅览坐席</a:t>
            </a:r>
            <a:r>
              <a:rPr lang="en-US" altLang="zh-CN" sz="1499" dirty="0">
                <a:solidFill>
                  <a:srgbClr val="4BACC6"/>
                </a:solidFill>
                <a:latin typeface="微软雅黑" pitchFamily="34" charset="-122"/>
                <a:ea typeface="微软雅黑" pitchFamily="34" charset="-122"/>
              </a:rPr>
              <a:t>471</a:t>
            </a:r>
            <a:r>
              <a:rPr lang="zh-CN" altLang="en-US" sz="1499" dirty="0">
                <a:solidFill>
                  <a:srgbClr val="4BACC6"/>
                </a:solidFill>
                <a:latin typeface="微软雅黑" pitchFamily="34" charset="-122"/>
                <a:ea typeface="微软雅黑" pitchFamily="34" charset="-122"/>
              </a:rPr>
              <a:t>，持证读者</a:t>
            </a:r>
            <a:r>
              <a:rPr lang="en-US" altLang="zh-CN" sz="1499" dirty="0">
                <a:solidFill>
                  <a:srgbClr val="4BACC6"/>
                </a:solidFill>
                <a:latin typeface="微软雅黑" pitchFamily="34" charset="-122"/>
                <a:ea typeface="微软雅黑" pitchFamily="34" charset="-122"/>
              </a:rPr>
              <a:t>16.7</a:t>
            </a:r>
            <a:r>
              <a:rPr lang="zh-CN" altLang="en-US" sz="1499" dirty="0">
                <a:solidFill>
                  <a:srgbClr val="4BACC6"/>
                </a:solidFill>
                <a:latin typeface="微软雅黑" pitchFamily="34" charset="-122"/>
                <a:ea typeface="微软雅黑" pitchFamily="34" charset="-122"/>
              </a:rPr>
              <a:t>万人，年接待读者</a:t>
            </a:r>
            <a:r>
              <a:rPr lang="en-US" altLang="zh-CN" sz="1499" dirty="0">
                <a:solidFill>
                  <a:srgbClr val="4BACC6"/>
                </a:solidFill>
                <a:latin typeface="微软雅黑" pitchFamily="34" charset="-122"/>
                <a:ea typeface="微软雅黑" pitchFamily="34" charset="-122"/>
              </a:rPr>
              <a:t>126.8</a:t>
            </a:r>
            <a:r>
              <a:rPr lang="zh-CN" altLang="en-US" sz="1499" dirty="0">
                <a:solidFill>
                  <a:srgbClr val="4BACC6"/>
                </a:solidFill>
                <a:latin typeface="微软雅黑" pitchFamily="34" charset="-122"/>
                <a:ea typeface="微软雅黑" pitchFamily="34" charset="-122"/>
              </a:rPr>
              <a:t>万人次。</a:t>
            </a:r>
            <a:r>
              <a:rPr lang="zh-CN" altLang="en-US" sz="1499" dirty="0">
                <a:solidFill>
                  <a:srgbClr val="FF0000"/>
                </a:solidFill>
                <a:latin typeface="微软雅黑" pitchFamily="34" charset="-122"/>
                <a:ea typeface="微软雅黑" pitchFamily="34" charset="-122"/>
              </a:rPr>
              <a:t>在以往五次评估中，我馆均被评为国家一级</a:t>
            </a:r>
            <a:r>
              <a:rPr lang="zh-CN" altLang="en-US" sz="1499" dirty="0" smtClean="0">
                <a:solidFill>
                  <a:srgbClr val="FF0000"/>
                </a:solidFill>
                <a:latin typeface="微软雅黑" pitchFamily="34" charset="-122"/>
                <a:ea typeface="微软雅黑" pitchFamily="34" charset="-122"/>
              </a:rPr>
              <a:t>馆。</a:t>
            </a:r>
            <a:endParaRPr lang="zh-CN" altLang="en-US" sz="1499" dirty="0">
              <a:solidFill>
                <a:srgbClr val="FF0000"/>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03614" y="3123868"/>
            <a:ext cx="3850481" cy="25554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80076068"/>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47964" y="1253447"/>
            <a:ext cx="2917861" cy="3761017"/>
          </a:xfrm>
          <a:prstGeom prst="rect">
            <a:avLst/>
          </a:prstGeom>
          <a:noFill/>
        </p:spPr>
        <p:txBody>
          <a:bodyPr wrap="square" lIns="68568" tIns="34284" rIns="68568" bIns="34284" rtlCol="0">
            <a:spAutoFit/>
          </a:bodyPr>
          <a:lstStyle/>
          <a:p>
            <a:pPr algn="just" defTabSz="685800">
              <a:lnSpc>
                <a:spcPct val="150000"/>
              </a:lnSpc>
            </a:pPr>
            <a:r>
              <a:rPr lang="en-US" altLang="zh-CN" sz="2000" b="1" dirty="0" err="1" smtClean="0">
                <a:solidFill>
                  <a:srgbClr val="2D7A8F"/>
                </a:solidFill>
                <a:latin typeface="微软雅黑" pitchFamily="34" charset="-122"/>
                <a:ea typeface="微软雅黑" pitchFamily="34" charset="-122"/>
              </a:rPr>
              <a:t>自建资源探索</a:t>
            </a:r>
            <a:endParaRPr lang="en-US" altLang="zh-CN" sz="2000" b="1"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b="1" dirty="0" smtClean="0">
                <a:solidFill>
                  <a:srgbClr val="2D7A8F"/>
                </a:solidFill>
                <a:latin typeface="微软雅黑" pitchFamily="34" charset="-122"/>
                <a:ea typeface="微软雅黑" pitchFamily="34" charset="-122"/>
              </a:rPr>
              <a:t>--</a:t>
            </a:r>
            <a:r>
              <a:rPr lang="en-US" altLang="zh-CN" sz="2000" b="1" dirty="0" err="1" smtClean="0">
                <a:solidFill>
                  <a:srgbClr val="2D7A8F"/>
                </a:solidFill>
                <a:latin typeface="微软雅黑" pitchFamily="34" charset="-122"/>
                <a:ea typeface="微软雅黑" pitchFamily="34" charset="-122"/>
              </a:rPr>
              <a:t>保存本期刊数据库</a:t>
            </a:r>
            <a:endParaRPr lang="en-US" altLang="zh-CN" sz="2000" b="1"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FF0000"/>
              </a:solidFill>
              <a:latin typeface="微软雅黑" pitchFamily="34" charset="-122"/>
              <a:ea typeface="微软雅黑" pitchFamily="34" charset="-122"/>
            </a:endParaRP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r>
              <a:rPr lang="en-US" altLang="zh-CN" sz="1499" dirty="0" err="1" smtClean="0">
                <a:solidFill>
                  <a:srgbClr val="2D7A8F"/>
                </a:solidFill>
                <a:latin typeface="微软雅黑" pitchFamily="34" charset="-122"/>
                <a:ea typeface="微软雅黑" pitchFamily="34" charset="-122"/>
              </a:rPr>
              <a:t>采用方正数据平台</a:t>
            </a: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r>
              <a:rPr lang="zh-CN" altLang="en-US" sz="1499" dirty="0" smtClean="0">
                <a:solidFill>
                  <a:srgbClr val="2D7A8F"/>
                </a:solidFill>
                <a:latin typeface="微软雅黑" pitchFamily="34" charset="-122"/>
                <a:ea typeface="微软雅黑" pitchFamily="34" charset="-122"/>
              </a:rPr>
              <a:t>自行上传数据，设置检索点</a:t>
            </a: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r>
              <a:rPr lang="zh-CN" altLang="en-US" sz="1499" dirty="0" smtClean="0">
                <a:solidFill>
                  <a:srgbClr val="2D7A8F"/>
                </a:solidFill>
                <a:latin typeface="微软雅黑" pitchFamily="34" charset="-122"/>
                <a:ea typeface="微软雅黑" pitchFamily="34" charset="-122"/>
              </a:rPr>
              <a:t>每年专项经费保证</a:t>
            </a: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endParaRPr lang="zh-CN" altLang="en-US" sz="1499" dirty="0">
              <a:solidFill>
                <a:srgbClr val="FF0000"/>
              </a:solidFill>
              <a:latin typeface="微软雅黑" pitchFamily="34" charset="-122"/>
              <a:ea typeface="微软雅黑" pitchFamily="34" charset="-122"/>
            </a:endParaRPr>
          </a:p>
        </p:txBody>
      </p:sp>
      <p:pic>
        <p:nvPicPr>
          <p:cNvPr id="3074" name="Picture 2" descr="C:\Users\lenovo\Desktop\国图报告所有素材\图\TIM图片20170923145131.png"/>
          <p:cNvPicPr>
            <a:picLocks noChangeAspect="1" noChangeArrowheads="1"/>
          </p:cNvPicPr>
          <p:nvPr/>
        </p:nvPicPr>
        <p:blipFill>
          <a:blip r:embed="rId3"/>
          <a:srcRect/>
          <a:stretch>
            <a:fillRect/>
          </a:stretch>
        </p:blipFill>
        <p:spPr bwMode="auto">
          <a:xfrm>
            <a:off x="3694445" y="1150705"/>
            <a:ext cx="6853423" cy="4167937"/>
          </a:xfrm>
          <a:prstGeom prst="rect">
            <a:avLst/>
          </a:prstGeom>
          <a:noFill/>
        </p:spPr>
      </p:pic>
      <p:pic>
        <p:nvPicPr>
          <p:cNvPr id="3075" name="Picture 3" descr="C:\Users\lenovo\Desktop\国图报告所有素材\图\TIM图片20170923145110.jpg"/>
          <p:cNvPicPr>
            <a:picLocks noChangeAspect="1" noChangeArrowheads="1"/>
          </p:cNvPicPr>
          <p:nvPr/>
        </p:nvPicPr>
        <p:blipFill>
          <a:blip r:embed="rId4"/>
          <a:srcRect/>
          <a:stretch>
            <a:fillRect/>
          </a:stretch>
        </p:blipFill>
        <p:spPr bwMode="auto">
          <a:xfrm>
            <a:off x="7022850" y="1474698"/>
            <a:ext cx="5036742" cy="4361023"/>
          </a:xfrm>
          <a:prstGeom prst="rect">
            <a:avLst/>
          </a:prstGeom>
          <a:noFill/>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1789" y="1202076"/>
            <a:ext cx="3071973" cy="4223452"/>
          </a:xfrm>
          <a:prstGeom prst="rect">
            <a:avLst/>
          </a:prstGeom>
          <a:noFill/>
        </p:spPr>
        <p:txBody>
          <a:bodyPr wrap="square" lIns="68568" tIns="34284" rIns="68568" bIns="34284" rtlCol="0">
            <a:spAutoFit/>
          </a:bodyPr>
          <a:lstStyle/>
          <a:p>
            <a:pPr algn="just" defTabSz="685800">
              <a:lnSpc>
                <a:spcPct val="150000"/>
              </a:lnSpc>
            </a:pPr>
            <a:r>
              <a:rPr lang="en-US" altLang="zh-CN" sz="2000" b="1" dirty="0" err="1" smtClean="0">
                <a:solidFill>
                  <a:srgbClr val="2D7A8F"/>
                </a:solidFill>
                <a:latin typeface="微软雅黑" pitchFamily="34" charset="-122"/>
                <a:ea typeface="微软雅黑" pitchFamily="34" charset="-122"/>
              </a:rPr>
              <a:t>自建资源探索</a:t>
            </a:r>
            <a:endParaRPr lang="en-US" altLang="zh-CN" sz="2000" b="1"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b="1" dirty="0" smtClean="0">
                <a:solidFill>
                  <a:srgbClr val="2D7A8F"/>
                </a:solidFill>
                <a:latin typeface="微软雅黑" pitchFamily="34" charset="-122"/>
                <a:ea typeface="微软雅黑" pitchFamily="34" charset="-122"/>
              </a:rPr>
              <a:t>--</a:t>
            </a:r>
            <a:r>
              <a:rPr lang="en-US" altLang="zh-CN" sz="2000" b="1" dirty="0" err="1" smtClean="0">
                <a:solidFill>
                  <a:srgbClr val="2D7A8F"/>
                </a:solidFill>
                <a:latin typeface="微软雅黑" pitchFamily="34" charset="-122"/>
                <a:ea typeface="微软雅黑" pitchFamily="34" charset="-122"/>
              </a:rPr>
              <a:t>特藏连环画数据库</a:t>
            </a:r>
            <a:endParaRPr lang="en-US" altLang="zh-CN" sz="2000" b="1"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1499" dirty="0" smtClean="0">
              <a:solidFill>
                <a:srgbClr val="FF0000"/>
              </a:solidFill>
              <a:latin typeface="微软雅黑" pitchFamily="34" charset="-122"/>
              <a:ea typeface="微软雅黑" pitchFamily="34" charset="-122"/>
            </a:endParaRP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r>
              <a:rPr lang="zh-CN" altLang="en-US" sz="2000" dirty="0" smtClean="0">
                <a:solidFill>
                  <a:srgbClr val="2D7A8F"/>
                </a:solidFill>
                <a:latin typeface="微软雅黑 Light" pitchFamily="34" charset="-122"/>
                <a:ea typeface="微软雅黑 Light" pitchFamily="34" charset="-122"/>
              </a:rPr>
              <a:t>将馆藏的</a:t>
            </a:r>
            <a:r>
              <a:rPr lang="en-US" sz="2000" dirty="0" smtClean="0">
                <a:solidFill>
                  <a:srgbClr val="2D7A8F"/>
                </a:solidFill>
                <a:latin typeface="微软雅黑 Light" pitchFamily="34" charset="-122"/>
                <a:ea typeface="微软雅黑 Light" pitchFamily="34" charset="-122"/>
              </a:rPr>
              <a:t>4729</a:t>
            </a:r>
            <a:r>
              <a:rPr lang="zh-CN" altLang="en-US" sz="2000" dirty="0" smtClean="0">
                <a:solidFill>
                  <a:srgbClr val="2D7A8F"/>
                </a:solidFill>
                <a:latin typeface="微软雅黑 Light" pitchFamily="34" charset="-122"/>
                <a:ea typeface="微软雅黑 Light" pitchFamily="34" charset="-122"/>
              </a:rPr>
              <a:t>种</a:t>
            </a:r>
            <a:r>
              <a:rPr lang="zh-CN" altLang="en-US" sz="2000" dirty="0" smtClean="0">
                <a:solidFill>
                  <a:srgbClr val="2D7A8F"/>
                </a:solidFill>
                <a:latin typeface="微软雅黑 Light" pitchFamily="34" charset="-122"/>
                <a:ea typeface="微软雅黑 Light" pitchFamily="34" charset="-122"/>
              </a:rPr>
              <a:t>、</a:t>
            </a:r>
            <a:r>
              <a:rPr lang="en-US" altLang="zh-CN" sz="2000" dirty="0" smtClean="0">
                <a:solidFill>
                  <a:srgbClr val="2D7A8F"/>
                </a:solidFill>
                <a:latin typeface="微软雅黑 Light" pitchFamily="34" charset="-122"/>
                <a:ea typeface="微软雅黑 Light" pitchFamily="34" charset="-122"/>
              </a:rPr>
              <a:t>3万多册</a:t>
            </a:r>
            <a:r>
              <a:rPr lang="zh-CN" altLang="en-US" sz="2000" dirty="0" smtClean="0">
                <a:solidFill>
                  <a:srgbClr val="2D7A8F"/>
                </a:solidFill>
                <a:latin typeface="微软雅黑 Light" pitchFamily="34" charset="-122"/>
                <a:ea typeface="微软雅黑 Light" pitchFamily="34" charset="-122"/>
              </a:rPr>
              <a:t>特色</a:t>
            </a:r>
            <a:r>
              <a:rPr lang="zh-CN" altLang="en-US" sz="2000" dirty="0" smtClean="0">
                <a:solidFill>
                  <a:srgbClr val="2D7A8F"/>
                </a:solidFill>
                <a:latin typeface="微软雅黑 Light" pitchFamily="34" charset="-122"/>
                <a:ea typeface="微软雅黑 Light" pitchFamily="34" charset="-122"/>
              </a:rPr>
              <a:t>连环画进行数字化保护，并通过资源库的建设为广大的大连市民，特别是少年儿童读者提供阅读服务。</a:t>
            </a:r>
          </a:p>
          <a:p>
            <a:pPr algn="just" defTabSz="685800">
              <a:lnSpc>
                <a:spcPct val="150000"/>
              </a:lnSpc>
            </a:pPr>
            <a:endParaRPr lang="en-US" altLang="zh-CN" sz="1499" dirty="0" smtClean="0">
              <a:solidFill>
                <a:srgbClr val="2D7A8F"/>
              </a:solidFill>
              <a:latin typeface="微软雅黑" pitchFamily="34" charset="-122"/>
              <a:ea typeface="微软雅黑" pitchFamily="34" charset="-122"/>
            </a:endParaRPr>
          </a:p>
          <a:p>
            <a:pPr algn="just" defTabSz="685800">
              <a:lnSpc>
                <a:spcPct val="150000"/>
              </a:lnSpc>
            </a:pPr>
            <a:endParaRPr lang="zh-CN" altLang="en-US" sz="1499" dirty="0">
              <a:solidFill>
                <a:srgbClr val="FF0000"/>
              </a:solidFill>
              <a:latin typeface="微软雅黑" pitchFamily="34" charset="-122"/>
              <a:ea typeface="微软雅黑" pitchFamily="34" charset="-122"/>
            </a:endParaRPr>
          </a:p>
        </p:txBody>
      </p:sp>
      <p:pic>
        <p:nvPicPr>
          <p:cNvPr id="4098" name="Picture 2" descr="C:\Users\lenovo\Desktop\国图报告所有素材\图\微信图片_20170923144950.png"/>
          <p:cNvPicPr>
            <a:picLocks noChangeAspect="1" noChangeArrowheads="1"/>
          </p:cNvPicPr>
          <p:nvPr/>
        </p:nvPicPr>
        <p:blipFill>
          <a:blip r:embed="rId3"/>
          <a:srcRect/>
          <a:stretch>
            <a:fillRect/>
          </a:stretch>
        </p:blipFill>
        <p:spPr bwMode="auto">
          <a:xfrm>
            <a:off x="3851024" y="684480"/>
            <a:ext cx="5960795" cy="5608989"/>
          </a:xfrm>
          <a:prstGeom prst="rect">
            <a:avLst/>
          </a:prstGeom>
          <a:noFill/>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7" descr="C:\Users\lenovo\Desktop\国图报告所有素材\图\微信图片_20170923144942.png"/>
          <p:cNvPicPr>
            <a:picLocks noChangeAspect="1" noChangeArrowheads="1"/>
          </p:cNvPicPr>
          <p:nvPr/>
        </p:nvPicPr>
        <p:blipFill>
          <a:blip r:embed="rId3"/>
          <a:srcRect/>
          <a:stretch>
            <a:fillRect/>
          </a:stretch>
        </p:blipFill>
        <p:spPr bwMode="auto">
          <a:xfrm>
            <a:off x="384746" y="628116"/>
            <a:ext cx="11525250" cy="5848350"/>
          </a:xfrm>
          <a:prstGeom prst="rect">
            <a:avLst/>
          </a:prstGeom>
          <a:noFill/>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6147" name="Picture 3" descr="C:\Users\lenovo\Desktop\国图报告所有素材\图\微信图片_20170923144931.png"/>
          <p:cNvPicPr>
            <a:picLocks noChangeAspect="1" noChangeArrowheads="1"/>
          </p:cNvPicPr>
          <p:nvPr/>
        </p:nvPicPr>
        <p:blipFill>
          <a:blip r:embed="rId3"/>
          <a:srcRect/>
          <a:stretch>
            <a:fillRect/>
          </a:stretch>
        </p:blipFill>
        <p:spPr bwMode="auto">
          <a:xfrm>
            <a:off x="371439" y="686121"/>
            <a:ext cx="7442200" cy="4972050"/>
          </a:xfrm>
          <a:prstGeom prst="rect">
            <a:avLst/>
          </a:prstGeom>
          <a:noFill/>
        </p:spPr>
      </p:pic>
      <p:pic>
        <p:nvPicPr>
          <p:cNvPr id="6146" name="Picture 2"/>
          <p:cNvPicPr>
            <a:picLocks noChangeAspect="1" noChangeArrowheads="1"/>
          </p:cNvPicPr>
          <p:nvPr/>
        </p:nvPicPr>
        <p:blipFill>
          <a:blip r:embed="rId4"/>
          <a:srcRect/>
          <a:stretch>
            <a:fillRect/>
          </a:stretch>
        </p:blipFill>
        <p:spPr bwMode="auto">
          <a:xfrm>
            <a:off x="5477642" y="1638908"/>
            <a:ext cx="6038110" cy="3662558"/>
          </a:xfrm>
          <a:prstGeom prst="rect">
            <a:avLst/>
          </a:prstGeom>
          <a:noFill/>
          <a:ln w="9525">
            <a:noFill/>
            <a:miter lim="800000"/>
            <a:headEnd/>
            <a:tailEnd/>
          </a:ln>
          <a:effectLst/>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ox(in)">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ox(in)">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3161" y="667819"/>
            <a:ext cx="2856216" cy="639458"/>
          </a:xfrm>
          <a:prstGeom prst="rect">
            <a:avLst/>
          </a:prstGeom>
          <a:solidFill>
            <a:srgbClr val="93CDDD"/>
          </a:solidFill>
          <a:ln cap="rnd">
            <a:solidFill>
              <a:srgbClr val="2D7A8F"/>
            </a:solidFill>
            <a:round/>
          </a:ln>
          <a:effectLst>
            <a:outerShdw blurRad="50800" dist="38100" dir="5400000" algn="t" rotWithShape="0">
              <a:prstClr val="black">
                <a:alpha val="40000"/>
              </a:prstClr>
            </a:outerShdw>
          </a:effectLst>
        </p:spPr>
        <p:txBody>
          <a:bodyPr wrap="square" lIns="68568" tIns="34284" rIns="68568" bIns="34284" rtlCol="0">
            <a:spAutoFit/>
          </a:bodyPr>
          <a:lstStyle/>
          <a:p>
            <a:pPr defTabSz="685800">
              <a:lnSpc>
                <a:spcPct val="150000"/>
              </a:lnSpc>
            </a:pPr>
            <a:r>
              <a:rPr lang="zh-CN" altLang="en-US" sz="2800" dirty="0" smtClean="0">
                <a:solidFill>
                  <a:srgbClr val="2D7A8F"/>
                </a:solidFill>
                <a:latin typeface="微软雅黑" pitchFamily="34" charset="-122"/>
                <a:ea typeface="微软雅黑" pitchFamily="34" charset="-122"/>
              </a:rPr>
              <a:t>  采购策略探索</a:t>
            </a:r>
            <a:endParaRPr lang="zh-CN" altLang="en-US" sz="2800" dirty="0">
              <a:solidFill>
                <a:srgbClr val="2D7A8F"/>
              </a:solidFill>
              <a:latin typeface="微软雅黑" pitchFamily="34" charset="-122"/>
              <a:ea typeface="微软雅黑" pitchFamily="34" charset="-122"/>
            </a:endParaRPr>
          </a:p>
        </p:txBody>
      </p:sp>
      <p:pic>
        <p:nvPicPr>
          <p:cNvPr id="7" name="Picture 2"/>
          <p:cNvPicPr>
            <a:picLocks noChangeAspect="1" noChangeArrowheads="1"/>
          </p:cNvPicPr>
          <p:nvPr/>
        </p:nvPicPr>
        <p:blipFill>
          <a:blip r:embed="rId3"/>
          <a:srcRect/>
          <a:stretch>
            <a:fillRect/>
          </a:stretch>
        </p:blipFill>
        <p:spPr bwMode="auto">
          <a:xfrm>
            <a:off x="1902031" y="1486454"/>
            <a:ext cx="8158710" cy="5011951"/>
          </a:xfrm>
          <a:prstGeom prst="rect">
            <a:avLst/>
          </a:prstGeom>
          <a:noFill/>
          <a:ln w="9525">
            <a:noFill/>
            <a:miter lim="800000"/>
            <a:headEnd/>
            <a:tailEnd/>
          </a:ln>
          <a:effectLst/>
        </p:spPr>
      </p:pic>
      <p:pic>
        <p:nvPicPr>
          <p:cNvPr id="8" name="Picture 3"/>
          <p:cNvPicPr>
            <a:picLocks noChangeAspect="1" noChangeArrowheads="1"/>
          </p:cNvPicPr>
          <p:nvPr/>
        </p:nvPicPr>
        <p:blipFill>
          <a:blip r:embed="rId4"/>
          <a:srcRect/>
          <a:stretch>
            <a:fillRect/>
          </a:stretch>
        </p:blipFill>
        <p:spPr bwMode="auto">
          <a:xfrm>
            <a:off x="4058293" y="1609451"/>
            <a:ext cx="7928224" cy="4940324"/>
          </a:xfrm>
          <a:prstGeom prst="rect">
            <a:avLst/>
          </a:prstGeom>
          <a:noFill/>
          <a:ln w="9525">
            <a:noFill/>
            <a:miter lim="800000"/>
            <a:headEnd/>
            <a:tailEnd/>
          </a:ln>
          <a:effectLst/>
        </p:spPr>
      </p:pic>
      <p:sp>
        <p:nvSpPr>
          <p:cNvPr id="9" name="矩形 8"/>
          <p:cNvSpPr/>
          <p:nvPr/>
        </p:nvSpPr>
        <p:spPr>
          <a:xfrm>
            <a:off x="801384" y="2383605"/>
            <a:ext cx="597325" cy="2585368"/>
          </a:xfrm>
          <a:prstGeom prst="rect">
            <a:avLst/>
          </a:prstGeom>
        </p:spPr>
        <p:txBody>
          <a:bodyPr wrap="square">
            <a:spAutoFit/>
          </a:bodyPr>
          <a:lstStyle/>
          <a:p>
            <a:pPr algn="ctr"/>
            <a:r>
              <a:rPr lang="zh-CN" altLang="en-US" sz="2000" b="1" spc="110" dirty="0" smtClean="0">
                <a:solidFill>
                  <a:srgbClr val="2D7A8F"/>
                </a:solidFill>
                <a:latin typeface="微软雅黑" pitchFamily="34" charset="-122"/>
                <a:ea typeface="微软雅黑" pitchFamily="34" charset="-122"/>
              </a:rPr>
              <a:t>数字资源统一认证</a:t>
            </a:r>
            <a:endParaRPr lang="en-US" altLang="zh-CN" sz="2000" b="1" spc="110"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10445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01384" y="2383605"/>
            <a:ext cx="597325" cy="1938992"/>
          </a:xfrm>
          <a:prstGeom prst="rect">
            <a:avLst/>
          </a:prstGeom>
        </p:spPr>
        <p:txBody>
          <a:bodyPr wrap="square">
            <a:spAutoFit/>
          </a:bodyPr>
          <a:lstStyle/>
          <a:p>
            <a:pPr algn="ctr"/>
            <a:r>
              <a:rPr lang="zh-CN" altLang="en-US" sz="2000" b="1" spc="110" dirty="0" smtClean="0">
                <a:solidFill>
                  <a:srgbClr val="2D7A8F"/>
                </a:solidFill>
                <a:latin typeface="微软雅黑" pitchFamily="34" charset="-122"/>
                <a:ea typeface="微软雅黑" pitchFamily="34" charset="-122"/>
              </a:rPr>
              <a:t>点击数据分析</a:t>
            </a:r>
            <a:endParaRPr lang="en-US" altLang="zh-CN" sz="2000" b="1" spc="110" dirty="0">
              <a:solidFill>
                <a:srgbClr val="2D7A8F"/>
              </a:solidFill>
              <a:latin typeface="微软雅黑" pitchFamily="34" charset="-122"/>
              <a:ea typeface="微软雅黑" pitchFamily="34" charset="-122"/>
            </a:endParaRPr>
          </a:p>
        </p:txBody>
      </p:sp>
      <p:pic>
        <p:nvPicPr>
          <p:cNvPr id="5124" name="Picture 4" descr="C:\Users\lenovo\Desktop\国图报告所有素材\图\读者登录排名.png"/>
          <p:cNvPicPr>
            <a:picLocks noChangeAspect="1" noChangeArrowheads="1"/>
          </p:cNvPicPr>
          <p:nvPr/>
        </p:nvPicPr>
        <p:blipFill>
          <a:blip r:embed="rId3"/>
          <a:srcRect/>
          <a:stretch>
            <a:fillRect/>
          </a:stretch>
        </p:blipFill>
        <p:spPr bwMode="auto">
          <a:xfrm>
            <a:off x="1780033" y="739739"/>
            <a:ext cx="4768850" cy="5029200"/>
          </a:xfrm>
          <a:prstGeom prst="rect">
            <a:avLst/>
          </a:prstGeom>
          <a:noFill/>
        </p:spPr>
      </p:pic>
      <p:pic>
        <p:nvPicPr>
          <p:cNvPr id="5125" name="Picture 5" descr="C:\Users\lenovo\Desktop\国图报告所有素材\图\读者访问统计.png"/>
          <p:cNvPicPr>
            <a:picLocks noChangeAspect="1" noChangeArrowheads="1"/>
          </p:cNvPicPr>
          <p:nvPr/>
        </p:nvPicPr>
        <p:blipFill>
          <a:blip r:embed="rId4"/>
          <a:srcRect/>
          <a:stretch>
            <a:fillRect/>
          </a:stretch>
        </p:blipFill>
        <p:spPr bwMode="auto">
          <a:xfrm>
            <a:off x="3926887" y="446283"/>
            <a:ext cx="6802437" cy="3314700"/>
          </a:xfrm>
          <a:prstGeom prst="rect">
            <a:avLst/>
          </a:prstGeom>
          <a:noFill/>
        </p:spPr>
      </p:pic>
      <p:pic>
        <p:nvPicPr>
          <p:cNvPr id="5126" name="Picture 6"/>
          <p:cNvPicPr>
            <a:picLocks noChangeAspect="1" noChangeArrowheads="1"/>
          </p:cNvPicPr>
          <p:nvPr/>
        </p:nvPicPr>
        <p:blipFill>
          <a:blip r:embed="rId5"/>
          <a:srcRect/>
          <a:stretch>
            <a:fillRect/>
          </a:stretch>
        </p:blipFill>
        <p:spPr bwMode="auto">
          <a:xfrm>
            <a:off x="4428179" y="2476983"/>
            <a:ext cx="7250113" cy="3876675"/>
          </a:xfrm>
          <a:prstGeom prst="rect">
            <a:avLst/>
          </a:prstGeom>
          <a:noFill/>
          <a:ln w="9525">
            <a:noFill/>
            <a:miter lim="800000"/>
            <a:headEnd/>
            <a:tailEnd/>
          </a:ln>
          <a:effectLst/>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box(in)">
                                      <p:cBhvr>
                                        <p:cTn id="12" dur="500"/>
                                        <p:tgtEl>
                                          <p:spTgt spid="51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box(in)">
                                      <p:cBhvr>
                                        <p:cTn id="1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9716" y="1076497"/>
            <a:ext cx="7585093" cy="4685886"/>
          </a:xfrm>
          <a:prstGeom prst="rect">
            <a:avLst/>
          </a:prstGeom>
          <a:noFill/>
        </p:spPr>
        <p:txBody>
          <a:bodyPr wrap="square" lIns="68568" tIns="34284" rIns="68568" bIns="34284" rtlCol="0">
            <a:spAutoFit/>
          </a:bodyPr>
          <a:lstStyle/>
          <a:p>
            <a:pPr algn="just" defTabSz="685800">
              <a:lnSpc>
                <a:spcPct val="150000"/>
              </a:lnSpc>
            </a:pPr>
            <a:r>
              <a:rPr lang="zh-CN" altLang="en-US" sz="2000" dirty="0" smtClean="0">
                <a:solidFill>
                  <a:srgbClr val="2D7A8F"/>
                </a:solidFill>
                <a:latin typeface="微软雅黑" pitchFamily="34" charset="-122"/>
                <a:ea typeface="微软雅黑" pitchFamily="34" charset="-122"/>
              </a:rPr>
              <a:t>通过对本馆数字资源使用数据观察、分析得出结论：</a:t>
            </a: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dirty="0" smtClean="0">
                <a:solidFill>
                  <a:srgbClr val="2D7A8F"/>
                </a:solidFill>
                <a:latin typeface="微软雅黑" pitchFamily="34" charset="-122"/>
                <a:ea typeface="微软雅黑" pitchFamily="34" charset="-122"/>
              </a:rPr>
              <a:t>1</a:t>
            </a:r>
            <a:r>
              <a:rPr lang="zh-CN" altLang="en-US" sz="2000" dirty="0" smtClean="0">
                <a:solidFill>
                  <a:srgbClr val="2D7A8F"/>
                </a:solidFill>
                <a:latin typeface="微软雅黑" pitchFamily="34" charset="-122"/>
                <a:ea typeface="微软雅黑" pitchFamily="34" charset="-122"/>
              </a:rPr>
              <a:t>、卡通漫画书、哪咤看书，中少期刊，这类动漫类书画类点击量</a:t>
            </a: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dirty="0" smtClean="0">
                <a:solidFill>
                  <a:srgbClr val="2D7A8F"/>
                </a:solidFill>
                <a:latin typeface="微软雅黑" pitchFamily="34" charset="-122"/>
                <a:ea typeface="微软雅黑" pitchFamily="34" charset="-122"/>
              </a:rPr>
              <a:t>      </a:t>
            </a:r>
            <a:r>
              <a:rPr lang="zh-CN" altLang="en-US" sz="2000" dirty="0" smtClean="0">
                <a:solidFill>
                  <a:srgbClr val="2D7A8F"/>
                </a:solidFill>
                <a:latin typeface="微软雅黑" pitchFamily="34" charset="-122"/>
                <a:ea typeface="微软雅黑" pitchFamily="34" charset="-122"/>
              </a:rPr>
              <a:t>比较大，同读者实体借书行为相符，低幼、小学读者借阅量大，</a:t>
            </a: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dirty="0" smtClean="0">
                <a:solidFill>
                  <a:srgbClr val="2D7A8F"/>
                </a:solidFill>
                <a:latin typeface="微软雅黑" pitchFamily="34" charset="-122"/>
                <a:ea typeface="微软雅黑" pitchFamily="34" charset="-122"/>
              </a:rPr>
              <a:t>      </a:t>
            </a:r>
            <a:r>
              <a:rPr lang="zh-CN" altLang="en-US" sz="2000" dirty="0" smtClean="0">
                <a:solidFill>
                  <a:srgbClr val="2D7A8F"/>
                </a:solidFill>
                <a:latin typeface="微软雅黑" pitchFamily="34" charset="-122"/>
                <a:ea typeface="微软雅黑" pitchFamily="34" charset="-122"/>
              </a:rPr>
              <a:t>中学生以上阅览量相对较少，和学业紧张有关；</a:t>
            </a: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dirty="0" smtClean="0">
                <a:solidFill>
                  <a:srgbClr val="2D7A8F"/>
                </a:solidFill>
                <a:latin typeface="微软雅黑" pitchFamily="34" charset="-122"/>
                <a:ea typeface="微软雅黑" pitchFamily="34" charset="-122"/>
              </a:rPr>
              <a:t>2</a:t>
            </a:r>
            <a:r>
              <a:rPr lang="zh-CN" altLang="en-US" sz="2000" dirty="0" smtClean="0">
                <a:solidFill>
                  <a:srgbClr val="2D7A8F"/>
                </a:solidFill>
                <a:latin typeface="微软雅黑" pitchFamily="34" charset="-122"/>
                <a:ea typeface="微软雅黑" pitchFamily="34" charset="-122"/>
              </a:rPr>
              <a:t>、数字资源证使用量大于普通读者，说明偏远地区更需要；</a:t>
            </a: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dirty="0" smtClean="0">
                <a:solidFill>
                  <a:srgbClr val="2D7A8F"/>
                </a:solidFill>
                <a:latin typeface="微软雅黑" pitchFamily="34" charset="-122"/>
                <a:ea typeface="微软雅黑" pitchFamily="34" charset="-122"/>
              </a:rPr>
              <a:t>3</a:t>
            </a:r>
            <a:r>
              <a:rPr lang="zh-CN" altLang="en-US" sz="2000" dirty="0" smtClean="0">
                <a:solidFill>
                  <a:srgbClr val="2D7A8F"/>
                </a:solidFill>
                <a:latin typeface="微软雅黑" pitchFamily="34" charset="-122"/>
                <a:ea typeface="微软雅黑" pitchFamily="34" charset="-122"/>
              </a:rPr>
              <a:t>、读者重复使用较多，说明一旦发现就会多次使用，也说明读者  </a:t>
            </a:r>
            <a:endParaRPr lang="en-US" altLang="zh-CN" sz="2000" dirty="0" smtClean="0">
              <a:solidFill>
                <a:srgbClr val="2D7A8F"/>
              </a:solidFill>
              <a:latin typeface="微软雅黑" pitchFamily="34" charset="-122"/>
              <a:ea typeface="微软雅黑" pitchFamily="34" charset="-122"/>
            </a:endParaRPr>
          </a:p>
          <a:p>
            <a:pPr algn="just" defTabSz="685800">
              <a:lnSpc>
                <a:spcPct val="150000"/>
              </a:lnSpc>
            </a:pPr>
            <a:r>
              <a:rPr lang="en-US" altLang="zh-CN" sz="2000" dirty="0" smtClean="0">
                <a:solidFill>
                  <a:srgbClr val="2D7A8F"/>
                </a:solidFill>
                <a:latin typeface="微软雅黑" pitchFamily="34" charset="-122"/>
                <a:ea typeface="微软雅黑" pitchFamily="34" charset="-122"/>
              </a:rPr>
              <a:t>      </a:t>
            </a:r>
            <a:r>
              <a:rPr lang="zh-CN" altLang="en-US" sz="2000" dirty="0" smtClean="0">
                <a:solidFill>
                  <a:srgbClr val="2D7A8F"/>
                </a:solidFill>
                <a:latin typeface="微软雅黑" pitchFamily="34" charset="-122"/>
                <a:ea typeface="微软雅黑" pitchFamily="34" charset="-122"/>
              </a:rPr>
              <a:t>还对数字资源不够了解，需要加大宣传推广力度。</a:t>
            </a:r>
            <a:endParaRPr lang="zh-CN" altLang="en-US" sz="2000" dirty="0">
              <a:solidFill>
                <a:srgbClr val="2D7A8F"/>
              </a:solidFill>
              <a:latin typeface="微软雅黑" pitchFamily="34" charset="-122"/>
              <a:ea typeface="微软雅黑" pitchFamily="34" charset="-122"/>
            </a:endParaRPr>
          </a:p>
        </p:txBody>
      </p:sp>
      <p:grpSp>
        <p:nvGrpSpPr>
          <p:cNvPr id="10" name="组合 9"/>
          <p:cNvGrpSpPr/>
          <p:nvPr/>
        </p:nvGrpSpPr>
        <p:grpSpPr>
          <a:xfrm>
            <a:off x="9789934" y="3429320"/>
            <a:ext cx="1019175" cy="2031378"/>
            <a:chOff x="6183705" y="2771774"/>
            <a:chExt cx="1019175" cy="2031378"/>
          </a:xfrm>
          <a:solidFill>
            <a:srgbClr val="FFC000"/>
          </a:solidFill>
        </p:grpSpPr>
        <p:grpSp>
          <p:nvGrpSpPr>
            <p:cNvPr id="11" name="组合 10"/>
            <p:cNvGrpSpPr/>
            <p:nvPr/>
          </p:nvGrpSpPr>
          <p:grpSpPr>
            <a:xfrm>
              <a:off x="6183705" y="2771776"/>
              <a:ext cx="1019175" cy="1714062"/>
              <a:chOff x="8339138" y="5637213"/>
              <a:chExt cx="104775" cy="176212"/>
            </a:xfrm>
            <a:grpFill/>
          </p:grpSpPr>
          <p:sp>
            <p:nvSpPr>
              <p:cNvPr id="14" name="Freeform 561"/>
              <p:cNvSpPr>
                <a:spLocks noEditPoints="1"/>
              </p:cNvSpPr>
              <p:nvPr/>
            </p:nvSpPr>
            <p:spPr bwMode="auto">
              <a:xfrm>
                <a:off x="8339138" y="5637213"/>
                <a:ext cx="104775" cy="141287"/>
              </a:xfrm>
              <a:custGeom>
                <a:avLst/>
                <a:gdLst>
                  <a:gd name="T0" fmla="*/ 53004 w 170"/>
                  <a:gd name="T1" fmla="*/ 0 h 230"/>
                  <a:gd name="T2" fmla="*/ 52388 w 170"/>
                  <a:gd name="T3" fmla="*/ 0 h 230"/>
                  <a:gd name="T4" fmla="*/ 51771 w 170"/>
                  <a:gd name="T5" fmla="*/ 0 h 230"/>
                  <a:gd name="T6" fmla="*/ 0 w 170"/>
                  <a:gd name="T7" fmla="*/ 58972 h 230"/>
                  <a:gd name="T8" fmla="*/ 30816 w 170"/>
                  <a:gd name="T9" fmla="*/ 141288 h 230"/>
                  <a:gd name="T10" fmla="*/ 73959 w 170"/>
                  <a:gd name="T11" fmla="*/ 141288 h 230"/>
                  <a:gd name="T12" fmla="*/ 104775 w 170"/>
                  <a:gd name="T13" fmla="*/ 58972 h 230"/>
                  <a:gd name="T14" fmla="*/ 53004 w 170"/>
                  <a:gd name="T15" fmla="*/ 0 h 230"/>
                  <a:gd name="T16" fmla="*/ 64714 w 170"/>
                  <a:gd name="T17" fmla="*/ 129002 h 230"/>
                  <a:gd name="T18" fmla="*/ 59783 w 170"/>
                  <a:gd name="T19" fmla="*/ 129002 h 230"/>
                  <a:gd name="T20" fmla="*/ 59783 w 170"/>
                  <a:gd name="T21" fmla="*/ 97673 h 230"/>
                  <a:gd name="T22" fmla="*/ 44992 w 170"/>
                  <a:gd name="T23" fmla="*/ 97673 h 230"/>
                  <a:gd name="T24" fmla="*/ 44992 w 170"/>
                  <a:gd name="T25" fmla="*/ 129002 h 230"/>
                  <a:gd name="T26" fmla="*/ 40061 w 170"/>
                  <a:gd name="T27" fmla="*/ 129002 h 230"/>
                  <a:gd name="T28" fmla="*/ 30200 w 170"/>
                  <a:gd name="T29" fmla="*/ 108116 h 230"/>
                  <a:gd name="T30" fmla="*/ 12326 w 170"/>
                  <a:gd name="T31" fmla="*/ 58972 h 230"/>
                  <a:gd name="T32" fmla="*/ 30200 w 170"/>
                  <a:gd name="T33" fmla="*/ 18429 h 230"/>
                  <a:gd name="T34" fmla="*/ 51771 w 170"/>
                  <a:gd name="T35" fmla="*/ 12286 h 230"/>
                  <a:gd name="T36" fmla="*/ 51771 w 170"/>
                  <a:gd name="T37" fmla="*/ 12286 h 230"/>
                  <a:gd name="T38" fmla="*/ 52388 w 170"/>
                  <a:gd name="T39" fmla="*/ 12286 h 230"/>
                  <a:gd name="T40" fmla="*/ 53004 w 170"/>
                  <a:gd name="T41" fmla="*/ 12286 h 230"/>
                  <a:gd name="T42" fmla="*/ 53004 w 170"/>
                  <a:gd name="T43" fmla="*/ 12286 h 230"/>
                  <a:gd name="T44" fmla="*/ 74575 w 170"/>
                  <a:gd name="T45" fmla="*/ 18429 h 230"/>
                  <a:gd name="T46" fmla="*/ 92449 w 170"/>
                  <a:gd name="T47" fmla="*/ 58972 h 230"/>
                  <a:gd name="T48" fmla="*/ 74575 w 170"/>
                  <a:gd name="T49" fmla="*/ 108116 h 230"/>
                  <a:gd name="T50" fmla="*/ 64714 w 170"/>
                  <a:gd name="T51" fmla="*/ 129002 h 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230"/>
                  <a:gd name="T80" fmla="*/ 170 w 170"/>
                  <a:gd name="T81" fmla="*/ 230 h 2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grpFill/>
              <a:ln w="9525">
                <a:noFill/>
                <a:miter lim="800000"/>
                <a:headEnd/>
                <a:tailEnd/>
              </a:ln>
            </p:spPr>
            <p:txBody>
              <a:bodyPr/>
              <a:lstStyle/>
              <a:p>
                <a:endParaRPr lang="zh-CN" altLang="en-US">
                  <a:solidFill>
                    <a:schemeClr val="tx1">
                      <a:lumMod val="50000"/>
                      <a:lumOff val="50000"/>
                    </a:schemeClr>
                  </a:solidFill>
                  <a:latin typeface="Calibri" pitchFamily="34" charset="0"/>
                </a:endParaRPr>
              </a:p>
            </p:txBody>
          </p:sp>
          <p:sp>
            <p:nvSpPr>
              <p:cNvPr id="15" name="Rectangle 562"/>
              <p:cNvSpPr>
                <a:spLocks noChangeArrowheads="1"/>
              </p:cNvSpPr>
              <p:nvPr/>
            </p:nvSpPr>
            <p:spPr bwMode="auto">
              <a:xfrm>
                <a:off x="8370888" y="5783263"/>
                <a:ext cx="42862" cy="12700"/>
              </a:xfrm>
              <a:prstGeom prst="rect">
                <a:avLst/>
              </a:prstGeom>
              <a:grpFill/>
              <a:ln w="9525">
                <a:noFill/>
                <a:miter lim="800000"/>
                <a:headEnd/>
                <a:tailEnd/>
              </a:ln>
            </p:spPr>
            <p:txBody>
              <a:bodyPr/>
              <a:lstStyle/>
              <a:p>
                <a:endParaRPr lang="zh-CN" altLang="en-US">
                  <a:solidFill>
                    <a:schemeClr val="tx1">
                      <a:lumMod val="50000"/>
                      <a:lumOff val="50000"/>
                    </a:schemeClr>
                  </a:solidFill>
                  <a:latin typeface="Calibri" pitchFamily="34" charset="0"/>
                </a:endParaRPr>
              </a:p>
            </p:txBody>
          </p:sp>
          <p:sp>
            <p:nvSpPr>
              <p:cNvPr id="16" name="Rectangle 563"/>
              <p:cNvSpPr>
                <a:spLocks noChangeArrowheads="1"/>
              </p:cNvSpPr>
              <p:nvPr/>
            </p:nvSpPr>
            <p:spPr bwMode="auto">
              <a:xfrm>
                <a:off x="8382000" y="5802313"/>
                <a:ext cx="20638" cy="11112"/>
              </a:xfrm>
              <a:prstGeom prst="rect">
                <a:avLst/>
              </a:prstGeom>
              <a:grpFill/>
              <a:ln w="9525">
                <a:noFill/>
                <a:miter lim="800000"/>
                <a:headEnd/>
                <a:tailEnd/>
              </a:ln>
            </p:spPr>
            <p:txBody>
              <a:bodyPr/>
              <a:lstStyle/>
              <a:p>
                <a:endParaRPr lang="zh-CN" altLang="en-US">
                  <a:solidFill>
                    <a:schemeClr val="tx1">
                      <a:lumMod val="50000"/>
                      <a:lumOff val="50000"/>
                    </a:schemeClr>
                  </a:solidFill>
                  <a:latin typeface="Calibri" pitchFamily="34" charset="0"/>
                </a:endParaRPr>
              </a:p>
            </p:txBody>
          </p:sp>
        </p:grpSp>
        <p:sp>
          <p:nvSpPr>
            <p:cNvPr id="12" name="椭圆 11"/>
            <p:cNvSpPr/>
            <p:nvPr/>
          </p:nvSpPr>
          <p:spPr>
            <a:xfrm>
              <a:off x="6570080" y="4531326"/>
              <a:ext cx="271826" cy="2718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3" name="七角星 12"/>
            <p:cNvSpPr/>
            <p:nvPr/>
          </p:nvSpPr>
          <p:spPr>
            <a:xfrm>
              <a:off x="6464259" y="3372894"/>
              <a:ext cx="445217" cy="445217"/>
            </a:xfrm>
            <a:prstGeom prst="star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cstate="print"/>
          <a:srcRect/>
          <a:stretch>
            <a:fillRect/>
          </a:stretch>
        </p:blipFill>
        <p:spPr bwMode="auto">
          <a:xfrm>
            <a:off x="698642" y="1285126"/>
            <a:ext cx="5177034" cy="3882776"/>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6154221" y="1367318"/>
            <a:ext cx="5075433" cy="3806575"/>
          </a:xfrm>
          <a:prstGeom prst="rect">
            <a:avLst/>
          </a:prstGeom>
          <a:noFill/>
          <a:ln w="9525">
            <a:noFill/>
            <a:miter lim="800000"/>
            <a:headEnd/>
            <a:tailEnd/>
          </a:ln>
          <a:effectLst/>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a:srcRect/>
          <a:stretch>
            <a:fillRect/>
          </a:stretch>
        </p:blipFill>
        <p:spPr bwMode="auto">
          <a:xfrm>
            <a:off x="1373312" y="893852"/>
            <a:ext cx="3835685" cy="5114246"/>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5749888" y="888998"/>
            <a:ext cx="3794804" cy="5059738"/>
          </a:xfrm>
          <a:prstGeom prst="rect">
            <a:avLst/>
          </a:prstGeom>
          <a:noFill/>
          <a:ln w="9525">
            <a:noFill/>
            <a:miter lim="800000"/>
            <a:headEnd/>
            <a:tailEnd/>
          </a:ln>
          <a:effectLst/>
        </p:spPr>
      </p:pic>
      <p:sp>
        <p:nvSpPr>
          <p:cNvPr id="9" name="矩形 8"/>
          <p:cNvSpPr/>
          <p:nvPr/>
        </p:nvSpPr>
        <p:spPr>
          <a:xfrm>
            <a:off x="10027576" y="1300655"/>
            <a:ext cx="1273996" cy="4247317"/>
          </a:xfrm>
          <a:prstGeom prst="rect">
            <a:avLst/>
          </a:prstGeom>
        </p:spPr>
        <p:txBody>
          <a:bodyPr wrap="square">
            <a:spAutoFit/>
          </a:bodyPr>
          <a:lstStyle/>
          <a:p>
            <a:pPr algn="just" defTabSz="685800">
              <a:lnSpc>
                <a:spcPct val="150000"/>
              </a:lnSpc>
            </a:pPr>
            <a:r>
              <a:rPr lang="zh-CN" altLang="en-US" dirty="0" smtClean="0">
                <a:solidFill>
                  <a:srgbClr val="2D7A8F"/>
                </a:solidFill>
                <a:latin typeface="微软雅黑" pitchFamily="34" charset="-122"/>
                <a:ea typeface="微软雅黑" pitchFamily="34" charset="-122"/>
              </a:rPr>
              <a:t>电</a:t>
            </a:r>
            <a:r>
              <a:rPr lang="zh-CN" altLang="en-US" dirty="0" smtClean="0">
                <a:solidFill>
                  <a:srgbClr val="2D7A8F"/>
                </a:solidFill>
                <a:latin typeface="微软雅黑" pitchFamily="34" charset="-122"/>
                <a:ea typeface="微软雅黑" pitchFamily="34" charset="-122"/>
              </a:rPr>
              <a:t>子书</a:t>
            </a:r>
            <a:r>
              <a:rPr lang="en-US" altLang="zh-CN" dirty="0" smtClean="0">
                <a:solidFill>
                  <a:srgbClr val="2D7A8F"/>
                </a:solidFill>
                <a:latin typeface="微软雅黑" pitchFamily="34" charset="-122"/>
                <a:ea typeface="微软雅黑" pitchFamily="34" charset="-122"/>
              </a:rPr>
              <a:t>5</a:t>
            </a:r>
            <a:r>
              <a:rPr lang="zh-CN" altLang="en-US" dirty="0" smtClean="0">
                <a:solidFill>
                  <a:srgbClr val="2D7A8F"/>
                </a:solidFill>
                <a:latin typeface="微软雅黑" pitchFamily="34" charset="-122"/>
                <a:ea typeface="微软雅黑" pitchFamily="34" charset="-122"/>
              </a:rPr>
              <a:t>分钟点击</a:t>
            </a:r>
            <a:r>
              <a:rPr lang="en-US" altLang="zh-CN" dirty="0" smtClean="0">
                <a:solidFill>
                  <a:srgbClr val="2D7A8F"/>
                </a:solidFill>
                <a:latin typeface="微软雅黑" pitchFamily="34" charset="-122"/>
                <a:ea typeface="微软雅黑" pitchFamily="34" charset="-122"/>
              </a:rPr>
              <a:t>50</a:t>
            </a:r>
            <a:r>
              <a:rPr lang="zh-CN" altLang="en-US" dirty="0" smtClean="0">
                <a:solidFill>
                  <a:srgbClr val="2D7A8F"/>
                </a:solidFill>
                <a:latin typeface="微软雅黑" pitchFamily="34" charset="-122"/>
                <a:ea typeface="微软雅黑" pitchFamily="34" charset="-122"/>
              </a:rPr>
              <a:t>页，</a:t>
            </a:r>
            <a:r>
              <a:rPr lang="zh-CN" altLang="en-US" dirty="0" smtClean="0">
                <a:solidFill>
                  <a:srgbClr val="2D7A8F"/>
                </a:solidFill>
                <a:latin typeface="微软雅黑" pitchFamily="34" charset="-122"/>
                <a:ea typeface="微软雅黑" pitchFamily="34" charset="-122"/>
              </a:rPr>
              <a:t>高峰时期一天近万次页面点击，实地监测平均每分钟点击</a:t>
            </a:r>
            <a:r>
              <a:rPr lang="en-US" altLang="zh-CN" dirty="0" smtClean="0">
                <a:solidFill>
                  <a:srgbClr val="2D7A8F"/>
                </a:solidFill>
                <a:latin typeface="微软雅黑" pitchFamily="34" charset="-122"/>
                <a:ea typeface="微软雅黑" pitchFamily="34" charset="-122"/>
              </a:rPr>
              <a:t>7</a:t>
            </a:r>
            <a:r>
              <a:rPr lang="zh-CN" altLang="en-US" dirty="0" smtClean="0">
                <a:solidFill>
                  <a:srgbClr val="2D7A8F"/>
                </a:solidFill>
                <a:latin typeface="微软雅黑" pitchFamily="34" charset="-122"/>
                <a:ea typeface="微软雅黑" pitchFamily="34" charset="-122"/>
              </a:rPr>
              <a:t>次左右。</a:t>
            </a:r>
            <a:endParaRPr lang="zh-CN" altLang="en-US"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3161" y="667819"/>
            <a:ext cx="3708970" cy="715568"/>
          </a:xfrm>
          <a:prstGeom prst="rect">
            <a:avLst/>
          </a:prstGeom>
          <a:solidFill>
            <a:srgbClr val="93CDDD"/>
          </a:solidFill>
          <a:ln cap="rnd">
            <a:solidFill>
              <a:srgbClr val="2D7A8F"/>
            </a:solidFill>
            <a:round/>
          </a:ln>
          <a:effectLst>
            <a:outerShdw blurRad="50800" dist="38100" dir="5400000" algn="t" rotWithShape="0">
              <a:prstClr val="black">
                <a:alpha val="40000"/>
              </a:prstClr>
            </a:outerShdw>
          </a:effectLst>
        </p:spPr>
        <p:txBody>
          <a:bodyPr wrap="square" lIns="68568" tIns="34284" rIns="68568" bIns="34284" rtlCol="0">
            <a:spAutoFit/>
          </a:bodyPr>
          <a:lstStyle/>
          <a:p>
            <a:pPr defTabSz="685800">
              <a:lnSpc>
                <a:spcPct val="150000"/>
              </a:lnSpc>
            </a:pPr>
            <a:r>
              <a:rPr lang="zh-CN" altLang="en-US" sz="2800" dirty="0" smtClean="0">
                <a:solidFill>
                  <a:srgbClr val="2D7A8F"/>
                </a:solidFill>
                <a:latin typeface="微软雅黑" pitchFamily="34" charset="-122"/>
                <a:ea typeface="微软雅黑" pitchFamily="34" charset="-122"/>
              </a:rPr>
              <a:t>  数字资源推广及服务</a:t>
            </a:r>
            <a:endParaRPr lang="zh-CN" altLang="en-US" sz="2800" dirty="0">
              <a:solidFill>
                <a:srgbClr val="2D7A8F"/>
              </a:solidFill>
              <a:latin typeface="微软雅黑" pitchFamily="34" charset="-122"/>
              <a:ea typeface="微软雅黑" pitchFamily="34" charset="-122"/>
            </a:endParaRPr>
          </a:p>
        </p:txBody>
      </p:sp>
      <p:sp>
        <p:nvSpPr>
          <p:cNvPr id="10" name="矩形 9"/>
          <p:cNvSpPr/>
          <p:nvPr/>
        </p:nvSpPr>
        <p:spPr>
          <a:xfrm>
            <a:off x="674670" y="1622632"/>
            <a:ext cx="6096000" cy="4042132"/>
          </a:xfrm>
          <a:prstGeom prst="rect">
            <a:avLst/>
          </a:prstGeom>
        </p:spPr>
        <p:txBody>
          <a:bodyPr>
            <a:spAutoFit/>
          </a:bodyPr>
          <a:lstStyle/>
          <a:p>
            <a:pPr>
              <a:lnSpc>
                <a:spcPts val="2800"/>
              </a:lnSpc>
            </a:pPr>
            <a:r>
              <a:rPr lang="zh-CN" altLang="en-US" sz="2000" kern="1800" dirty="0" smtClean="0">
                <a:solidFill>
                  <a:srgbClr val="2D7A8F"/>
                </a:solidFill>
                <a:latin typeface="微软雅黑" pitchFamily="34" charset="-122"/>
                <a:ea typeface="微软雅黑" pitchFamily="34" charset="-122"/>
              </a:rPr>
              <a:t>大连市少年儿童图书馆数字分馆建设两</a:t>
            </a:r>
            <a:r>
              <a:rPr lang="zh-CN" altLang="en-US" sz="2000" kern="1800" dirty="0" smtClean="0">
                <a:solidFill>
                  <a:srgbClr val="2D7A8F"/>
                </a:solidFill>
                <a:latin typeface="微软雅黑" pitchFamily="34" charset="-122"/>
                <a:ea typeface="微软雅黑" pitchFamily="34" charset="-122"/>
              </a:rPr>
              <a:t>步</a:t>
            </a:r>
            <a:r>
              <a:rPr lang="zh-CN" altLang="en-US" sz="2000" kern="1800" dirty="0" smtClean="0">
                <a:solidFill>
                  <a:srgbClr val="2D7A8F"/>
                </a:solidFill>
                <a:latin typeface="微软雅黑" pitchFamily="34" charset="-122"/>
                <a:ea typeface="微软雅黑" pitchFamily="34" charset="-122"/>
              </a:rPr>
              <a:t>走：</a:t>
            </a:r>
            <a:endParaRPr lang="en-US" altLang="zh-CN" sz="2000" kern="1800" dirty="0" smtClean="0">
              <a:solidFill>
                <a:srgbClr val="2D7A8F"/>
              </a:solidFill>
              <a:latin typeface="微软雅黑" pitchFamily="34" charset="-122"/>
              <a:ea typeface="微软雅黑" pitchFamily="34" charset="-122"/>
            </a:endParaRPr>
          </a:p>
          <a:p>
            <a:pPr>
              <a:lnSpc>
                <a:spcPts val="2800"/>
              </a:lnSpc>
            </a:pPr>
            <a:endParaRPr lang="en-US" altLang="zh-CN" sz="2000" kern="1800" dirty="0" smtClean="0">
              <a:solidFill>
                <a:srgbClr val="2D7A8F"/>
              </a:solidFill>
              <a:latin typeface="微软雅黑" pitchFamily="34" charset="-122"/>
              <a:ea typeface="微软雅黑" pitchFamily="34" charset="-122"/>
            </a:endParaRPr>
          </a:p>
          <a:p>
            <a:pPr>
              <a:lnSpc>
                <a:spcPts val="2800"/>
              </a:lnSpc>
            </a:pPr>
            <a:r>
              <a:rPr lang="zh-CN" altLang="en-US" sz="2000" kern="1800" dirty="0" smtClean="0">
                <a:solidFill>
                  <a:srgbClr val="2D7A8F"/>
                </a:solidFill>
                <a:latin typeface="微软雅黑" pitchFamily="34" charset="-122"/>
                <a:ea typeface="微软雅黑" pitchFamily="34" charset="-122"/>
              </a:rPr>
              <a:t>一</a:t>
            </a:r>
            <a:r>
              <a:rPr lang="zh-CN" altLang="en-US" sz="2000" kern="1800" dirty="0" smtClean="0">
                <a:solidFill>
                  <a:srgbClr val="2D7A8F"/>
                </a:solidFill>
                <a:latin typeface="微软雅黑" pitchFamily="34" charset="-122"/>
                <a:ea typeface="微软雅黑" pitchFamily="34" charset="-122"/>
              </a:rPr>
              <a:t>是在原有百所分馆中选择有条件的分馆，稳步进行数字分馆建设，加大数字资源推广使用力度</a:t>
            </a:r>
            <a:r>
              <a:rPr lang="zh-CN" altLang="en-US" sz="2000" kern="1800" dirty="0" smtClean="0">
                <a:solidFill>
                  <a:srgbClr val="2D7A8F"/>
                </a:solidFill>
                <a:latin typeface="微软雅黑" pitchFamily="34" charset="-122"/>
                <a:ea typeface="微软雅黑" pitchFamily="34" charset="-122"/>
              </a:rPr>
              <a:t>；</a:t>
            </a:r>
            <a:endParaRPr lang="en-US" altLang="zh-CN" sz="2000" kern="1800" dirty="0" smtClean="0">
              <a:solidFill>
                <a:srgbClr val="2D7A8F"/>
              </a:solidFill>
              <a:latin typeface="微软雅黑" pitchFamily="34" charset="-122"/>
              <a:ea typeface="微软雅黑" pitchFamily="34" charset="-122"/>
            </a:endParaRPr>
          </a:p>
          <a:p>
            <a:pPr>
              <a:lnSpc>
                <a:spcPts val="2800"/>
              </a:lnSpc>
            </a:pPr>
            <a:endParaRPr lang="en-US" altLang="zh-CN" sz="2000" kern="1800" dirty="0" smtClean="0">
              <a:solidFill>
                <a:srgbClr val="2D7A8F"/>
              </a:solidFill>
              <a:latin typeface="微软雅黑" pitchFamily="34" charset="-122"/>
              <a:ea typeface="微软雅黑" pitchFamily="34" charset="-122"/>
            </a:endParaRPr>
          </a:p>
          <a:p>
            <a:pPr>
              <a:lnSpc>
                <a:spcPts val="2800"/>
              </a:lnSpc>
            </a:pPr>
            <a:r>
              <a:rPr lang="zh-CN" altLang="en-US" sz="2000" kern="1800" dirty="0" smtClean="0">
                <a:solidFill>
                  <a:srgbClr val="2D7A8F"/>
                </a:solidFill>
                <a:latin typeface="微软雅黑" pitchFamily="34" charset="-122"/>
                <a:ea typeface="微软雅黑" pitchFamily="34" charset="-122"/>
              </a:rPr>
              <a:t>二</a:t>
            </a:r>
            <a:r>
              <a:rPr lang="zh-CN" altLang="en-US" sz="2000" kern="1800" dirty="0" smtClean="0">
                <a:solidFill>
                  <a:srgbClr val="2D7A8F"/>
                </a:solidFill>
                <a:latin typeface="微软雅黑" pitchFamily="34" charset="-122"/>
                <a:ea typeface="微软雅黑" pitchFamily="34" charset="-122"/>
              </a:rPr>
              <a:t>是在全省甚至全国范围内，有针对性选择偏远落后、少儿信息资源匮乏的地区建设数字分馆，截止目前已在甘肃省白银地区、辽宁省辽阳地区及贵州省六盘水地区建设数字分馆，这三个地区读者已达</a:t>
            </a:r>
            <a:r>
              <a:rPr lang="en-US" sz="2000" kern="1800" dirty="0" smtClean="0">
                <a:solidFill>
                  <a:srgbClr val="2D7A8F"/>
                </a:solidFill>
                <a:latin typeface="微软雅黑" pitchFamily="34" charset="-122"/>
                <a:ea typeface="微软雅黑" pitchFamily="34" charset="-122"/>
              </a:rPr>
              <a:t>24,200</a:t>
            </a:r>
            <a:r>
              <a:rPr lang="zh-CN" altLang="en-US" sz="2000" kern="1800" dirty="0" smtClean="0">
                <a:solidFill>
                  <a:srgbClr val="2D7A8F"/>
                </a:solidFill>
                <a:latin typeface="微软雅黑" pitchFamily="34" charset="-122"/>
                <a:ea typeface="微软雅黑" pitchFamily="34" charset="-122"/>
              </a:rPr>
              <a:t>人；</a:t>
            </a:r>
            <a:endParaRPr lang="en-US" altLang="zh-CN" sz="2000" kern="1800" dirty="0" smtClean="0">
              <a:solidFill>
                <a:srgbClr val="2D7A8F"/>
              </a:solidFill>
              <a:latin typeface="微软雅黑" pitchFamily="34" charset="-122"/>
              <a:ea typeface="微软雅黑" pitchFamily="34" charset="-122"/>
            </a:endParaRPr>
          </a:p>
          <a:p>
            <a:pPr>
              <a:lnSpc>
                <a:spcPts val="2800"/>
              </a:lnSpc>
            </a:pPr>
            <a:endParaRPr lang="en-US" altLang="zh-CN" sz="2000" kern="1800" dirty="0" smtClean="0">
              <a:solidFill>
                <a:srgbClr val="2D7A8F"/>
              </a:solidFill>
              <a:latin typeface="微软雅黑" pitchFamily="34" charset="-122"/>
              <a:ea typeface="微软雅黑" pitchFamily="34" charset="-122"/>
            </a:endParaRPr>
          </a:p>
          <a:p>
            <a:pPr>
              <a:lnSpc>
                <a:spcPts val="2800"/>
              </a:lnSpc>
            </a:pPr>
            <a:endParaRPr lang="en-US" altLang="zh-CN" sz="2000" kern="1800" dirty="0" smtClean="0">
              <a:solidFill>
                <a:srgbClr val="2D7A8F"/>
              </a:solidFill>
              <a:latin typeface="微软雅黑" pitchFamily="34" charset="-122"/>
              <a:ea typeface="微软雅黑" pitchFamily="34" charset="-122"/>
            </a:endParaRPr>
          </a:p>
        </p:txBody>
      </p:sp>
      <p:sp>
        <p:nvSpPr>
          <p:cNvPr id="32" name="椭圆 31"/>
          <p:cNvSpPr/>
          <p:nvPr/>
        </p:nvSpPr>
        <p:spPr>
          <a:xfrm>
            <a:off x="7839182" y="1715784"/>
            <a:ext cx="1160980" cy="1202077"/>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8098841" y="1975660"/>
            <a:ext cx="829402" cy="707886"/>
          </a:xfrm>
          <a:prstGeom prst="rect">
            <a:avLst/>
          </a:prstGeom>
        </p:spPr>
        <p:txBody>
          <a:bodyPr wrap="square">
            <a:spAutoFit/>
          </a:bodyPr>
          <a:lstStyle/>
          <a:p>
            <a:r>
              <a:rPr lang="zh-CN" altLang="en-US" sz="2000" dirty="0" smtClean="0">
                <a:solidFill>
                  <a:srgbClr val="2D7A8F"/>
                </a:solidFill>
                <a:latin typeface="微软雅黑" pitchFamily="34" charset="-122"/>
                <a:ea typeface="微软雅黑" pitchFamily="34" charset="-122"/>
              </a:rPr>
              <a:t>网络</a:t>
            </a:r>
            <a:endParaRPr lang="en-US" altLang="zh-CN" sz="2000" dirty="0" smtClean="0">
              <a:solidFill>
                <a:srgbClr val="2D7A8F"/>
              </a:solidFill>
              <a:latin typeface="微软雅黑" pitchFamily="34" charset="-122"/>
              <a:ea typeface="微软雅黑" pitchFamily="34" charset="-122"/>
            </a:endParaRPr>
          </a:p>
          <a:p>
            <a:r>
              <a:rPr lang="zh-CN" altLang="en-US" sz="2000" dirty="0" smtClean="0">
                <a:solidFill>
                  <a:srgbClr val="2D7A8F"/>
                </a:solidFill>
                <a:latin typeface="微软雅黑" pitchFamily="34" charset="-122"/>
                <a:ea typeface="微软雅黑" pitchFamily="34" charset="-122"/>
              </a:rPr>
              <a:t>解答</a:t>
            </a:r>
            <a:endParaRPr lang="zh-CN" altLang="en-US" sz="2000" dirty="0">
              <a:solidFill>
                <a:srgbClr val="2D7A8F"/>
              </a:solidFill>
              <a:latin typeface="微软雅黑" pitchFamily="34" charset="-122"/>
              <a:ea typeface="微软雅黑" pitchFamily="34" charset="-122"/>
            </a:endParaRPr>
          </a:p>
        </p:txBody>
      </p:sp>
      <p:sp>
        <p:nvSpPr>
          <p:cNvPr id="34" name="椭圆 33"/>
          <p:cNvSpPr/>
          <p:nvPr/>
        </p:nvSpPr>
        <p:spPr>
          <a:xfrm>
            <a:off x="9596061" y="2321959"/>
            <a:ext cx="1222625" cy="1222625"/>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9865996" y="2581834"/>
            <a:ext cx="726660" cy="716169"/>
          </a:xfrm>
          <a:prstGeom prst="rect">
            <a:avLst/>
          </a:prstGeom>
        </p:spPr>
        <p:txBody>
          <a:bodyPr wrap="square">
            <a:spAutoFit/>
          </a:bodyPr>
          <a:lstStyle/>
          <a:p>
            <a:r>
              <a:rPr lang="zh-CN" altLang="en-US" sz="2000" dirty="0" smtClean="0">
                <a:solidFill>
                  <a:srgbClr val="2D7A8F"/>
                </a:solidFill>
                <a:latin typeface="微软雅黑" pitchFamily="34" charset="-122"/>
                <a:ea typeface="微软雅黑" pitchFamily="34" charset="-122"/>
              </a:rPr>
              <a:t>电话</a:t>
            </a:r>
            <a:endParaRPr lang="en-US" altLang="zh-CN" sz="2000" dirty="0" smtClean="0">
              <a:solidFill>
                <a:srgbClr val="2D7A8F"/>
              </a:solidFill>
              <a:latin typeface="微软雅黑" pitchFamily="34" charset="-122"/>
              <a:ea typeface="微软雅黑" pitchFamily="34" charset="-122"/>
            </a:endParaRPr>
          </a:p>
          <a:p>
            <a:r>
              <a:rPr lang="zh-CN" altLang="en-US" sz="2000" dirty="0" smtClean="0">
                <a:solidFill>
                  <a:srgbClr val="2D7A8F"/>
                </a:solidFill>
                <a:latin typeface="微软雅黑" pitchFamily="34" charset="-122"/>
                <a:ea typeface="微软雅黑" pitchFamily="34" charset="-122"/>
              </a:rPr>
              <a:t>沟通</a:t>
            </a:r>
            <a:endParaRPr lang="zh-CN" altLang="en-US" sz="2000" b="1" dirty="0">
              <a:solidFill>
                <a:srgbClr val="2D7A8F"/>
              </a:solidFill>
              <a:latin typeface="微软雅黑" pitchFamily="34" charset="-122"/>
              <a:ea typeface="微软雅黑" pitchFamily="34" charset="-122"/>
            </a:endParaRPr>
          </a:p>
        </p:txBody>
      </p:sp>
      <p:sp>
        <p:nvSpPr>
          <p:cNvPr id="36" name="椭圆 35"/>
          <p:cNvSpPr/>
          <p:nvPr/>
        </p:nvSpPr>
        <p:spPr>
          <a:xfrm>
            <a:off x="8332342" y="3606229"/>
            <a:ext cx="1232900" cy="1273995"/>
          </a:xfrm>
          <a:prstGeom prst="ellipse">
            <a:avLst/>
          </a:prstGeom>
          <a:solidFill>
            <a:srgbClr val="93CDDD"/>
          </a:solid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592001" y="3938025"/>
            <a:ext cx="757483" cy="707886"/>
          </a:xfrm>
          <a:prstGeom prst="rect">
            <a:avLst/>
          </a:prstGeom>
        </p:spPr>
        <p:txBody>
          <a:bodyPr wrap="square">
            <a:spAutoFit/>
          </a:bodyPr>
          <a:lstStyle/>
          <a:p>
            <a:r>
              <a:rPr lang="zh-CN" altLang="en-US" sz="2000" dirty="0" smtClean="0">
                <a:solidFill>
                  <a:srgbClr val="2D7A8F"/>
                </a:solidFill>
                <a:latin typeface="微软雅黑" pitchFamily="34" charset="-122"/>
                <a:ea typeface="微软雅黑" pitchFamily="34" charset="-122"/>
              </a:rPr>
              <a:t>视频</a:t>
            </a:r>
            <a:endParaRPr lang="en-US" altLang="zh-CN" sz="2000" dirty="0" smtClean="0">
              <a:solidFill>
                <a:srgbClr val="2D7A8F"/>
              </a:solidFill>
              <a:latin typeface="微软雅黑" pitchFamily="34" charset="-122"/>
              <a:ea typeface="微软雅黑" pitchFamily="34" charset="-122"/>
            </a:endParaRPr>
          </a:p>
          <a:p>
            <a:r>
              <a:rPr lang="zh-CN" altLang="en-US" sz="2000" dirty="0" smtClean="0">
                <a:solidFill>
                  <a:srgbClr val="2D7A8F"/>
                </a:solidFill>
                <a:latin typeface="微软雅黑" pitchFamily="34" charset="-122"/>
                <a:ea typeface="微软雅黑" pitchFamily="34" charset="-122"/>
              </a:rPr>
              <a:t>教材</a:t>
            </a:r>
            <a:endParaRPr lang="zh-CN" altLang="en-US" sz="2000" b="1"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9"/>
          <p:cNvGrpSpPr>
            <a:grpSpLocks/>
          </p:cNvGrpSpPr>
          <p:nvPr/>
        </p:nvGrpSpPr>
        <p:grpSpPr bwMode="auto">
          <a:xfrm>
            <a:off x="1655752" y="766398"/>
            <a:ext cx="1281112" cy="317500"/>
            <a:chOff x="1564145" y="1409888"/>
            <a:chExt cx="891746" cy="316767"/>
          </a:xfrm>
        </p:grpSpPr>
        <p:sp>
          <p:nvSpPr>
            <p:cNvPr id="5" name="Pentagon 50"/>
            <p:cNvSpPr/>
            <p:nvPr/>
          </p:nvSpPr>
          <p:spPr>
            <a:xfrm>
              <a:off x="1677961" y="1409888"/>
              <a:ext cx="777930"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6" name="Group 51"/>
            <p:cNvGrpSpPr>
              <a:grpSpLocks/>
            </p:cNvGrpSpPr>
            <p:nvPr/>
          </p:nvGrpSpPr>
          <p:grpSpPr bwMode="auto">
            <a:xfrm>
              <a:off x="1564145" y="1409888"/>
              <a:ext cx="806062" cy="316767"/>
              <a:chOff x="1624260" y="1478227"/>
              <a:chExt cx="855442" cy="357756"/>
            </a:xfrm>
          </p:grpSpPr>
          <p:sp>
            <p:nvSpPr>
              <p:cNvPr id="7" name="Pentagon 52"/>
              <p:cNvSpPr/>
              <p:nvPr/>
            </p:nvSpPr>
            <p:spPr>
              <a:xfrm>
                <a:off x="1654750" y="1478227"/>
                <a:ext cx="824413"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8" name="Subtitle 2"/>
              <p:cNvSpPr txBox="1">
                <a:spLocks/>
              </p:cNvSpPr>
              <p:nvPr/>
            </p:nvSpPr>
            <p:spPr>
              <a:xfrm>
                <a:off x="1624260" y="1478227"/>
                <a:ext cx="762260"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办证处</a:t>
                </a:r>
                <a:endParaRPr lang="en-US" sz="1400" b="1" spc="-150" dirty="0" smtClean="0">
                  <a:solidFill>
                    <a:srgbClr val="FFFFFF"/>
                  </a:solidFill>
                  <a:latin typeface="黑体" pitchFamily="49" charset="-122"/>
                  <a:ea typeface="黑体" pitchFamily="49" charset="-122"/>
                </a:endParaRPr>
              </a:p>
            </p:txBody>
          </p:sp>
        </p:grpSp>
      </p:grpSp>
      <p:grpSp>
        <p:nvGrpSpPr>
          <p:cNvPr id="9" name="Group 9"/>
          <p:cNvGrpSpPr>
            <a:grpSpLocks/>
          </p:cNvGrpSpPr>
          <p:nvPr/>
        </p:nvGrpSpPr>
        <p:grpSpPr bwMode="auto">
          <a:xfrm>
            <a:off x="8572107" y="734459"/>
            <a:ext cx="2009775" cy="317500"/>
            <a:chOff x="1564145" y="1409888"/>
            <a:chExt cx="891746" cy="316767"/>
          </a:xfrm>
        </p:grpSpPr>
        <p:sp>
          <p:nvSpPr>
            <p:cNvPr id="10" name="Pentagon 50"/>
            <p:cNvSpPr/>
            <p:nvPr/>
          </p:nvSpPr>
          <p:spPr>
            <a:xfrm>
              <a:off x="1678255" y="1409888"/>
              <a:ext cx="77763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11" name="Group 51"/>
            <p:cNvGrpSpPr>
              <a:grpSpLocks/>
            </p:cNvGrpSpPr>
            <p:nvPr/>
          </p:nvGrpSpPr>
          <p:grpSpPr bwMode="auto">
            <a:xfrm>
              <a:off x="1564145" y="1409888"/>
              <a:ext cx="806062" cy="316767"/>
              <a:chOff x="1624260" y="1478227"/>
              <a:chExt cx="855442" cy="357756"/>
            </a:xfrm>
          </p:grpSpPr>
          <p:sp>
            <p:nvSpPr>
              <p:cNvPr id="12" name="Pentagon 52"/>
              <p:cNvSpPr/>
              <p:nvPr/>
            </p:nvSpPr>
            <p:spPr>
              <a:xfrm>
                <a:off x="1654909" y="1478227"/>
                <a:ext cx="824527"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13" name="Subtitle 2"/>
              <p:cNvSpPr txBox="1">
                <a:spLocks/>
              </p:cNvSpPr>
              <p:nvPr/>
            </p:nvSpPr>
            <p:spPr>
              <a:xfrm>
                <a:off x="1624260" y="1478227"/>
                <a:ext cx="762482"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明德英文图书馆</a:t>
                </a:r>
                <a:endParaRPr lang="en-US" sz="1400" b="1" spc="-150" dirty="0" smtClean="0">
                  <a:solidFill>
                    <a:srgbClr val="FFFFFF"/>
                  </a:solidFill>
                  <a:latin typeface="黑体" pitchFamily="49" charset="-122"/>
                  <a:ea typeface="黑体" pitchFamily="49" charset="-122"/>
                </a:endParaRPr>
              </a:p>
            </p:txBody>
          </p:sp>
        </p:grpSp>
      </p:grpSp>
      <p:grpSp>
        <p:nvGrpSpPr>
          <p:cNvPr id="14" name="Group 9"/>
          <p:cNvGrpSpPr>
            <a:grpSpLocks/>
          </p:cNvGrpSpPr>
          <p:nvPr/>
        </p:nvGrpSpPr>
        <p:grpSpPr bwMode="auto">
          <a:xfrm>
            <a:off x="4965129" y="763880"/>
            <a:ext cx="2008187" cy="317500"/>
            <a:chOff x="1564145" y="1409888"/>
            <a:chExt cx="891746" cy="316767"/>
          </a:xfrm>
        </p:grpSpPr>
        <p:sp>
          <p:nvSpPr>
            <p:cNvPr id="15" name="Pentagon 50"/>
            <p:cNvSpPr/>
            <p:nvPr/>
          </p:nvSpPr>
          <p:spPr>
            <a:xfrm>
              <a:off x="1678345" y="1409888"/>
              <a:ext cx="77754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16" name="Group 51"/>
            <p:cNvGrpSpPr>
              <a:grpSpLocks/>
            </p:cNvGrpSpPr>
            <p:nvPr/>
          </p:nvGrpSpPr>
          <p:grpSpPr bwMode="auto">
            <a:xfrm>
              <a:off x="1564145" y="1409888"/>
              <a:ext cx="806062" cy="316767"/>
              <a:chOff x="1624260" y="1478227"/>
              <a:chExt cx="855442" cy="357756"/>
            </a:xfrm>
          </p:grpSpPr>
          <p:sp>
            <p:nvSpPr>
              <p:cNvPr id="17" name="Pentagon 52"/>
              <p:cNvSpPr/>
              <p:nvPr/>
            </p:nvSpPr>
            <p:spPr>
              <a:xfrm>
                <a:off x="1654933" y="1478227"/>
                <a:ext cx="824431"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18" name="Subtitle 2"/>
              <p:cNvSpPr txBox="1">
                <a:spLocks/>
              </p:cNvSpPr>
              <p:nvPr/>
            </p:nvSpPr>
            <p:spPr>
              <a:xfrm>
                <a:off x="1624260" y="1478227"/>
                <a:ext cx="762337"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亲子悦读体验区</a:t>
                </a:r>
                <a:endParaRPr lang="en-US" sz="1400" b="1" spc="-150" dirty="0" smtClean="0">
                  <a:solidFill>
                    <a:srgbClr val="FFFFFF"/>
                  </a:solidFill>
                  <a:latin typeface="黑体" pitchFamily="49" charset="-122"/>
                  <a:ea typeface="黑体" pitchFamily="49" charset="-122"/>
                </a:endParaRPr>
              </a:p>
            </p:txBody>
          </p:sp>
        </p:grpSp>
      </p:grpSp>
      <p:grpSp>
        <p:nvGrpSpPr>
          <p:cNvPr id="19" name="Group 9"/>
          <p:cNvGrpSpPr>
            <a:grpSpLocks/>
          </p:cNvGrpSpPr>
          <p:nvPr/>
        </p:nvGrpSpPr>
        <p:grpSpPr bwMode="auto">
          <a:xfrm>
            <a:off x="6955808" y="3650156"/>
            <a:ext cx="2008187" cy="317500"/>
            <a:chOff x="1564145" y="1409888"/>
            <a:chExt cx="891746" cy="316767"/>
          </a:xfrm>
        </p:grpSpPr>
        <p:sp>
          <p:nvSpPr>
            <p:cNvPr id="20" name="Pentagon 50"/>
            <p:cNvSpPr/>
            <p:nvPr/>
          </p:nvSpPr>
          <p:spPr>
            <a:xfrm>
              <a:off x="1678345" y="1409888"/>
              <a:ext cx="77754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21" name="Group 51"/>
            <p:cNvGrpSpPr>
              <a:grpSpLocks/>
            </p:cNvGrpSpPr>
            <p:nvPr/>
          </p:nvGrpSpPr>
          <p:grpSpPr bwMode="auto">
            <a:xfrm>
              <a:off x="1564145" y="1409888"/>
              <a:ext cx="806062" cy="316767"/>
              <a:chOff x="1624260" y="1478227"/>
              <a:chExt cx="855442" cy="357756"/>
            </a:xfrm>
          </p:grpSpPr>
          <p:sp>
            <p:nvSpPr>
              <p:cNvPr id="22" name="Pentagon 52"/>
              <p:cNvSpPr/>
              <p:nvPr/>
            </p:nvSpPr>
            <p:spPr>
              <a:xfrm>
                <a:off x="1654933" y="1478227"/>
                <a:ext cx="824431"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23" name="Subtitle 2"/>
              <p:cNvSpPr txBox="1">
                <a:spLocks/>
              </p:cNvSpPr>
              <p:nvPr/>
            </p:nvSpPr>
            <p:spPr>
              <a:xfrm>
                <a:off x="1624260" y="1478227"/>
                <a:ext cx="762337"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创客活动验区</a:t>
                </a:r>
                <a:endParaRPr lang="en-US" sz="1400" b="1" spc="-150" dirty="0" smtClean="0">
                  <a:solidFill>
                    <a:srgbClr val="FFFFFF"/>
                  </a:solidFill>
                  <a:latin typeface="黑体" pitchFamily="49" charset="-122"/>
                  <a:ea typeface="黑体" pitchFamily="49" charset="-122"/>
                </a:endParaRPr>
              </a:p>
            </p:txBody>
          </p:sp>
        </p:grpSp>
      </p:grpSp>
      <p:pic>
        <p:nvPicPr>
          <p:cNvPr id="24" name="Picture 3" descr="C:\Users\Administrator\Desktop\图\评估PPT照片\新建文件夹\B00K1699.jpg"/>
          <p:cNvPicPr>
            <a:picLocks noChangeAspect="1" noChangeArrowheads="1"/>
          </p:cNvPicPr>
          <p:nvPr/>
        </p:nvPicPr>
        <p:blipFill>
          <a:blip r:embed="rId3" cstate="print"/>
          <a:srcRect/>
          <a:stretch>
            <a:fillRect/>
          </a:stretch>
        </p:blipFill>
        <p:spPr bwMode="auto">
          <a:xfrm>
            <a:off x="750329" y="1267155"/>
            <a:ext cx="3015876" cy="21422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5" name="Picture 4" descr="C:\Users\Administrator\Desktop\图\评估PPT照片\新建文件夹\B00K1687.jpg"/>
          <p:cNvPicPr>
            <a:picLocks noChangeAspect="1" noChangeArrowheads="1"/>
          </p:cNvPicPr>
          <p:nvPr/>
        </p:nvPicPr>
        <p:blipFill>
          <a:blip r:embed="rId4" cstate="print"/>
          <a:srcRect/>
          <a:stretch>
            <a:fillRect/>
          </a:stretch>
        </p:blipFill>
        <p:spPr bwMode="auto">
          <a:xfrm>
            <a:off x="4361009" y="1286382"/>
            <a:ext cx="3071674" cy="21529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6" name="Picture 5" descr="C:\Users\Administrator\Desktop\图\评估PPT照片\新建文件夹\B00K1686.jpg"/>
          <p:cNvPicPr>
            <a:picLocks noChangeAspect="1" noChangeArrowheads="1"/>
          </p:cNvPicPr>
          <p:nvPr/>
        </p:nvPicPr>
        <p:blipFill>
          <a:blip r:embed="rId5" cstate="print"/>
          <a:srcRect/>
          <a:stretch>
            <a:fillRect/>
          </a:stretch>
        </p:blipFill>
        <p:spPr bwMode="auto">
          <a:xfrm>
            <a:off x="8164864" y="1281096"/>
            <a:ext cx="3245014" cy="21475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27" name="Group 9"/>
          <p:cNvGrpSpPr>
            <a:grpSpLocks/>
          </p:cNvGrpSpPr>
          <p:nvPr/>
        </p:nvGrpSpPr>
        <p:grpSpPr bwMode="auto">
          <a:xfrm>
            <a:off x="3052349" y="3650156"/>
            <a:ext cx="2008189" cy="317500"/>
            <a:chOff x="1564144" y="1409888"/>
            <a:chExt cx="891747" cy="316767"/>
          </a:xfrm>
        </p:grpSpPr>
        <p:sp>
          <p:nvSpPr>
            <p:cNvPr id="28" name="Pentagon 50"/>
            <p:cNvSpPr/>
            <p:nvPr/>
          </p:nvSpPr>
          <p:spPr>
            <a:xfrm>
              <a:off x="1678345" y="1409888"/>
              <a:ext cx="77754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29" name="Group 51"/>
            <p:cNvGrpSpPr>
              <a:grpSpLocks/>
            </p:cNvGrpSpPr>
            <p:nvPr/>
          </p:nvGrpSpPr>
          <p:grpSpPr bwMode="auto">
            <a:xfrm>
              <a:off x="1564144" y="1409888"/>
              <a:ext cx="805743" cy="316767"/>
              <a:chOff x="1624260" y="1478227"/>
              <a:chExt cx="855104" cy="357756"/>
            </a:xfrm>
          </p:grpSpPr>
          <p:sp>
            <p:nvSpPr>
              <p:cNvPr id="30" name="Pentagon 52"/>
              <p:cNvSpPr/>
              <p:nvPr/>
            </p:nvSpPr>
            <p:spPr>
              <a:xfrm>
                <a:off x="1654933" y="1478227"/>
                <a:ext cx="824431"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31" name="Subtitle 2"/>
              <p:cNvSpPr txBox="1">
                <a:spLocks/>
              </p:cNvSpPr>
              <p:nvPr/>
            </p:nvSpPr>
            <p:spPr>
              <a:xfrm>
                <a:off x="1624260" y="1478227"/>
                <a:ext cx="762338"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互动悦读体验区</a:t>
                </a:r>
                <a:endParaRPr lang="en-US" sz="1400" b="1" spc="-150" dirty="0" smtClean="0">
                  <a:solidFill>
                    <a:srgbClr val="FFFFFF"/>
                  </a:solidFill>
                  <a:latin typeface="黑体" pitchFamily="49" charset="-122"/>
                  <a:ea typeface="黑体" pitchFamily="49" charset="-122"/>
                </a:endParaRPr>
              </a:p>
            </p:txBody>
          </p:sp>
        </p:grpSp>
      </p:grpSp>
      <p:pic>
        <p:nvPicPr>
          <p:cNvPr id="32" name="Picture 6" descr="C:\Users\Administrator\Desktop\图\评估PPT照片\新建文件夹\B00K1547.jpg"/>
          <p:cNvPicPr>
            <a:picLocks noChangeAspect="1" noChangeArrowheads="1"/>
          </p:cNvPicPr>
          <p:nvPr/>
        </p:nvPicPr>
        <p:blipFill>
          <a:blip r:embed="rId6" cstate="print"/>
          <a:srcRect/>
          <a:stretch>
            <a:fillRect/>
          </a:stretch>
        </p:blipFill>
        <p:spPr bwMode="auto">
          <a:xfrm>
            <a:off x="2319146" y="4141603"/>
            <a:ext cx="3163010" cy="21740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3" name="Picture 7" descr="创客活动体验区"/>
          <p:cNvPicPr>
            <a:picLocks noChangeAspect="1" noChangeArrowheads="1"/>
          </p:cNvPicPr>
          <p:nvPr/>
        </p:nvPicPr>
        <p:blipFill>
          <a:blip r:embed="rId7" cstate="print"/>
          <a:stretch>
            <a:fillRect/>
          </a:stretch>
        </p:blipFill>
        <p:spPr bwMode="auto">
          <a:xfrm>
            <a:off x="6473628" y="4141516"/>
            <a:ext cx="2940992" cy="2201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34" name="直接连接符 33"/>
          <p:cNvCxnSpPr/>
          <p:nvPr/>
        </p:nvCxnSpPr>
        <p:spPr>
          <a:xfrm flipH="1">
            <a:off x="1809" y="6742694"/>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4455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7428" y="955497"/>
            <a:ext cx="8671389" cy="4395842"/>
          </a:xfrm>
          <a:prstGeom prst="rect">
            <a:avLst/>
          </a:prstGeom>
          <a:noFill/>
        </p:spPr>
        <p:txBody>
          <a:bodyPr wrap="square" lIns="68568" tIns="34284" rIns="68568" bIns="34284" rtlCol="0">
            <a:spAutoFit/>
          </a:bodyPr>
          <a:lstStyle/>
          <a:p>
            <a:endParaRPr lang="en-US" sz="2000" dirty="0" smtClean="0">
              <a:solidFill>
                <a:srgbClr val="2D7A8F"/>
              </a:solidFill>
            </a:endParaRPr>
          </a:p>
          <a:p>
            <a:r>
              <a:rPr lang="en-US" sz="2000" dirty="0" smtClean="0">
                <a:solidFill>
                  <a:srgbClr val="2D7A8F"/>
                </a:solidFill>
              </a:rPr>
              <a:t>2014</a:t>
            </a:r>
            <a:r>
              <a:rPr lang="zh-CN" altLang="en-US" sz="2000" dirty="0" smtClean="0">
                <a:solidFill>
                  <a:srgbClr val="2D7A8F"/>
                </a:solidFill>
              </a:rPr>
              <a:t>年以来，鉴于总分馆体系已经成型、稳固，为使广大少年儿童获得均等化教育机会，我馆制订了加快加深数字资源服务的战略方针，对全体系内分馆进行调研、摸底、数字化培训，使分馆在不光局限于单纯的图书借还；</a:t>
            </a:r>
            <a:endParaRPr lang="en-US" altLang="zh-CN" sz="2000" dirty="0" smtClean="0">
              <a:solidFill>
                <a:srgbClr val="2D7A8F"/>
              </a:solidFill>
            </a:endParaRPr>
          </a:p>
          <a:p>
            <a:endParaRPr lang="en-US" altLang="zh-CN" sz="2000" dirty="0" smtClean="0">
              <a:solidFill>
                <a:srgbClr val="2D7A8F"/>
              </a:solidFill>
            </a:endParaRPr>
          </a:p>
          <a:p>
            <a:r>
              <a:rPr lang="zh-CN" altLang="en-US" sz="2000" dirty="0" smtClean="0">
                <a:solidFill>
                  <a:srgbClr val="2D7A8F"/>
                </a:solidFill>
              </a:rPr>
              <a:t>对于偏远或者网络及设备条件差的学校分馆，为其购置可在校内脱机运行的“智能书房”设备，以开阔孩子眼界，进行数字化素养的培育；</a:t>
            </a:r>
          </a:p>
          <a:p>
            <a:endParaRPr lang="en-US" altLang="zh-CN" sz="2000" dirty="0" smtClean="0">
              <a:solidFill>
                <a:srgbClr val="2D7A8F"/>
              </a:solidFill>
            </a:endParaRPr>
          </a:p>
          <a:p>
            <a:r>
              <a:rPr lang="en-US" sz="2000" dirty="0" smtClean="0">
                <a:solidFill>
                  <a:srgbClr val="2D7A8F"/>
                </a:solidFill>
              </a:rPr>
              <a:t>2015</a:t>
            </a:r>
            <a:r>
              <a:rPr lang="zh-CN" altLang="en-US" sz="2000" dirty="0" smtClean="0">
                <a:solidFill>
                  <a:srgbClr val="2D7A8F"/>
                </a:solidFill>
              </a:rPr>
              <a:t>年，我们在西岗区大同小学、瓦房店市新华小学及政府机关幼儿园设立数字分馆，各配送终端设备</a:t>
            </a:r>
            <a:r>
              <a:rPr lang="en-US" sz="2000" dirty="0" smtClean="0">
                <a:solidFill>
                  <a:srgbClr val="2D7A8F"/>
                </a:solidFill>
              </a:rPr>
              <a:t>20</a:t>
            </a:r>
            <a:r>
              <a:rPr lang="zh-CN" altLang="en-US" sz="2000" dirty="0" smtClean="0">
                <a:solidFill>
                  <a:srgbClr val="2D7A8F"/>
                </a:solidFill>
              </a:rPr>
              <a:t>套；为瓦房店市新启小学、得利寺小学等</a:t>
            </a:r>
            <a:r>
              <a:rPr lang="en-US" sz="2000" dirty="0" smtClean="0">
                <a:solidFill>
                  <a:srgbClr val="2D7A8F"/>
                </a:solidFill>
              </a:rPr>
              <a:t>8</a:t>
            </a:r>
            <a:r>
              <a:rPr lang="zh-CN" altLang="en-US" sz="2000" dirty="0" smtClean="0">
                <a:solidFill>
                  <a:srgbClr val="2D7A8F"/>
                </a:solidFill>
              </a:rPr>
              <a:t>所偏远、条件落后的小学配送智能书房设备及图书，并进行免费维修维护。</a:t>
            </a:r>
            <a:endParaRPr lang="en-US" altLang="zh-CN" sz="2000" dirty="0" smtClean="0">
              <a:solidFill>
                <a:srgbClr val="2D7A8F"/>
              </a:solidFill>
            </a:endParaRPr>
          </a:p>
          <a:p>
            <a:endParaRPr lang="en-US" altLang="zh-CN" sz="2000" dirty="0" smtClean="0">
              <a:solidFill>
                <a:srgbClr val="2D7A8F"/>
              </a:solidFill>
            </a:endParaRPr>
          </a:p>
          <a:p>
            <a:endParaRPr lang="zh-CN" altLang="en-US" sz="2000" dirty="0" smtClean="0">
              <a:solidFill>
                <a:srgbClr val="2D7A8F"/>
              </a:solidFill>
            </a:endParaRPr>
          </a:p>
          <a:p>
            <a:pPr algn="just" defTabSz="685800">
              <a:lnSpc>
                <a:spcPct val="150000"/>
              </a:lnSpc>
            </a:pPr>
            <a:endParaRPr lang="zh-CN" altLang="en-US" sz="1499" dirty="0">
              <a:solidFill>
                <a:srgbClr val="FF0000"/>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8092" y="1006868"/>
            <a:ext cx="7952200" cy="438569"/>
          </a:xfrm>
          <a:prstGeom prst="rect">
            <a:avLst/>
          </a:prstGeom>
          <a:noFill/>
        </p:spPr>
        <p:txBody>
          <a:bodyPr wrap="square" lIns="68568" tIns="34284" rIns="68568" bIns="34284" rtlCol="0">
            <a:spAutoFit/>
          </a:bodyPr>
          <a:lstStyle/>
          <a:p>
            <a:r>
              <a:rPr lang="zh-CN" altLang="en-US" sz="2400" b="1" dirty="0" smtClean="0">
                <a:solidFill>
                  <a:srgbClr val="2D7A8F"/>
                </a:solidFill>
                <a:latin typeface="微软雅黑 Light" pitchFamily="34" charset="-122"/>
                <a:ea typeface="微软雅黑 Light" pitchFamily="34" charset="-122"/>
              </a:rPr>
              <a:t>文化示范区先导作用的体现</a:t>
            </a:r>
            <a:r>
              <a:rPr lang="en-US" altLang="zh-CN" sz="2400" b="1" dirty="0" smtClean="0">
                <a:solidFill>
                  <a:srgbClr val="2D7A8F"/>
                </a:solidFill>
                <a:latin typeface="微软雅黑 Light" pitchFamily="34" charset="-122"/>
                <a:ea typeface="微软雅黑 Light" pitchFamily="34" charset="-122"/>
              </a:rPr>
              <a:t>——</a:t>
            </a:r>
            <a:r>
              <a:rPr lang="zh-CN" altLang="en-US" sz="2400" b="1" dirty="0" smtClean="0">
                <a:solidFill>
                  <a:srgbClr val="2D7A8F"/>
                </a:solidFill>
                <a:latin typeface="微软雅黑 Light" pitchFamily="34" charset="-122"/>
                <a:ea typeface="微软雅黑 Light" pitchFamily="34" charset="-122"/>
              </a:rPr>
              <a:t>辽阳地区数字分馆建设</a:t>
            </a:r>
            <a:endParaRPr lang="zh-CN" altLang="en-US" sz="2400" dirty="0">
              <a:solidFill>
                <a:srgbClr val="2D7A8F"/>
              </a:solidFill>
              <a:latin typeface="微软雅黑 Light" pitchFamily="34" charset="-122"/>
              <a:ea typeface="微软雅黑 Light" pitchFamily="34" charset="-122"/>
            </a:endParaRPr>
          </a:p>
        </p:txBody>
      </p:sp>
      <p:sp>
        <p:nvSpPr>
          <p:cNvPr id="9" name="TextBox 8"/>
          <p:cNvSpPr txBox="1"/>
          <p:nvPr/>
        </p:nvSpPr>
        <p:spPr>
          <a:xfrm>
            <a:off x="852755" y="1726058"/>
            <a:ext cx="5280917" cy="3454780"/>
          </a:xfrm>
          <a:prstGeom prst="rect">
            <a:avLst/>
          </a:prstGeom>
          <a:noFill/>
        </p:spPr>
        <p:txBody>
          <a:bodyPr wrap="square" lIns="68568" tIns="34284" rIns="68568" bIns="34284" rtlCol="0">
            <a:spAutoFit/>
          </a:bodyPr>
          <a:lstStyle/>
          <a:p>
            <a:endParaRPr lang="en-US" sz="2000" dirty="0" smtClean="0">
              <a:solidFill>
                <a:srgbClr val="2D7A8F"/>
              </a:solidFill>
            </a:endParaRPr>
          </a:p>
          <a:p>
            <a:r>
              <a:rPr lang="zh-CN" altLang="en-US" sz="2000" b="1" dirty="0" smtClean="0">
                <a:solidFill>
                  <a:srgbClr val="2D7A8F"/>
                </a:solidFill>
                <a:latin typeface="微软雅黑 Light" pitchFamily="34" charset="-122"/>
                <a:ea typeface="微软雅黑 Light" pitchFamily="34" charset="-122"/>
              </a:rPr>
              <a:t>示范区城市要发挥示范、带动的辐射功能，我馆根据市文广局的工作部署和要求，计划建设一定数量的数字图书馆分馆；</a:t>
            </a:r>
            <a:endParaRPr lang="en-US" altLang="zh-CN" sz="2000" b="1" dirty="0" smtClean="0">
              <a:solidFill>
                <a:srgbClr val="2D7A8F"/>
              </a:solidFill>
              <a:latin typeface="微软雅黑 Light" pitchFamily="34" charset="-122"/>
              <a:ea typeface="微软雅黑 Light" pitchFamily="34" charset="-122"/>
            </a:endParaRPr>
          </a:p>
          <a:p>
            <a:endParaRPr lang="en-US" altLang="zh-CN" sz="2000" b="1" dirty="0" smtClean="0">
              <a:solidFill>
                <a:srgbClr val="2D7A8F"/>
              </a:solidFill>
              <a:latin typeface="微软雅黑 Light" pitchFamily="34" charset="-122"/>
              <a:ea typeface="微软雅黑 Light" pitchFamily="34" charset="-122"/>
            </a:endParaRPr>
          </a:p>
          <a:p>
            <a:r>
              <a:rPr lang="en-US" altLang="zh-CN" sz="2000" b="1" dirty="0" smtClean="0">
                <a:solidFill>
                  <a:srgbClr val="2D7A8F"/>
                </a:solidFill>
                <a:latin typeface="微软雅黑 Light" pitchFamily="34" charset="-122"/>
                <a:ea typeface="微软雅黑 Light" pitchFamily="34" charset="-122"/>
              </a:rPr>
              <a:t>2014年冬，</a:t>
            </a:r>
            <a:r>
              <a:rPr lang="zh-CN" altLang="en-US" sz="2000" b="1" dirty="0" smtClean="0">
                <a:solidFill>
                  <a:srgbClr val="2D7A8F"/>
                </a:solidFill>
                <a:latin typeface="微软雅黑 Light" pitchFamily="34" charset="-122"/>
                <a:ea typeface="微软雅黑 Light" pitchFamily="34" charset="-122"/>
              </a:rPr>
              <a:t>市文广局和我馆领导，在辽阳市少儿图书馆和辽阳县第二中学分别建立了两个数字图书馆分馆，发放数字阅览证</a:t>
            </a:r>
            <a:r>
              <a:rPr lang="en-US" altLang="zh-CN" sz="2000" b="1" dirty="0" smtClean="0">
                <a:solidFill>
                  <a:srgbClr val="2D7A8F"/>
                </a:solidFill>
                <a:latin typeface="微软雅黑 Light" pitchFamily="34" charset="-122"/>
                <a:ea typeface="微软雅黑 Light" pitchFamily="34" charset="-122"/>
              </a:rPr>
              <a:t>3000个；</a:t>
            </a:r>
          </a:p>
          <a:p>
            <a:endParaRPr lang="en-US" altLang="zh-CN" sz="2000" b="1" dirty="0" smtClean="0">
              <a:solidFill>
                <a:srgbClr val="2D7A8F"/>
              </a:solidFill>
              <a:latin typeface="微软雅黑 Light" pitchFamily="34" charset="-122"/>
              <a:ea typeface="微软雅黑 Light" pitchFamily="34" charset="-122"/>
            </a:endParaRPr>
          </a:p>
          <a:p>
            <a:r>
              <a:rPr lang="zh-CN" altLang="en-US" sz="2000" b="1" dirty="0" smtClean="0">
                <a:solidFill>
                  <a:srgbClr val="2D7A8F"/>
                </a:solidFill>
                <a:latin typeface="微软雅黑 Light" pitchFamily="34" charset="-122"/>
                <a:ea typeface="微软雅黑 Light" pitchFamily="34" charset="-122"/>
              </a:rPr>
              <a:t>标志着数字图书馆分馆的建设工作正式开始起步。</a:t>
            </a:r>
          </a:p>
        </p:txBody>
      </p:sp>
      <p:pic>
        <p:nvPicPr>
          <p:cNvPr id="11" name="图片 10" descr="http://www.greengarden.org.cn/dllib/upload/2015/12/01/201512011330301.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482994" y="1827051"/>
            <a:ext cx="5198724" cy="4224427"/>
          </a:xfrm>
          <a:prstGeom prst="rect">
            <a:avLst/>
          </a:prstGeom>
          <a:noFill/>
          <a:ln>
            <a:noFill/>
          </a:ln>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4109" y="883578"/>
            <a:ext cx="6493270" cy="438569"/>
          </a:xfrm>
          <a:prstGeom prst="rect">
            <a:avLst/>
          </a:prstGeom>
          <a:noFill/>
        </p:spPr>
        <p:txBody>
          <a:bodyPr wrap="square" lIns="68568" tIns="34284" rIns="68568" bIns="34284" rtlCol="0">
            <a:spAutoFit/>
          </a:bodyPr>
          <a:lstStyle/>
          <a:p>
            <a:r>
              <a:rPr lang="zh-CN" altLang="en-US" sz="2400" b="1" dirty="0" smtClean="0">
                <a:solidFill>
                  <a:srgbClr val="2D7A8F"/>
                </a:solidFill>
                <a:latin typeface="微软雅黑 Light" pitchFamily="34" charset="-122"/>
                <a:ea typeface="微软雅黑 Light" pitchFamily="34" charset="-122"/>
              </a:rPr>
              <a:t>西部偏远地区联合</a:t>
            </a:r>
            <a:r>
              <a:rPr lang="en-US" altLang="zh-CN" sz="2400" b="1" dirty="0" smtClean="0">
                <a:solidFill>
                  <a:srgbClr val="2D7A8F"/>
                </a:solidFill>
                <a:latin typeface="微软雅黑 Light" pitchFamily="34" charset="-122"/>
                <a:ea typeface="微软雅黑 Light" pitchFamily="34" charset="-122"/>
              </a:rPr>
              <a:t>——</a:t>
            </a:r>
            <a:r>
              <a:rPr lang="zh-CN" altLang="en-US" sz="2400" b="1" dirty="0" smtClean="0">
                <a:solidFill>
                  <a:srgbClr val="2D7A8F"/>
                </a:solidFill>
                <a:latin typeface="微软雅黑 Light" pitchFamily="34" charset="-122"/>
                <a:ea typeface="微软雅黑 Light" pitchFamily="34" charset="-122"/>
              </a:rPr>
              <a:t>甘肃白银地区图书馆</a:t>
            </a:r>
            <a:endParaRPr lang="zh-CN" altLang="en-US" sz="2400" dirty="0">
              <a:solidFill>
                <a:srgbClr val="2D7A8F"/>
              </a:solidFill>
              <a:latin typeface="微软雅黑 Light" pitchFamily="34" charset="-122"/>
              <a:ea typeface="微软雅黑 Light" pitchFamily="34" charset="-122"/>
            </a:endParaRPr>
          </a:p>
        </p:txBody>
      </p:sp>
      <p:sp>
        <p:nvSpPr>
          <p:cNvPr id="9" name="TextBox 8"/>
          <p:cNvSpPr txBox="1"/>
          <p:nvPr/>
        </p:nvSpPr>
        <p:spPr>
          <a:xfrm>
            <a:off x="688369" y="1530849"/>
            <a:ext cx="5280917" cy="4378109"/>
          </a:xfrm>
          <a:prstGeom prst="rect">
            <a:avLst/>
          </a:prstGeom>
          <a:noFill/>
        </p:spPr>
        <p:txBody>
          <a:bodyPr wrap="square" lIns="68568" tIns="34284" rIns="68568" bIns="34284" rtlCol="0">
            <a:spAutoFit/>
          </a:bodyPr>
          <a:lstStyle/>
          <a:p>
            <a:endParaRPr lang="en-US" sz="2000" dirty="0" smtClean="0">
              <a:solidFill>
                <a:srgbClr val="2D7A8F"/>
              </a:solidFill>
            </a:endParaRPr>
          </a:p>
          <a:p>
            <a:r>
              <a:rPr lang="en-US" sz="2000" b="1" dirty="0" smtClean="0">
                <a:solidFill>
                  <a:srgbClr val="2D7A8F"/>
                </a:solidFill>
                <a:latin typeface="微软雅黑 Light" pitchFamily="34" charset="-122"/>
                <a:ea typeface="微软雅黑 Light" pitchFamily="34" charset="-122"/>
              </a:rPr>
              <a:t>2015</a:t>
            </a:r>
            <a:r>
              <a:rPr lang="zh-CN" altLang="en-US" sz="2000" b="1" dirty="0" smtClean="0">
                <a:solidFill>
                  <a:srgbClr val="2D7A8F"/>
                </a:solidFill>
                <a:latin typeface="微软雅黑 Light" pitchFamily="34" charset="-122"/>
                <a:ea typeface="微软雅黑 Light" pitchFamily="34" charset="-122"/>
              </a:rPr>
              <a:t>年，大连市少儿图书馆与甘肃省白银市白银区少儿图书馆结为</a:t>
            </a:r>
            <a:r>
              <a:rPr lang="en-US" sz="2000" b="1" dirty="0" smtClean="0">
                <a:solidFill>
                  <a:srgbClr val="2D7A8F"/>
                </a:solidFill>
                <a:latin typeface="微软雅黑 Light" pitchFamily="34" charset="-122"/>
                <a:ea typeface="微软雅黑 Light" pitchFamily="34" charset="-122"/>
              </a:rPr>
              <a:t>“</a:t>
            </a:r>
            <a:r>
              <a:rPr lang="zh-CN" altLang="en-US" sz="2000" b="1" dirty="0" smtClean="0">
                <a:solidFill>
                  <a:srgbClr val="2D7A8F"/>
                </a:solidFill>
                <a:latin typeface="微软雅黑 Light" pitchFamily="34" charset="-122"/>
                <a:ea typeface="微软雅黑 Light" pitchFamily="34" charset="-122"/>
              </a:rPr>
              <a:t>友好图书馆</a:t>
            </a:r>
            <a:r>
              <a:rPr lang="en-US" sz="2000" b="1" dirty="0" smtClean="0">
                <a:solidFill>
                  <a:srgbClr val="2D7A8F"/>
                </a:solidFill>
                <a:latin typeface="微软雅黑 Light" pitchFamily="34" charset="-122"/>
                <a:ea typeface="微软雅黑 Light" pitchFamily="34" charset="-122"/>
              </a:rPr>
              <a:t>”</a:t>
            </a:r>
            <a:r>
              <a:rPr lang="zh-CN" altLang="en-US" sz="2000" b="1" dirty="0" smtClean="0">
                <a:solidFill>
                  <a:srgbClr val="2D7A8F"/>
                </a:solidFill>
                <a:latin typeface="微软雅黑 Light" pitchFamily="34" charset="-122"/>
                <a:ea typeface="微软雅黑 Light" pitchFamily="34" charset="-122"/>
              </a:rPr>
              <a:t>。</a:t>
            </a:r>
            <a:r>
              <a:rPr lang="en-US" sz="2000" b="1" dirty="0" smtClean="0">
                <a:solidFill>
                  <a:srgbClr val="2D7A8F"/>
                </a:solidFill>
                <a:latin typeface="微软雅黑 Light" pitchFamily="34" charset="-122"/>
                <a:ea typeface="微软雅黑 Light" pitchFamily="34" charset="-122"/>
              </a:rPr>
              <a:t/>
            </a:r>
            <a:br>
              <a:rPr lang="en-US" sz="2000" b="1" dirty="0" smtClean="0">
                <a:solidFill>
                  <a:srgbClr val="2D7A8F"/>
                </a:solidFill>
                <a:latin typeface="微软雅黑 Light" pitchFamily="34" charset="-122"/>
                <a:ea typeface="微软雅黑 Light" pitchFamily="34" charset="-122"/>
              </a:rPr>
            </a:br>
            <a:endParaRPr lang="en-US" sz="2000" b="1" dirty="0" smtClean="0">
              <a:solidFill>
                <a:srgbClr val="2D7A8F"/>
              </a:solidFill>
              <a:latin typeface="微软雅黑 Light" pitchFamily="34" charset="-122"/>
              <a:ea typeface="微软雅黑 Light" pitchFamily="34" charset="-122"/>
            </a:endParaRPr>
          </a:p>
          <a:p>
            <a:r>
              <a:rPr lang="en-US" sz="2000" b="1" dirty="0" smtClean="0">
                <a:solidFill>
                  <a:srgbClr val="2D7A8F"/>
                </a:solidFill>
                <a:latin typeface="微软雅黑 Light" pitchFamily="34" charset="-122"/>
                <a:ea typeface="微软雅黑 Light" pitchFamily="34" charset="-122"/>
              </a:rPr>
              <a:t> </a:t>
            </a:r>
            <a:r>
              <a:rPr lang="zh-CN" altLang="en-US" sz="2000" b="1" dirty="0" smtClean="0">
                <a:solidFill>
                  <a:srgbClr val="2D7A8F"/>
                </a:solidFill>
                <a:latin typeface="微软雅黑 Light" pitchFamily="34" charset="-122"/>
                <a:ea typeface="微软雅黑 Light" pitchFamily="34" charset="-122"/>
              </a:rPr>
              <a:t>大连市少儿图书馆为白银区少儿图书馆赠送了</a:t>
            </a:r>
            <a:r>
              <a:rPr lang="en-US" sz="2000" b="1" dirty="0" smtClean="0">
                <a:solidFill>
                  <a:srgbClr val="2D7A8F"/>
                </a:solidFill>
                <a:latin typeface="微软雅黑 Light" pitchFamily="34" charset="-122"/>
                <a:ea typeface="微软雅黑 Light" pitchFamily="34" charset="-122"/>
              </a:rPr>
              <a:t>10000</a:t>
            </a:r>
            <a:r>
              <a:rPr lang="zh-CN" altLang="en-US" sz="2000" b="1" dirty="0" smtClean="0">
                <a:solidFill>
                  <a:srgbClr val="2D7A8F"/>
                </a:solidFill>
                <a:latin typeface="微软雅黑 Light" pitchFamily="34" charset="-122"/>
                <a:ea typeface="微软雅黑 Light" pitchFamily="34" charset="-122"/>
              </a:rPr>
              <a:t>个数字阅览证，使白银地区的小读者们可以实时在线阅读到大连市少儿图书馆的优质数字资源。</a:t>
            </a:r>
            <a:r>
              <a:rPr lang="en-US" sz="2000" b="1" dirty="0" smtClean="0">
                <a:solidFill>
                  <a:srgbClr val="2D7A8F"/>
                </a:solidFill>
                <a:latin typeface="微软雅黑 Light" pitchFamily="34" charset="-122"/>
                <a:ea typeface="微软雅黑 Light" pitchFamily="34" charset="-122"/>
              </a:rPr>
              <a:t/>
            </a:r>
            <a:br>
              <a:rPr lang="en-US" sz="2000" b="1" dirty="0" smtClean="0">
                <a:solidFill>
                  <a:srgbClr val="2D7A8F"/>
                </a:solidFill>
                <a:latin typeface="微软雅黑 Light" pitchFamily="34" charset="-122"/>
                <a:ea typeface="微软雅黑 Light" pitchFamily="34" charset="-122"/>
              </a:rPr>
            </a:br>
            <a:endParaRPr lang="en-US" sz="2000" b="1" dirty="0" smtClean="0">
              <a:solidFill>
                <a:srgbClr val="2D7A8F"/>
              </a:solidFill>
              <a:latin typeface="微软雅黑 Light" pitchFamily="34" charset="-122"/>
              <a:ea typeface="微软雅黑 Light" pitchFamily="34" charset="-122"/>
            </a:endParaRPr>
          </a:p>
          <a:p>
            <a:r>
              <a:rPr lang="zh-CN" altLang="en-US" sz="2000" b="1" dirty="0" smtClean="0">
                <a:solidFill>
                  <a:srgbClr val="2D7A8F"/>
                </a:solidFill>
                <a:latin typeface="微软雅黑 Light" pitchFamily="34" charset="-122"/>
                <a:ea typeface="微软雅黑 Light" pitchFamily="34" charset="-122"/>
              </a:rPr>
              <a:t>白银区少儿图书馆特别在</a:t>
            </a:r>
            <a:r>
              <a:rPr lang="en-US" sz="2000" b="1" dirty="0" smtClean="0">
                <a:solidFill>
                  <a:srgbClr val="2D7A8F"/>
                </a:solidFill>
                <a:latin typeface="微软雅黑 Light" pitchFamily="34" charset="-122"/>
                <a:ea typeface="微软雅黑 Light" pitchFamily="34" charset="-122"/>
              </a:rPr>
              <a:t>“</a:t>
            </a:r>
            <a:r>
              <a:rPr lang="zh-CN" altLang="en-US" sz="2000" b="1" dirty="0" smtClean="0">
                <a:solidFill>
                  <a:srgbClr val="2D7A8F"/>
                </a:solidFill>
                <a:latin typeface="微软雅黑 Light" pitchFamily="34" charset="-122"/>
                <a:ea typeface="微软雅黑 Light" pitchFamily="34" charset="-122"/>
              </a:rPr>
              <a:t>六一</a:t>
            </a:r>
            <a:r>
              <a:rPr lang="en-US" sz="2000" b="1" dirty="0" smtClean="0">
                <a:solidFill>
                  <a:srgbClr val="2D7A8F"/>
                </a:solidFill>
                <a:latin typeface="微软雅黑 Light" pitchFamily="34" charset="-122"/>
                <a:ea typeface="微软雅黑 Light" pitchFamily="34" charset="-122"/>
              </a:rPr>
              <a:t>”</a:t>
            </a:r>
            <a:r>
              <a:rPr lang="zh-CN" altLang="en-US" sz="2000" b="1" dirty="0" smtClean="0">
                <a:solidFill>
                  <a:srgbClr val="2D7A8F"/>
                </a:solidFill>
                <a:latin typeface="微软雅黑 Light" pitchFamily="34" charset="-122"/>
                <a:ea typeface="微软雅黑 Light" pitchFamily="34" charset="-122"/>
              </a:rPr>
              <a:t>儿童节期间，组织数字资源阅读推广活动。</a:t>
            </a:r>
            <a:endParaRPr lang="en-US" altLang="zh-CN" sz="2000" b="1" dirty="0" smtClean="0">
              <a:solidFill>
                <a:srgbClr val="2D7A8F"/>
              </a:solidFill>
              <a:latin typeface="微软雅黑 Light" pitchFamily="34" charset="-122"/>
              <a:ea typeface="微软雅黑 Light" pitchFamily="34" charset="-122"/>
            </a:endParaRPr>
          </a:p>
          <a:p>
            <a:endParaRPr lang="en-US" altLang="zh-CN" sz="2000" b="1" dirty="0" smtClean="0">
              <a:solidFill>
                <a:srgbClr val="2D7A8F"/>
              </a:solidFill>
              <a:latin typeface="微软雅黑 Light" pitchFamily="34" charset="-122"/>
              <a:ea typeface="微软雅黑 Light" pitchFamily="34" charset="-122"/>
            </a:endParaRPr>
          </a:p>
          <a:p>
            <a:r>
              <a:rPr lang="zh-CN" altLang="en-US" sz="2000" b="1" dirty="0" smtClean="0">
                <a:solidFill>
                  <a:srgbClr val="2D7A8F"/>
                </a:solidFill>
                <a:latin typeface="微软雅黑 Light" pitchFamily="34" charset="-122"/>
                <a:ea typeface="微软雅黑 Light" pitchFamily="34" charset="-122"/>
              </a:rPr>
              <a:t>通过这种形式，实现了数字资源共享，促进了地区少儿图书馆的均衡发展。</a:t>
            </a:r>
            <a:endParaRPr lang="zh-CN" altLang="en-US" sz="2000" b="1" dirty="0">
              <a:solidFill>
                <a:srgbClr val="2D7A8F"/>
              </a:solidFill>
              <a:latin typeface="微软雅黑 Light" pitchFamily="34" charset="-122"/>
              <a:ea typeface="微软雅黑 Light" pitchFamily="34" charset="-122"/>
            </a:endParaRPr>
          </a:p>
        </p:txBody>
      </p:sp>
      <p:pic>
        <p:nvPicPr>
          <p:cNvPr id="10" name="图片 9"/>
          <p:cNvPicPr/>
          <p:nvPr/>
        </p:nvPicPr>
        <p:blipFill>
          <a:blip r:embed="rId3" cstate="print"/>
          <a:stretch>
            <a:fillRect/>
          </a:stretch>
        </p:blipFill>
        <p:spPr>
          <a:xfrm>
            <a:off x="6510270" y="641301"/>
            <a:ext cx="5274310" cy="2863022"/>
          </a:xfrm>
          <a:prstGeom prst="rect">
            <a:avLst/>
          </a:prstGeom>
        </p:spPr>
      </p:pic>
      <p:pic>
        <p:nvPicPr>
          <p:cNvPr id="12" name="图片 11"/>
          <p:cNvPicPr/>
          <p:nvPr/>
        </p:nvPicPr>
        <p:blipFill>
          <a:blip r:embed="rId4" cstate="print"/>
          <a:stretch>
            <a:fillRect/>
          </a:stretch>
        </p:blipFill>
        <p:spPr>
          <a:xfrm>
            <a:off x="7017249" y="2955828"/>
            <a:ext cx="4718943" cy="3547714"/>
          </a:xfrm>
          <a:prstGeom prst="rect">
            <a:avLst/>
          </a:prstGeom>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mmm\Desktop\服务成果\大连市少年儿童图书馆水城县实验学校数字图书馆分馆挂牌相关材料\六盘水实验学校分馆挂牌.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832644" y="1489754"/>
            <a:ext cx="4749738" cy="3183330"/>
          </a:xfrm>
          <a:prstGeom prst="rect">
            <a:avLst/>
          </a:prstGeom>
          <a:noFill/>
          <a:ln>
            <a:noFill/>
          </a:ln>
        </p:spPr>
      </p:pic>
      <p:pic>
        <p:nvPicPr>
          <p:cNvPr id="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5898" y="667821"/>
            <a:ext cx="7880282" cy="438569"/>
          </a:xfrm>
          <a:prstGeom prst="rect">
            <a:avLst/>
          </a:prstGeom>
          <a:noFill/>
        </p:spPr>
        <p:txBody>
          <a:bodyPr wrap="square" lIns="68568" tIns="34284" rIns="68568" bIns="34284" rtlCol="0">
            <a:spAutoFit/>
          </a:bodyPr>
          <a:lstStyle/>
          <a:p>
            <a:r>
              <a:rPr lang="zh-CN" altLang="en-US" sz="2400" b="1" dirty="0" smtClean="0">
                <a:solidFill>
                  <a:srgbClr val="2D7A8F"/>
                </a:solidFill>
                <a:latin typeface="微软雅黑 Light" pitchFamily="34" charset="-122"/>
                <a:ea typeface="微软雅黑 Light" pitchFamily="34" charset="-122"/>
              </a:rPr>
              <a:t>          </a:t>
            </a:r>
            <a:r>
              <a:rPr lang="zh-CN" altLang="en-US" sz="2400" b="1" dirty="0" smtClean="0">
                <a:solidFill>
                  <a:srgbClr val="2D7A8F"/>
                </a:solidFill>
                <a:latin typeface="微软雅黑 Light" pitchFamily="34" charset="-122"/>
                <a:ea typeface="微软雅黑 Light" pitchFamily="34" charset="-122"/>
              </a:rPr>
              <a:t>精准扶贫</a:t>
            </a:r>
            <a:r>
              <a:rPr lang="en-US" altLang="zh-CN" sz="2400" b="1" dirty="0" smtClean="0">
                <a:solidFill>
                  <a:srgbClr val="2D7A8F"/>
                </a:solidFill>
                <a:latin typeface="微软雅黑 Light" pitchFamily="34" charset="-122"/>
                <a:ea typeface="微软雅黑 Light" pitchFamily="34" charset="-122"/>
              </a:rPr>
              <a:t>——</a:t>
            </a:r>
            <a:r>
              <a:rPr lang="zh-CN" altLang="en-US" sz="2400" b="1" dirty="0" smtClean="0">
                <a:solidFill>
                  <a:srgbClr val="2D7A8F"/>
                </a:solidFill>
                <a:latin typeface="微软雅黑 Light" pitchFamily="34" charset="-122"/>
                <a:ea typeface="微软雅黑 Light" pitchFamily="34" charset="-122"/>
              </a:rPr>
              <a:t>贵州六盘水地区数字图书馆建设工作</a:t>
            </a:r>
            <a:endParaRPr lang="zh-CN" altLang="en-US" sz="2400" b="1" dirty="0">
              <a:solidFill>
                <a:srgbClr val="2D7A8F"/>
              </a:solidFill>
              <a:latin typeface="微软雅黑 Light" pitchFamily="34" charset="-122"/>
              <a:ea typeface="微软雅黑 Light" pitchFamily="34" charset="-122"/>
            </a:endParaRPr>
          </a:p>
        </p:txBody>
      </p:sp>
      <p:sp>
        <p:nvSpPr>
          <p:cNvPr id="9" name="TextBox 8"/>
          <p:cNvSpPr txBox="1"/>
          <p:nvPr/>
        </p:nvSpPr>
        <p:spPr>
          <a:xfrm>
            <a:off x="636999" y="1530849"/>
            <a:ext cx="4736386" cy="4685886"/>
          </a:xfrm>
          <a:prstGeom prst="rect">
            <a:avLst/>
          </a:prstGeom>
          <a:noFill/>
        </p:spPr>
        <p:txBody>
          <a:bodyPr wrap="square" lIns="68568" tIns="34284" rIns="68568" bIns="34284" rtlCol="0">
            <a:spAutoFit/>
          </a:bodyPr>
          <a:lstStyle/>
          <a:p>
            <a:endParaRPr lang="en-US" sz="2000" dirty="0" smtClean="0">
              <a:solidFill>
                <a:srgbClr val="2D7A8F"/>
              </a:solidFill>
            </a:endParaRPr>
          </a:p>
          <a:p>
            <a:r>
              <a:rPr lang="en-US" sz="2000" dirty="0" smtClean="0">
                <a:solidFill>
                  <a:srgbClr val="2D7A8F"/>
                </a:solidFill>
                <a:latin typeface="微软雅黑 Light" pitchFamily="34" charset="-122"/>
                <a:ea typeface="微软雅黑 Light" pitchFamily="34" charset="-122"/>
              </a:rPr>
              <a:t>2015</a:t>
            </a:r>
            <a:r>
              <a:rPr lang="zh-CN" altLang="en-US" sz="2000" dirty="0" smtClean="0">
                <a:solidFill>
                  <a:srgbClr val="2D7A8F"/>
                </a:solidFill>
                <a:latin typeface="微软雅黑 Light" pitchFamily="34" charset="-122"/>
                <a:ea typeface="微软雅黑 Light" pitchFamily="34" charset="-122"/>
              </a:rPr>
              <a:t>年底，</a:t>
            </a:r>
            <a:r>
              <a:rPr lang="en-US" sz="2000" dirty="0" smtClean="0">
                <a:solidFill>
                  <a:srgbClr val="2D7A8F"/>
                </a:solidFill>
                <a:latin typeface="微软雅黑 Light" pitchFamily="34" charset="-122"/>
                <a:ea typeface="微软雅黑 Light" pitchFamily="34" charset="-122"/>
              </a:rPr>
              <a:t> </a:t>
            </a:r>
            <a:r>
              <a:rPr lang="zh-CN" altLang="en-US" sz="2000" dirty="0" smtClean="0">
                <a:solidFill>
                  <a:srgbClr val="2D7A8F"/>
                </a:solidFill>
                <a:latin typeface="微软雅黑 Light" pitchFamily="34" charset="-122"/>
                <a:ea typeface="微软雅黑 Light" pitchFamily="34" charset="-122"/>
              </a:rPr>
              <a:t>“大连市少年儿童图书馆水城县实验学校数字图书馆分馆”挂牌仪式在贵州省六盘水地区实验学校隆重举行，当地政府政府、人大、政协、教委等部门领导纷纷出席；</a:t>
            </a:r>
            <a:endParaRPr lang="en-US" altLang="zh-CN" sz="2000" dirty="0" smtClean="0">
              <a:solidFill>
                <a:srgbClr val="2D7A8F"/>
              </a:solidFill>
              <a:latin typeface="微软雅黑 Light" pitchFamily="34" charset="-122"/>
              <a:ea typeface="微软雅黑 Light" pitchFamily="34" charset="-122"/>
            </a:endParaRPr>
          </a:p>
          <a:p>
            <a:endParaRPr lang="en-US" altLang="zh-CN" sz="2000" dirty="0" smtClean="0">
              <a:solidFill>
                <a:srgbClr val="2D7A8F"/>
              </a:solidFill>
              <a:latin typeface="微软雅黑 Light" pitchFamily="34" charset="-122"/>
              <a:ea typeface="微软雅黑 Light" pitchFamily="34" charset="-122"/>
            </a:endParaRPr>
          </a:p>
          <a:p>
            <a:r>
              <a:rPr lang="zh-CN" altLang="en-US" sz="2000" dirty="0" smtClean="0">
                <a:solidFill>
                  <a:srgbClr val="2D7A8F"/>
                </a:solidFill>
                <a:latin typeface="微软雅黑 Light" pitchFamily="34" charset="-122"/>
                <a:ea typeface="微软雅黑 Light" pitchFamily="34" charset="-122"/>
              </a:rPr>
              <a:t>在六盘水市第八中学开设“大连市少年儿童图书馆水城县实验学校数字图书馆分馆”，辐射市七中、十九中、市二十中、市二十三中、县一小、县二小、法那学校等</a:t>
            </a:r>
            <a:r>
              <a:rPr lang="en-US" sz="2000" dirty="0" smtClean="0">
                <a:solidFill>
                  <a:srgbClr val="2D7A8F"/>
                </a:solidFill>
                <a:latin typeface="微软雅黑 Light" pitchFamily="34" charset="-122"/>
                <a:ea typeface="微软雅黑 Light" pitchFamily="34" charset="-122"/>
              </a:rPr>
              <a:t>7</a:t>
            </a:r>
            <a:r>
              <a:rPr lang="zh-CN" altLang="en-US" sz="2000" dirty="0" smtClean="0">
                <a:solidFill>
                  <a:srgbClr val="2D7A8F"/>
                </a:solidFill>
                <a:latin typeface="微软雅黑 Light" pitchFamily="34" charset="-122"/>
                <a:ea typeface="微软雅黑 Light" pitchFamily="34" charset="-122"/>
              </a:rPr>
              <a:t>所周边学校，为山区孩子提供数字资源阅读服务。</a:t>
            </a:r>
            <a:endParaRPr lang="en-US" altLang="zh-CN" sz="2000" dirty="0" smtClean="0">
              <a:solidFill>
                <a:srgbClr val="2D7A8F"/>
              </a:solidFill>
              <a:latin typeface="微软雅黑 Light" pitchFamily="34" charset="-122"/>
              <a:ea typeface="微软雅黑 Light" pitchFamily="34" charset="-122"/>
            </a:endParaRPr>
          </a:p>
          <a:p>
            <a:endParaRPr lang="en-US" altLang="zh-CN" sz="2000" b="1" dirty="0" smtClean="0">
              <a:solidFill>
                <a:srgbClr val="2D7A8F"/>
              </a:solidFill>
              <a:latin typeface="微软雅黑 Light" pitchFamily="34" charset="-122"/>
              <a:ea typeface="微软雅黑 Light" pitchFamily="34" charset="-122"/>
            </a:endParaRPr>
          </a:p>
          <a:p>
            <a:endParaRPr lang="zh-CN" altLang="en-US" sz="2000" b="1" dirty="0">
              <a:solidFill>
                <a:srgbClr val="2D7A8F"/>
              </a:solidFill>
              <a:latin typeface="微软雅黑 Light" pitchFamily="34" charset="-122"/>
              <a:ea typeface="微软雅黑 Light" pitchFamily="34" charset="-122"/>
            </a:endParaRPr>
          </a:p>
        </p:txBody>
      </p:sp>
      <p:pic>
        <p:nvPicPr>
          <p:cNvPr id="12" name="图片 11" descr="C:\Users\mmm\Desktop\服务成果\大连市少年儿童图书馆水城县实验学校数字图书馆分馆挂牌相关材料\六盘水实验学校分馆学生在阅览数字资源.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623424" y="2734051"/>
            <a:ext cx="4263346" cy="3635928"/>
          </a:xfrm>
          <a:prstGeom prst="rect">
            <a:avLst/>
          </a:prstGeom>
          <a:noFill/>
          <a:ln>
            <a:noFill/>
          </a:ln>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1514" y="647272"/>
            <a:ext cx="5382310" cy="377014"/>
          </a:xfrm>
          <a:prstGeom prst="rect">
            <a:avLst/>
          </a:prstGeom>
          <a:noFill/>
        </p:spPr>
        <p:txBody>
          <a:bodyPr wrap="square" lIns="68568" tIns="34284" rIns="68568" bIns="34284" rtlCol="0">
            <a:spAutoFit/>
          </a:bodyPr>
          <a:lstStyle/>
          <a:p>
            <a:r>
              <a:rPr lang="zh-CN" altLang="en-US" sz="2000" b="1" dirty="0" smtClean="0">
                <a:solidFill>
                  <a:srgbClr val="2D7A8F"/>
                </a:solidFill>
                <a:latin typeface="微软雅黑" pitchFamily="34" charset="-122"/>
                <a:ea typeface="微软雅黑" pitchFamily="34" charset="-122"/>
              </a:rPr>
              <a:t>数字分馆建设</a:t>
            </a:r>
            <a:r>
              <a:rPr lang="en-US" altLang="zh-CN" sz="2000" b="1" dirty="0" smtClean="0">
                <a:solidFill>
                  <a:srgbClr val="2D7A8F"/>
                </a:solidFill>
                <a:latin typeface="微软雅黑" pitchFamily="34" charset="-122"/>
                <a:ea typeface="微软雅黑" pitchFamily="34" charset="-122"/>
              </a:rPr>
              <a:t>——</a:t>
            </a:r>
            <a:r>
              <a:rPr lang="zh-CN" altLang="en-US" sz="2000" b="1" dirty="0" smtClean="0">
                <a:solidFill>
                  <a:srgbClr val="2D7A8F"/>
                </a:solidFill>
                <a:latin typeface="微软雅黑" pitchFamily="34" charset="-122"/>
                <a:ea typeface="微软雅黑" pitchFamily="34" charset="-122"/>
              </a:rPr>
              <a:t>瓦房店市新华小学</a:t>
            </a:r>
            <a:endParaRPr lang="zh-CN" altLang="en-US" sz="2000" b="1" dirty="0">
              <a:solidFill>
                <a:srgbClr val="2D7A8F"/>
              </a:solidFill>
              <a:latin typeface="微软雅黑" pitchFamily="34" charset="-122"/>
              <a:ea typeface="微软雅黑" pitchFamily="34" charset="-122"/>
            </a:endParaRPr>
          </a:p>
        </p:txBody>
      </p:sp>
      <p:pic>
        <p:nvPicPr>
          <p:cNvPr id="9" name="图片 8"/>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956423" y="1406916"/>
            <a:ext cx="4232025" cy="3843177"/>
          </a:xfrm>
          <a:prstGeom prst="rect">
            <a:avLst/>
          </a:prstGeom>
          <a:noFill/>
          <a:ln>
            <a:noFill/>
          </a:ln>
        </p:spPr>
      </p:pic>
      <p:pic>
        <p:nvPicPr>
          <p:cNvPr id="10" name="图片 9"/>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869719" y="1458289"/>
            <a:ext cx="4260600" cy="3843176"/>
          </a:xfrm>
          <a:prstGeom prst="rect">
            <a:avLst/>
          </a:prstGeom>
          <a:noFill/>
          <a:ln>
            <a:noFill/>
          </a:ln>
        </p:spPr>
      </p:pic>
      <p:sp>
        <p:nvSpPr>
          <p:cNvPr id="11" name="TextBox 10"/>
          <p:cNvSpPr txBox="1"/>
          <p:nvPr/>
        </p:nvSpPr>
        <p:spPr>
          <a:xfrm>
            <a:off x="2219218" y="5731267"/>
            <a:ext cx="7356297" cy="377014"/>
          </a:xfrm>
          <a:prstGeom prst="rect">
            <a:avLst/>
          </a:prstGeom>
          <a:noFill/>
        </p:spPr>
        <p:txBody>
          <a:bodyPr wrap="square" lIns="68568" tIns="34284" rIns="68568" bIns="34284" rtlCol="0">
            <a:spAutoFit/>
          </a:bodyPr>
          <a:lstStyle/>
          <a:p>
            <a:r>
              <a:rPr lang="zh-CN" altLang="en-US" sz="2000" b="1" dirty="0" smtClean="0">
                <a:solidFill>
                  <a:srgbClr val="2D7A8F"/>
                </a:solidFill>
                <a:latin typeface="微软雅黑" pitchFamily="34" charset="-122"/>
                <a:ea typeface="微软雅黑" pitchFamily="34" charset="-122"/>
              </a:rPr>
              <a:t>送设备、送技术，收到良好效果后追加设备，累计送终端</a:t>
            </a:r>
            <a:r>
              <a:rPr lang="en-US" altLang="zh-CN" sz="2000" b="1" dirty="0" smtClean="0">
                <a:solidFill>
                  <a:srgbClr val="2D7A8F"/>
                </a:solidFill>
                <a:latin typeface="微软雅黑" pitchFamily="34" charset="-122"/>
                <a:ea typeface="微软雅黑" pitchFamily="34" charset="-122"/>
              </a:rPr>
              <a:t>30套</a:t>
            </a:r>
            <a:endParaRPr lang="zh-CN" altLang="en-US" sz="2000" b="1"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100"/>
                                        <p:tgtEl>
                                          <p:spTgt spid="7"/>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7"/>
                                        </p:tgtEl>
                                      </p:cBhvr>
                                      <p:to x="80000" y="100000"/>
                                    </p:animScale>
                                    <p:anim by="(#ppt_w*0.10)" calcmode="lin" valueType="num">
                                      <p:cBhvr>
                                        <p:cTn id="10" dur="50" autoRev="1" fill="hold">
                                          <p:stCondLst>
                                            <p:cond delay="0"/>
                                          </p:stCondLst>
                                        </p:cTn>
                                        <p:tgtEl>
                                          <p:spTgt spid="7"/>
                                        </p:tgtEl>
                                        <p:attrNameLst>
                                          <p:attrName>ppt_x</p:attrName>
                                        </p:attrNameLst>
                                      </p:cBhvr>
                                    </p:anim>
                                    <p:anim by="(-#ppt_w*0.10)" calcmode="lin" valueType="num">
                                      <p:cBhvr>
                                        <p:cTn id="11" dur="50" autoRev="1" fill="hold">
                                          <p:stCondLst>
                                            <p:cond delay="0"/>
                                          </p:stCondLst>
                                        </p:cTn>
                                        <p:tgtEl>
                                          <p:spTgt spid="7"/>
                                        </p:tgtEl>
                                        <p:attrNameLst>
                                          <p:attrName>ppt_y</p:attrName>
                                        </p:attrNameLst>
                                      </p:cBhvr>
                                    </p:anim>
                                    <p:animRot by="-480000">
                                      <p:cBhvr>
                                        <p:cTn id="12" dur="50" autoRev="1" fill="hold">
                                          <p:stCondLst>
                                            <p:cond delay="0"/>
                                          </p:stCondLst>
                                        </p:cTn>
                                        <p:tgtEl>
                                          <p:spTgt spid="7"/>
                                        </p:tgtEl>
                                        <p:attrNameLst>
                                          <p:attrName>r</p:attrName>
                                        </p:attrNameLst>
                                      </p:cBhvr>
                                    </p:animRot>
                                  </p:childTnLst>
                                </p:cTn>
                              </p:par>
                            </p:childTnLst>
                          </p:cTn>
                        </p:par>
                        <p:par>
                          <p:cTn id="13" fill="hold">
                            <p:stCondLst>
                              <p:cond delay="55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1"/>
                                        </p:tgtEl>
                                        <p:attrNameLst>
                                          <p:attrName>style.visibility</p:attrName>
                                        </p:attrNameLst>
                                      </p:cBhvr>
                                      <p:to>
                                        <p:strVal val="visible"/>
                                      </p:to>
                                    </p:set>
                                    <p:animEffect transition="in" filter="wipe(left)">
                                      <p:cBhvr>
                                        <p:cTn id="16" dur="100"/>
                                        <p:tgtEl>
                                          <p:spTgt spid="11"/>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11"/>
                                        </p:tgtEl>
                                      </p:cBhvr>
                                      <p:to x="80000" y="100000"/>
                                    </p:animScale>
                                    <p:anim by="(#ppt_w*0.10)" calcmode="lin" valueType="num">
                                      <p:cBhvr>
                                        <p:cTn id="19" dur="50" autoRev="1" fill="hold">
                                          <p:stCondLst>
                                            <p:cond delay="0"/>
                                          </p:stCondLst>
                                        </p:cTn>
                                        <p:tgtEl>
                                          <p:spTgt spid="11"/>
                                        </p:tgtEl>
                                        <p:attrNameLst>
                                          <p:attrName>ppt_x</p:attrName>
                                        </p:attrNameLst>
                                      </p:cBhvr>
                                    </p:anim>
                                    <p:anim by="(-#ppt_w*0.10)" calcmode="lin" valueType="num">
                                      <p:cBhvr>
                                        <p:cTn id="20" dur="50" autoRev="1" fill="hold">
                                          <p:stCondLst>
                                            <p:cond delay="0"/>
                                          </p:stCondLst>
                                        </p:cTn>
                                        <p:tgtEl>
                                          <p:spTgt spid="11"/>
                                        </p:tgtEl>
                                        <p:attrNameLst>
                                          <p:attrName>ppt_y</p:attrName>
                                        </p:attrNameLst>
                                      </p:cBhvr>
                                    </p:anim>
                                    <p:animRot by="-480000">
                                      <p:cBhvr>
                                        <p:cTn id="21"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1514" y="647272"/>
            <a:ext cx="5382310" cy="377014"/>
          </a:xfrm>
          <a:prstGeom prst="rect">
            <a:avLst/>
          </a:prstGeom>
          <a:noFill/>
        </p:spPr>
        <p:txBody>
          <a:bodyPr wrap="square" lIns="68568" tIns="34284" rIns="68568" bIns="34284" rtlCol="0">
            <a:spAutoFit/>
          </a:bodyPr>
          <a:lstStyle/>
          <a:p>
            <a:r>
              <a:rPr lang="zh-CN" altLang="en-US" sz="2000" b="1" dirty="0" smtClean="0">
                <a:solidFill>
                  <a:srgbClr val="2D7A8F"/>
                </a:solidFill>
                <a:latin typeface="微软雅黑" pitchFamily="34" charset="-122"/>
                <a:ea typeface="微软雅黑" pitchFamily="34" charset="-122"/>
              </a:rPr>
              <a:t>数字分馆建设</a:t>
            </a:r>
            <a:r>
              <a:rPr lang="en-US" altLang="zh-CN" sz="2000" b="1" dirty="0" smtClean="0">
                <a:solidFill>
                  <a:srgbClr val="2D7A8F"/>
                </a:solidFill>
                <a:latin typeface="微软雅黑" pitchFamily="34" charset="-122"/>
                <a:ea typeface="微软雅黑" pitchFamily="34" charset="-122"/>
              </a:rPr>
              <a:t>——</a:t>
            </a:r>
            <a:r>
              <a:rPr lang="zh-CN" altLang="en-US" sz="2000" b="1" dirty="0" smtClean="0">
                <a:solidFill>
                  <a:srgbClr val="2D7A8F"/>
                </a:solidFill>
                <a:latin typeface="微软雅黑" pitchFamily="34" charset="-122"/>
                <a:ea typeface="微软雅黑" pitchFamily="34" charset="-122"/>
              </a:rPr>
              <a:t>西岗区大同小学</a:t>
            </a:r>
            <a:endParaRPr lang="zh-CN" altLang="en-US" sz="2000" b="1" dirty="0">
              <a:solidFill>
                <a:srgbClr val="2D7A8F"/>
              </a:solidFill>
              <a:latin typeface="微软雅黑" pitchFamily="34" charset="-122"/>
              <a:ea typeface="微软雅黑" pitchFamily="34" charset="-122"/>
            </a:endParaRPr>
          </a:p>
        </p:txBody>
      </p:sp>
      <p:sp>
        <p:nvSpPr>
          <p:cNvPr id="11" name="TextBox 10"/>
          <p:cNvSpPr txBox="1"/>
          <p:nvPr/>
        </p:nvSpPr>
        <p:spPr>
          <a:xfrm>
            <a:off x="2219218" y="5731267"/>
            <a:ext cx="7839182" cy="377014"/>
          </a:xfrm>
          <a:prstGeom prst="rect">
            <a:avLst/>
          </a:prstGeom>
          <a:noFill/>
        </p:spPr>
        <p:txBody>
          <a:bodyPr wrap="square" lIns="68568" tIns="34284" rIns="68568" bIns="34284" rtlCol="0">
            <a:spAutoFit/>
          </a:bodyPr>
          <a:lstStyle/>
          <a:p>
            <a:r>
              <a:rPr lang="en-US" sz="2000" dirty="0" smtClean="0">
                <a:solidFill>
                  <a:srgbClr val="2D7A8F"/>
                </a:solidFill>
                <a:latin typeface="微软雅黑" pitchFamily="34" charset="-122"/>
                <a:ea typeface="微软雅黑" pitchFamily="34" charset="-122"/>
              </a:rPr>
              <a:t>4</a:t>
            </a:r>
            <a:r>
              <a:rPr lang="zh-CN" altLang="en-US" sz="2000" dirty="0" smtClean="0">
                <a:solidFill>
                  <a:srgbClr val="2D7A8F"/>
                </a:solidFill>
                <a:latin typeface="微软雅黑" pitchFamily="34" charset="-122"/>
                <a:ea typeface="微软雅黑" pitchFamily="34" charset="-122"/>
              </a:rPr>
              <a:t>～</a:t>
            </a:r>
            <a:r>
              <a:rPr lang="en-US" sz="2000" dirty="0" smtClean="0">
                <a:solidFill>
                  <a:srgbClr val="2D7A8F"/>
                </a:solidFill>
                <a:latin typeface="微软雅黑" pitchFamily="34" charset="-122"/>
                <a:ea typeface="微软雅黑" pitchFamily="34" charset="-122"/>
              </a:rPr>
              <a:t>6</a:t>
            </a:r>
            <a:r>
              <a:rPr lang="zh-CN" altLang="en-US" sz="2000" dirty="0" smtClean="0">
                <a:solidFill>
                  <a:srgbClr val="2D7A8F"/>
                </a:solidFill>
                <a:latin typeface="微软雅黑" pitchFamily="34" charset="-122"/>
                <a:ea typeface="微软雅黑" pitchFamily="34" charset="-122"/>
              </a:rPr>
              <a:t>年级学生每周安排一次使用</a:t>
            </a:r>
            <a:r>
              <a:rPr lang="zh-CN" altLang="en-US" sz="2000" dirty="0" smtClean="0">
                <a:solidFill>
                  <a:srgbClr val="2D7A8F"/>
                </a:solidFill>
                <a:latin typeface="微软雅黑" pitchFamily="34" charset="-122"/>
                <a:ea typeface="微软雅黑" pitchFamily="34" charset="-122"/>
              </a:rPr>
              <a:t>，投入使用半年即达到</a:t>
            </a:r>
            <a:r>
              <a:rPr lang="zh-CN" altLang="en-US" sz="2000" dirty="0" smtClean="0">
                <a:solidFill>
                  <a:srgbClr val="2D7A8F"/>
                </a:solidFill>
                <a:latin typeface="微软雅黑" pitchFamily="34" charset="-122"/>
                <a:ea typeface="微软雅黑" pitchFamily="34" charset="-122"/>
              </a:rPr>
              <a:t>两千余人次</a:t>
            </a:r>
            <a:endParaRPr lang="zh-CN" altLang="en-US" sz="2000" b="1" dirty="0">
              <a:solidFill>
                <a:srgbClr val="2D7A8F"/>
              </a:solidFill>
              <a:latin typeface="微软雅黑" pitchFamily="34" charset="-122"/>
              <a:ea typeface="微软雅黑" pitchFamily="34" charset="-122"/>
            </a:endParaRPr>
          </a:p>
        </p:txBody>
      </p:sp>
      <p:pic>
        <p:nvPicPr>
          <p:cNvPr id="12" name="图片 11" descr="C:\Users\mmm\Documents\Tencent Files\17710789\Image\C2C\SGNMMSS2@0`TJ}X70Q{Y(D9.jpg"/>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791110" y="1448657"/>
            <a:ext cx="4715837" cy="3801438"/>
          </a:xfrm>
          <a:prstGeom prst="rect">
            <a:avLst/>
          </a:prstGeom>
          <a:noFill/>
          <a:ln>
            <a:noFill/>
          </a:ln>
        </p:spPr>
      </p:pic>
      <p:pic>
        <p:nvPicPr>
          <p:cNvPr id="13" name="图片 12"/>
          <p:cNvPicPr/>
          <p:nvPr/>
        </p:nvPicPr>
        <p:blipFill>
          <a:blip r:embed="rId4"/>
          <a:stretch>
            <a:fillRect/>
          </a:stretch>
        </p:blipFill>
        <p:spPr>
          <a:xfrm>
            <a:off x="6435615" y="1454595"/>
            <a:ext cx="4711846" cy="3826322"/>
          </a:xfrm>
          <a:prstGeom prst="rect">
            <a:avLst/>
          </a:prstGeom>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100"/>
                                        <p:tgtEl>
                                          <p:spTgt spid="7"/>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7"/>
                                        </p:tgtEl>
                                      </p:cBhvr>
                                      <p:to x="80000" y="100000"/>
                                    </p:animScale>
                                    <p:anim by="(#ppt_w*0.10)" calcmode="lin" valueType="num">
                                      <p:cBhvr>
                                        <p:cTn id="10" dur="50" autoRev="1" fill="hold">
                                          <p:stCondLst>
                                            <p:cond delay="0"/>
                                          </p:stCondLst>
                                        </p:cTn>
                                        <p:tgtEl>
                                          <p:spTgt spid="7"/>
                                        </p:tgtEl>
                                        <p:attrNameLst>
                                          <p:attrName>ppt_x</p:attrName>
                                        </p:attrNameLst>
                                      </p:cBhvr>
                                    </p:anim>
                                    <p:anim by="(-#ppt_w*0.10)" calcmode="lin" valueType="num">
                                      <p:cBhvr>
                                        <p:cTn id="11" dur="50" autoRev="1" fill="hold">
                                          <p:stCondLst>
                                            <p:cond delay="0"/>
                                          </p:stCondLst>
                                        </p:cTn>
                                        <p:tgtEl>
                                          <p:spTgt spid="7"/>
                                        </p:tgtEl>
                                        <p:attrNameLst>
                                          <p:attrName>ppt_y</p:attrName>
                                        </p:attrNameLst>
                                      </p:cBhvr>
                                    </p:anim>
                                    <p:animRot by="-480000">
                                      <p:cBhvr>
                                        <p:cTn id="12" dur="50" autoRev="1" fill="hold">
                                          <p:stCondLst>
                                            <p:cond delay="0"/>
                                          </p:stCondLst>
                                        </p:cTn>
                                        <p:tgtEl>
                                          <p:spTgt spid="7"/>
                                        </p:tgtEl>
                                        <p:attrNameLst>
                                          <p:attrName>r</p:attrName>
                                        </p:attrNameLst>
                                      </p:cBhvr>
                                    </p:animRot>
                                  </p:childTnLst>
                                </p:cTn>
                              </p:par>
                            </p:childTnLst>
                          </p:cTn>
                        </p:par>
                        <p:par>
                          <p:cTn id="13" fill="hold">
                            <p:stCondLst>
                              <p:cond delay="52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1"/>
                                        </p:tgtEl>
                                        <p:attrNameLst>
                                          <p:attrName>style.visibility</p:attrName>
                                        </p:attrNameLst>
                                      </p:cBhvr>
                                      <p:to>
                                        <p:strVal val="visible"/>
                                      </p:to>
                                    </p:set>
                                    <p:animEffect transition="in" filter="wipe(left)">
                                      <p:cBhvr>
                                        <p:cTn id="16" dur="100"/>
                                        <p:tgtEl>
                                          <p:spTgt spid="11"/>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11"/>
                                        </p:tgtEl>
                                      </p:cBhvr>
                                      <p:to x="80000" y="100000"/>
                                    </p:animScale>
                                    <p:anim by="(#ppt_w*0.10)" calcmode="lin" valueType="num">
                                      <p:cBhvr>
                                        <p:cTn id="19" dur="50" autoRev="1" fill="hold">
                                          <p:stCondLst>
                                            <p:cond delay="0"/>
                                          </p:stCondLst>
                                        </p:cTn>
                                        <p:tgtEl>
                                          <p:spTgt spid="11"/>
                                        </p:tgtEl>
                                        <p:attrNameLst>
                                          <p:attrName>ppt_x</p:attrName>
                                        </p:attrNameLst>
                                      </p:cBhvr>
                                    </p:anim>
                                    <p:anim by="(-#ppt_w*0.10)" calcmode="lin" valueType="num">
                                      <p:cBhvr>
                                        <p:cTn id="20" dur="50" autoRev="1" fill="hold">
                                          <p:stCondLst>
                                            <p:cond delay="0"/>
                                          </p:stCondLst>
                                        </p:cTn>
                                        <p:tgtEl>
                                          <p:spTgt spid="11"/>
                                        </p:tgtEl>
                                        <p:attrNameLst>
                                          <p:attrName>ppt_y</p:attrName>
                                        </p:attrNameLst>
                                      </p:cBhvr>
                                    </p:anim>
                                    <p:animRot by="-480000">
                                      <p:cBhvr>
                                        <p:cTn id="21" dur="50" autoRev="1"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84268" y="575353"/>
            <a:ext cx="2321961" cy="377014"/>
          </a:xfrm>
          <a:prstGeom prst="rect">
            <a:avLst/>
          </a:prstGeom>
          <a:noFill/>
        </p:spPr>
        <p:txBody>
          <a:bodyPr wrap="square" lIns="68568" tIns="34284" rIns="68568" bIns="34284" rtlCol="0">
            <a:spAutoFit/>
          </a:bodyPr>
          <a:lstStyle/>
          <a:p>
            <a:r>
              <a:rPr lang="zh-CN" altLang="en-US" sz="2000" b="1" dirty="0" smtClean="0">
                <a:solidFill>
                  <a:srgbClr val="2D7A8F"/>
                </a:solidFill>
                <a:latin typeface="微软雅黑" pitchFamily="34" charset="-122"/>
                <a:ea typeface="微软雅黑" pitchFamily="34" charset="-122"/>
              </a:rPr>
              <a:t>智能书房</a:t>
            </a:r>
            <a:endParaRPr lang="zh-CN" altLang="en-US" sz="2000" b="1" dirty="0">
              <a:solidFill>
                <a:srgbClr val="2D7A8F"/>
              </a:solidFill>
              <a:latin typeface="微软雅黑" pitchFamily="34" charset="-122"/>
              <a:ea typeface="微软雅黑" pitchFamily="34" charset="-122"/>
            </a:endParaRPr>
          </a:p>
        </p:txBody>
      </p:sp>
      <p:pic>
        <p:nvPicPr>
          <p:cNvPr id="9" name="图片 8"/>
          <p:cNvPicPr/>
          <p:nvPr/>
        </p:nvPicPr>
        <p:blipFill>
          <a:blip r:embed="rId3"/>
          <a:stretch>
            <a:fillRect/>
          </a:stretch>
        </p:blipFill>
        <p:spPr>
          <a:xfrm>
            <a:off x="380091" y="1273353"/>
            <a:ext cx="5209052" cy="3123986"/>
          </a:xfrm>
          <a:prstGeom prst="rect">
            <a:avLst/>
          </a:prstGeom>
        </p:spPr>
      </p:pic>
      <p:pic>
        <p:nvPicPr>
          <p:cNvPr id="10" name="图片 9"/>
          <p:cNvPicPr/>
          <p:nvPr/>
        </p:nvPicPr>
        <p:blipFill>
          <a:blip r:embed="rId4" cstate="print"/>
          <a:stretch>
            <a:fillRect/>
          </a:stretch>
        </p:blipFill>
        <p:spPr>
          <a:xfrm>
            <a:off x="1423292" y="2148850"/>
            <a:ext cx="5276850" cy="2847975"/>
          </a:xfrm>
          <a:prstGeom prst="rect">
            <a:avLst/>
          </a:prstGeom>
        </p:spPr>
      </p:pic>
      <p:pic>
        <p:nvPicPr>
          <p:cNvPr id="11" name="图片 10"/>
          <p:cNvPicPr/>
          <p:nvPr/>
        </p:nvPicPr>
        <p:blipFill>
          <a:blip r:embed="rId5"/>
          <a:stretch>
            <a:fillRect/>
          </a:stretch>
        </p:blipFill>
        <p:spPr>
          <a:xfrm>
            <a:off x="4157486" y="2779847"/>
            <a:ext cx="4760481" cy="3487389"/>
          </a:xfrm>
          <a:prstGeom prst="rect">
            <a:avLst/>
          </a:prstGeom>
        </p:spPr>
      </p:pic>
      <p:sp>
        <p:nvSpPr>
          <p:cNvPr id="13" name="矩形 12"/>
          <p:cNvSpPr/>
          <p:nvPr/>
        </p:nvSpPr>
        <p:spPr>
          <a:xfrm>
            <a:off x="8605004" y="972634"/>
            <a:ext cx="3356624" cy="1323439"/>
          </a:xfrm>
          <a:prstGeom prst="rect">
            <a:avLst/>
          </a:prstGeom>
        </p:spPr>
        <p:txBody>
          <a:bodyPr wrap="square">
            <a:spAutoFit/>
          </a:bodyPr>
          <a:lstStyle/>
          <a:p>
            <a:r>
              <a:rPr lang="zh-CN" altLang="en-US" sz="2000" dirty="0" smtClean="0">
                <a:solidFill>
                  <a:srgbClr val="2D7A8F"/>
                </a:solidFill>
                <a:latin typeface="微软雅黑" pitchFamily="34" charset="-122"/>
                <a:ea typeface="微软雅黑" pitchFamily="34" charset="-122"/>
              </a:rPr>
              <a:t>为瓦房店市及庄河寺地区</a:t>
            </a:r>
            <a:r>
              <a:rPr lang="en-US" sz="2000" dirty="0" smtClean="0">
                <a:solidFill>
                  <a:srgbClr val="2D7A8F"/>
                </a:solidFill>
                <a:latin typeface="微软雅黑" pitchFamily="34" charset="-122"/>
                <a:ea typeface="微软雅黑" pitchFamily="34" charset="-122"/>
              </a:rPr>
              <a:t>8</a:t>
            </a:r>
            <a:r>
              <a:rPr lang="zh-CN" altLang="en-US" sz="2000" dirty="0" smtClean="0">
                <a:solidFill>
                  <a:srgbClr val="2D7A8F"/>
                </a:solidFill>
                <a:latin typeface="微软雅黑" pitchFamily="34" charset="-122"/>
                <a:ea typeface="微软雅黑" pitchFamily="34" charset="-122"/>
              </a:rPr>
              <a:t>所偏远、条件落后的小学配送智能书房设备及图书，并进行免费维修维护。</a:t>
            </a:r>
            <a:endParaRPr lang="en-US" altLang="zh-CN" sz="2000" dirty="0" smtClean="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84268" y="575353"/>
            <a:ext cx="2321961" cy="377014"/>
          </a:xfrm>
          <a:prstGeom prst="rect">
            <a:avLst/>
          </a:prstGeom>
          <a:noFill/>
        </p:spPr>
        <p:txBody>
          <a:bodyPr wrap="square" lIns="68568" tIns="34284" rIns="68568" bIns="34284" rtlCol="0">
            <a:spAutoFit/>
          </a:bodyPr>
          <a:lstStyle/>
          <a:p>
            <a:r>
              <a:rPr lang="zh-CN" altLang="en-US" sz="2000" b="1" dirty="0" smtClean="0">
                <a:solidFill>
                  <a:srgbClr val="2D7A8F"/>
                </a:solidFill>
                <a:latin typeface="微软雅黑" pitchFamily="34" charset="-122"/>
                <a:ea typeface="微软雅黑" pitchFamily="34" charset="-122"/>
              </a:rPr>
              <a:t>智能书房</a:t>
            </a:r>
            <a:endParaRPr lang="zh-CN" altLang="en-US" sz="2000" b="1" dirty="0">
              <a:solidFill>
                <a:srgbClr val="2D7A8F"/>
              </a:solidFill>
              <a:latin typeface="微软雅黑" pitchFamily="34" charset="-122"/>
              <a:ea typeface="微软雅黑" pitchFamily="34" charset="-122"/>
            </a:endParaRPr>
          </a:p>
        </p:txBody>
      </p:sp>
      <p:pic>
        <p:nvPicPr>
          <p:cNvPr id="13" name="图片 12"/>
          <p:cNvPicPr/>
          <p:nvPr/>
        </p:nvPicPr>
        <p:blipFill>
          <a:blip r:embed="rId3"/>
          <a:stretch>
            <a:fillRect/>
          </a:stretch>
        </p:blipFill>
        <p:spPr>
          <a:xfrm>
            <a:off x="896054" y="942333"/>
            <a:ext cx="4867748" cy="2756364"/>
          </a:xfrm>
          <a:prstGeom prst="rect">
            <a:avLst/>
          </a:prstGeom>
        </p:spPr>
      </p:pic>
      <p:pic>
        <p:nvPicPr>
          <p:cNvPr id="14" name="图片 13"/>
          <p:cNvPicPr/>
          <p:nvPr/>
        </p:nvPicPr>
        <p:blipFill>
          <a:blip r:embed="rId4"/>
          <a:stretch>
            <a:fillRect/>
          </a:stretch>
        </p:blipFill>
        <p:spPr>
          <a:xfrm>
            <a:off x="6186755" y="994667"/>
            <a:ext cx="4991528" cy="2628900"/>
          </a:xfrm>
          <a:prstGeom prst="rect">
            <a:avLst/>
          </a:prstGeom>
        </p:spPr>
      </p:pic>
      <p:pic>
        <p:nvPicPr>
          <p:cNvPr id="15" name="图片 14"/>
          <p:cNvPicPr/>
          <p:nvPr/>
        </p:nvPicPr>
        <p:blipFill>
          <a:blip r:embed="rId5"/>
          <a:stretch>
            <a:fillRect/>
          </a:stretch>
        </p:blipFill>
        <p:spPr>
          <a:xfrm>
            <a:off x="911616" y="3883630"/>
            <a:ext cx="4718621" cy="2794571"/>
          </a:xfrm>
          <a:prstGeom prst="rect">
            <a:avLst/>
          </a:prstGeom>
        </p:spPr>
      </p:pic>
      <p:pic>
        <p:nvPicPr>
          <p:cNvPr id="16" name="图片 15"/>
          <p:cNvPicPr/>
          <p:nvPr/>
        </p:nvPicPr>
        <p:blipFill>
          <a:blip r:embed="rId6"/>
          <a:stretch>
            <a:fillRect/>
          </a:stretch>
        </p:blipFill>
        <p:spPr>
          <a:xfrm>
            <a:off x="6174768" y="3853448"/>
            <a:ext cx="5116651" cy="2783658"/>
          </a:xfrm>
          <a:prstGeom prst="rect">
            <a:avLst/>
          </a:prstGeom>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062" y="698643"/>
            <a:ext cx="5382310" cy="377014"/>
          </a:xfrm>
          <a:prstGeom prst="rect">
            <a:avLst/>
          </a:prstGeom>
          <a:noFill/>
        </p:spPr>
        <p:txBody>
          <a:bodyPr wrap="square" lIns="68568" tIns="34284" rIns="68568" bIns="34284" rtlCol="0">
            <a:spAutoFit/>
          </a:bodyPr>
          <a:lstStyle/>
          <a:p>
            <a:r>
              <a:rPr lang="zh-CN" altLang="en-US" sz="2000" b="1" dirty="0" smtClean="0">
                <a:solidFill>
                  <a:srgbClr val="2D7A8F"/>
                </a:solidFill>
                <a:latin typeface="微软雅黑" pitchFamily="34" charset="-122"/>
                <a:ea typeface="微软雅黑" pitchFamily="34" charset="-122"/>
              </a:rPr>
              <a:t>馆内阵地活动</a:t>
            </a:r>
            <a:r>
              <a:rPr lang="en-US" altLang="zh-CN" sz="2000" b="1" dirty="0" smtClean="0">
                <a:solidFill>
                  <a:srgbClr val="2D7A8F"/>
                </a:solidFill>
                <a:latin typeface="微软雅黑" pitchFamily="34" charset="-122"/>
                <a:ea typeface="微软雅黑" pitchFamily="34" charset="-122"/>
              </a:rPr>
              <a:t>—</a:t>
            </a:r>
            <a:r>
              <a:rPr lang="en-US" altLang="zh-CN" sz="2000" b="1" dirty="0" err="1" smtClean="0">
                <a:solidFill>
                  <a:srgbClr val="2D7A8F"/>
                </a:solidFill>
                <a:latin typeface="微软雅黑" pitchFamily="34" charset="-122"/>
                <a:ea typeface="微软雅黑" pitchFamily="34" charset="-122"/>
              </a:rPr>
              <a:t>设备、集体阅览</a:t>
            </a:r>
            <a:endParaRPr lang="zh-CN" altLang="en-US" sz="2000" dirty="0">
              <a:solidFill>
                <a:srgbClr val="2D7A8F"/>
              </a:solidFill>
              <a:latin typeface="微软雅黑" pitchFamily="34" charset="-122"/>
              <a:ea typeface="微软雅黑" pitchFamily="34" charset="-122"/>
            </a:endParaRPr>
          </a:p>
        </p:txBody>
      </p:sp>
      <p:sp>
        <p:nvSpPr>
          <p:cNvPr id="6" name="矩形 5"/>
          <p:cNvSpPr/>
          <p:nvPr/>
        </p:nvSpPr>
        <p:spPr>
          <a:xfrm>
            <a:off x="1003442" y="4246267"/>
            <a:ext cx="3250059" cy="923330"/>
          </a:xfrm>
          <a:prstGeom prst="rect">
            <a:avLst/>
          </a:prstGeom>
        </p:spPr>
        <p:txBody>
          <a:bodyPr wrap="square">
            <a:spAutoFit/>
          </a:bodyPr>
          <a:lstStyle/>
          <a:p>
            <a:r>
              <a:rPr lang="en-US" dirty="0" smtClean="0">
                <a:solidFill>
                  <a:srgbClr val="2D7A8F"/>
                </a:solidFill>
                <a:latin typeface="微软雅黑" pitchFamily="34" charset="-122"/>
                <a:ea typeface="微软雅黑" pitchFamily="34" charset="-122"/>
              </a:rPr>
              <a:t>2016</a:t>
            </a:r>
            <a:r>
              <a:rPr lang="zh-CN" altLang="en-US" dirty="0" smtClean="0">
                <a:solidFill>
                  <a:srgbClr val="2D7A8F"/>
                </a:solidFill>
                <a:latin typeface="微软雅黑" pitchFamily="34" charset="-122"/>
                <a:ea typeface="微软雅黑" pitchFamily="34" charset="-122"/>
              </a:rPr>
              <a:t>年</a:t>
            </a:r>
            <a:r>
              <a:rPr lang="zh-CN" altLang="en-US" dirty="0" smtClean="0">
                <a:solidFill>
                  <a:srgbClr val="2D7A8F"/>
                </a:solidFill>
                <a:latin typeface="微软雅黑" pitchFamily="34" charset="-122"/>
                <a:ea typeface="微软雅黑" pitchFamily="34" charset="-122"/>
              </a:rPr>
              <a:t>大连市少年儿童图书馆的各类数字资源访问</a:t>
            </a:r>
            <a:r>
              <a:rPr lang="zh-CN" altLang="en-US" dirty="0" smtClean="0">
                <a:solidFill>
                  <a:srgbClr val="2D7A8F"/>
                </a:solidFill>
                <a:latin typeface="微软雅黑" pitchFamily="34" charset="-122"/>
                <a:ea typeface="微软雅黑" pitchFamily="34" charset="-122"/>
              </a:rPr>
              <a:t>量</a:t>
            </a:r>
            <a:r>
              <a:rPr lang="en-US" dirty="0" smtClean="0">
                <a:solidFill>
                  <a:srgbClr val="2D7A8F"/>
                </a:solidFill>
                <a:latin typeface="微软雅黑" pitchFamily="34" charset="-122"/>
                <a:ea typeface="微软雅黑" pitchFamily="34" charset="-122"/>
              </a:rPr>
              <a:t>95000</a:t>
            </a:r>
            <a:r>
              <a:rPr lang="zh-CN" altLang="en-US" dirty="0" smtClean="0">
                <a:solidFill>
                  <a:srgbClr val="2D7A8F"/>
                </a:solidFill>
                <a:latin typeface="微软雅黑" pitchFamily="34" charset="-122"/>
                <a:ea typeface="微软雅黑" pitchFamily="34" charset="-122"/>
              </a:rPr>
              <a:t>余次，网站点击</a:t>
            </a:r>
            <a:r>
              <a:rPr lang="en-US" dirty="0" smtClean="0">
                <a:solidFill>
                  <a:srgbClr val="2D7A8F"/>
                </a:solidFill>
                <a:latin typeface="微软雅黑" pitchFamily="34" charset="-122"/>
                <a:ea typeface="微软雅黑" pitchFamily="34" charset="-122"/>
              </a:rPr>
              <a:t>30</a:t>
            </a:r>
            <a:r>
              <a:rPr lang="zh-CN" altLang="en-US" dirty="0" smtClean="0">
                <a:solidFill>
                  <a:srgbClr val="2D7A8F"/>
                </a:solidFill>
                <a:latin typeface="微软雅黑" pitchFamily="34" charset="-122"/>
                <a:ea typeface="微软雅黑" pitchFamily="34" charset="-122"/>
              </a:rPr>
              <a:t>余万次</a:t>
            </a:r>
            <a:endParaRPr lang="zh-CN" altLang="en-US" dirty="0">
              <a:solidFill>
                <a:srgbClr val="2D7A8F"/>
              </a:solidFill>
              <a:latin typeface="微软雅黑" pitchFamily="34" charset="-122"/>
              <a:ea typeface="微软雅黑" pitchFamily="34" charset="-122"/>
            </a:endParaRPr>
          </a:p>
        </p:txBody>
      </p:sp>
      <p:pic>
        <p:nvPicPr>
          <p:cNvPr id="9" name="图片 8"/>
          <p:cNvPicPr/>
          <p:nvPr/>
        </p:nvPicPr>
        <p:blipFill>
          <a:blip r:embed="rId3"/>
          <a:stretch>
            <a:fillRect/>
          </a:stretch>
        </p:blipFill>
        <p:spPr>
          <a:xfrm>
            <a:off x="462037" y="1414997"/>
            <a:ext cx="5267818" cy="1952625"/>
          </a:xfrm>
          <a:prstGeom prst="rect">
            <a:avLst/>
          </a:prstGeom>
        </p:spPr>
      </p:pic>
      <p:pic>
        <p:nvPicPr>
          <p:cNvPr id="10" name="图片 9" descr="http://www.greengarden.org.cn/dllib/upload/2014/08/27/201408271408411.jpg"/>
          <p:cNvPicPr/>
          <p:nvPr/>
        </p:nvPicPr>
        <p:blipFill>
          <a:blip r:embed="rId4">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312504" y="684355"/>
            <a:ext cx="5217775" cy="5057775"/>
          </a:xfrm>
          <a:prstGeom prst="rect">
            <a:avLst/>
          </a:prstGeom>
          <a:noFill/>
          <a:ln>
            <a:noFill/>
          </a:ln>
        </p:spPr>
      </p:pic>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6" name="图片 5"/>
          <p:cNvPicPr/>
          <p:nvPr/>
        </p:nvPicPr>
        <p:blipFill>
          <a:blip r:embed="rId3"/>
          <a:stretch>
            <a:fillRect/>
          </a:stretch>
        </p:blipFill>
        <p:spPr>
          <a:xfrm>
            <a:off x="343595" y="549678"/>
            <a:ext cx="4600575" cy="3395587"/>
          </a:xfrm>
          <a:prstGeom prst="rect">
            <a:avLst/>
          </a:prstGeom>
        </p:spPr>
      </p:pic>
      <p:pic>
        <p:nvPicPr>
          <p:cNvPr id="35841" name="Picture 1"/>
          <p:cNvPicPr>
            <a:picLocks noChangeAspect="1" noChangeArrowheads="1"/>
          </p:cNvPicPr>
          <p:nvPr/>
        </p:nvPicPr>
        <p:blipFill>
          <a:blip r:embed="rId4"/>
          <a:srcRect/>
          <a:stretch>
            <a:fillRect/>
          </a:stretch>
        </p:blipFill>
        <p:spPr bwMode="auto">
          <a:xfrm>
            <a:off x="3451832" y="1335427"/>
            <a:ext cx="3911600" cy="4762500"/>
          </a:xfrm>
          <a:prstGeom prst="rect">
            <a:avLst/>
          </a:prstGeom>
          <a:noFill/>
          <a:ln w="9525">
            <a:noFill/>
            <a:miter lim="800000"/>
            <a:headEnd/>
            <a:tailEnd/>
          </a:ln>
          <a:effectLst/>
        </p:spPr>
      </p:pic>
      <p:pic>
        <p:nvPicPr>
          <p:cNvPr id="9" name="图片 8"/>
          <p:cNvPicPr/>
          <p:nvPr/>
        </p:nvPicPr>
        <p:blipFill>
          <a:blip r:embed="rId5" cstate="print"/>
          <a:stretch>
            <a:fillRect/>
          </a:stretch>
        </p:blipFill>
        <p:spPr>
          <a:xfrm>
            <a:off x="6592463" y="3355123"/>
            <a:ext cx="4380338" cy="3210064"/>
          </a:xfrm>
          <a:prstGeom prst="rect">
            <a:avLst/>
          </a:prstGeom>
        </p:spPr>
      </p:pic>
      <p:pic>
        <p:nvPicPr>
          <p:cNvPr id="35842" name="Picture 2"/>
          <p:cNvPicPr>
            <a:picLocks noChangeAspect="1" noChangeArrowheads="1"/>
          </p:cNvPicPr>
          <p:nvPr/>
        </p:nvPicPr>
        <p:blipFill>
          <a:blip r:embed="rId6"/>
          <a:srcRect/>
          <a:stretch>
            <a:fillRect/>
          </a:stretch>
        </p:blipFill>
        <p:spPr bwMode="auto">
          <a:xfrm>
            <a:off x="6633930" y="304264"/>
            <a:ext cx="4883150" cy="2838450"/>
          </a:xfrm>
          <a:prstGeom prst="rect">
            <a:avLst/>
          </a:prstGeom>
          <a:noFill/>
          <a:ln w="9525">
            <a:noFill/>
            <a:miter lim="800000"/>
            <a:headEnd/>
            <a:tailEnd/>
          </a:ln>
          <a:effectLst/>
        </p:spPr>
      </p:pic>
      <p:sp>
        <p:nvSpPr>
          <p:cNvPr id="10" name="矩形 9"/>
          <p:cNvSpPr/>
          <p:nvPr/>
        </p:nvSpPr>
        <p:spPr>
          <a:xfrm>
            <a:off x="664395" y="4688055"/>
            <a:ext cx="2099353" cy="646331"/>
          </a:xfrm>
          <a:prstGeom prst="rect">
            <a:avLst/>
          </a:prstGeom>
        </p:spPr>
        <p:txBody>
          <a:bodyPr wrap="square">
            <a:spAutoFit/>
          </a:bodyPr>
          <a:lstStyle/>
          <a:p>
            <a:r>
              <a:rPr lang="en-US" dirty="0" err="1" smtClean="0">
                <a:solidFill>
                  <a:srgbClr val="2D7A8F"/>
                </a:solidFill>
                <a:latin typeface="微软雅黑" pitchFamily="34" charset="-122"/>
                <a:ea typeface="微软雅黑" pitchFamily="34" charset="-122"/>
              </a:rPr>
              <a:t>馆内各种数字资源推广阵地活动</a:t>
            </a:r>
            <a:endParaRPr lang="zh-CN" altLang="en-US" dirty="0">
              <a:solidFill>
                <a:srgbClr val="2D7A8F"/>
              </a:solidFill>
              <a:latin typeface="微软雅黑" pitchFamily="34" charset="-122"/>
              <a:ea typeface="微软雅黑"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nvCxnSpPr>
        <p:spPr>
          <a:xfrm flipH="1">
            <a:off x="-1" y="676697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descr="C:\Users\Administrator\Desktop\图\评估PPT照片\新建文件夹\B00K1699.jpg"/>
          <p:cNvPicPr>
            <a:picLocks noChangeAspect="1" noChangeArrowheads="1"/>
          </p:cNvPicPr>
          <p:nvPr/>
        </p:nvPicPr>
        <p:blipFill>
          <a:blip r:embed="rId3" cstate="print"/>
          <a:stretch>
            <a:fillRect/>
          </a:stretch>
        </p:blipFill>
        <p:spPr bwMode="auto">
          <a:xfrm>
            <a:off x="808844" y="1323067"/>
            <a:ext cx="3015876" cy="2010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C:\Users\Administrator\Desktop\图\评估PPT照片\新建文件夹\B00K1687.jpg"/>
          <p:cNvPicPr>
            <a:picLocks noChangeAspect="1" noChangeArrowheads="1"/>
          </p:cNvPicPr>
          <p:nvPr/>
        </p:nvPicPr>
        <p:blipFill>
          <a:blip r:embed="rId4" cstate="print"/>
          <a:stretch>
            <a:fillRect/>
          </a:stretch>
        </p:blipFill>
        <p:spPr bwMode="auto">
          <a:xfrm>
            <a:off x="4520094" y="1276442"/>
            <a:ext cx="2870534" cy="21529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C:\Users\Administrator\Desktop\图\评估PPT照片\新建文件夹\B00K1686.jpg"/>
          <p:cNvPicPr>
            <a:picLocks noChangeAspect="1" noChangeArrowheads="1"/>
          </p:cNvPicPr>
          <p:nvPr/>
        </p:nvPicPr>
        <p:blipFill>
          <a:blip r:embed="rId5" cstate="print"/>
          <a:stretch>
            <a:fillRect/>
          </a:stretch>
        </p:blipFill>
        <p:spPr bwMode="auto">
          <a:xfrm>
            <a:off x="8284860" y="1271156"/>
            <a:ext cx="2984672" cy="22385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C:\Users\Administrator\Desktop\图\评估PPT照片\新建文件夹\B00K1547.jpg"/>
          <p:cNvPicPr>
            <a:picLocks noChangeAspect="1" noChangeArrowheads="1"/>
          </p:cNvPicPr>
          <p:nvPr/>
        </p:nvPicPr>
        <p:blipFill>
          <a:blip r:embed="rId6" cstate="print"/>
          <a:stretch>
            <a:fillRect/>
          </a:stretch>
        </p:blipFill>
        <p:spPr bwMode="auto">
          <a:xfrm>
            <a:off x="2377661" y="4164349"/>
            <a:ext cx="3163010" cy="21086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创客活动体验区"/>
          <p:cNvPicPr>
            <a:picLocks noChangeAspect="1" noChangeArrowheads="1"/>
          </p:cNvPicPr>
          <p:nvPr/>
        </p:nvPicPr>
        <p:blipFill>
          <a:blip r:embed="rId7" cstate="print"/>
          <a:stretch>
            <a:fillRect/>
          </a:stretch>
        </p:blipFill>
        <p:spPr bwMode="auto">
          <a:xfrm>
            <a:off x="6344156" y="4149772"/>
            <a:ext cx="3304316" cy="21808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9" name="Group 9"/>
          <p:cNvGrpSpPr>
            <a:grpSpLocks/>
          </p:cNvGrpSpPr>
          <p:nvPr/>
        </p:nvGrpSpPr>
        <p:grpSpPr bwMode="auto">
          <a:xfrm>
            <a:off x="1615752" y="746299"/>
            <a:ext cx="1450975" cy="317500"/>
            <a:chOff x="1564145" y="1409888"/>
            <a:chExt cx="891746" cy="316767"/>
          </a:xfrm>
        </p:grpSpPr>
        <p:sp>
          <p:nvSpPr>
            <p:cNvPr id="10" name="Pentagon 50"/>
            <p:cNvSpPr/>
            <p:nvPr/>
          </p:nvSpPr>
          <p:spPr>
            <a:xfrm>
              <a:off x="1678297" y="1409888"/>
              <a:ext cx="777594"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11" name="Group 51"/>
            <p:cNvGrpSpPr>
              <a:grpSpLocks/>
            </p:cNvGrpSpPr>
            <p:nvPr/>
          </p:nvGrpSpPr>
          <p:grpSpPr bwMode="auto">
            <a:xfrm>
              <a:off x="1564146" y="1409888"/>
              <a:ext cx="805890" cy="316767"/>
              <a:chOff x="1624260" y="1478227"/>
              <a:chExt cx="855259" cy="357756"/>
            </a:xfrm>
          </p:grpSpPr>
          <p:sp>
            <p:nvSpPr>
              <p:cNvPr id="12" name="Pentagon 52"/>
              <p:cNvSpPr/>
              <p:nvPr/>
            </p:nvSpPr>
            <p:spPr>
              <a:xfrm>
                <a:off x="1654288" y="1478227"/>
                <a:ext cx="825231"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13" name="Subtitle 2"/>
              <p:cNvSpPr txBox="1">
                <a:spLocks/>
              </p:cNvSpPr>
              <p:nvPr/>
            </p:nvSpPr>
            <p:spPr>
              <a:xfrm>
                <a:off x="1624260" y="1478227"/>
                <a:ext cx="763106"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市民书吧</a:t>
                </a:r>
                <a:endParaRPr lang="en-US" sz="1400" b="1" spc="-150" dirty="0" smtClean="0">
                  <a:solidFill>
                    <a:srgbClr val="FFFFFF"/>
                  </a:solidFill>
                  <a:latin typeface="黑体" pitchFamily="49" charset="-122"/>
                  <a:ea typeface="黑体" pitchFamily="49" charset="-122"/>
                </a:endParaRPr>
              </a:p>
            </p:txBody>
          </p:sp>
        </p:grpSp>
      </p:grpSp>
      <p:grpSp>
        <p:nvGrpSpPr>
          <p:cNvPr id="14" name="Group 9"/>
          <p:cNvGrpSpPr>
            <a:grpSpLocks/>
          </p:cNvGrpSpPr>
          <p:nvPr/>
        </p:nvGrpSpPr>
        <p:grpSpPr bwMode="auto">
          <a:xfrm>
            <a:off x="4978031" y="772329"/>
            <a:ext cx="2008187" cy="317500"/>
            <a:chOff x="1564145" y="1409888"/>
            <a:chExt cx="891746" cy="316767"/>
          </a:xfrm>
        </p:grpSpPr>
        <p:sp>
          <p:nvSpPr>
            <p:cNvPr id="15" name="Pentagon 50"/>
            <p:cNvSpPr/>
            <p:nvPr/>
          </p:nvSpPr>
          <p:spPr>
            <a:xfrm>
              <a:off x="1678345" y="1409888"/>
              <a:ext cx="77754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16" name="Group 51"/>
            <p:cNvGrpSpPr>
              <a:grpSpLocks/>
            </p:cNvGrpSpPr>
            <p:nvPr/>
          </p:nvGrpSpPr>
          <p:grpSpPr bwMode="auto">
            <a:xfrm>
              <a:off x="1564144" y="1409888"/>
              <a:ext cx="805743" cy="316767"/>
              <a:chOff x="1624260" y="1478227"/>
              <a:chExt cx="855104" cy="357756"/>
            </a:xfrm>
          </p:grpSpPr>
          <p:sp>
            <p:nvSpPr>
              <p:cNvPr id="17" name="Pentagon 52"/>
              <p:cNvSpPr/>
              <p:nvPr/>
            </p:nvSpPr>
            <p:spPr>
              <a:xfrm>
                <a:off x="1654933" y="1478227"/>
                <a:ext cx="824431"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18" name="Subtitle 2"/>
              <p:cNvSpPr txBox="1">
                <a:spLocks/>
              </p:cNvSpPr>
              <p:nvPr/>
            </p:nvSpPr>
            <p:spPr>
              <a:xfrm>
                <a:off x="1624260" y="1478227"/>
                <a:ext cx="762337"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数字阅读体验区</a:t>
                </a:r>
                <a:endParaRPr lang="en-US" sz="1400" b="1" spc="-150" dirty="0" smtClean="0">
                  <a:solidFill>
                    <a:srgbClr val="FFFFFF"/>
                  </a:solidFill>
                  <a:latin typeface="黑体" pitchFamily="49" charset="-122"/>
                  <a:ea typeface="黑体" pitchFamily="49" charset="-122"/>
                </a:endParaRPr>
              </a:p>
            </p:txBody>
          </p:sp>
        </p:grpSp>
      </p:grpSp>
      <p:grpSp>
        <p:nvGrpSpPr>
          <p:cNvPr id="19" name="Group 9"/>
          <p:cNvGrpSpPr>
            <a:grpSpLocks/>
          </p:cNvGrpSpPr>
          <p:nvPr/>
        </p:nvGrpSpPr>
        <p:grpSpPr bwMode="auto">
          <a:xfrm>
            <a:off x="9034541" y="704639"/>
            <a:ext cx="1463675" cy="317500"/>
            <a:chOff x="1564145" y="1409888"/>
            <a:chExt cx="891746" cy="316767"/>
          </a:xfrm>
        </p:grpSpPr>
        <p:sp>
          <p:nvSpPr>
            <p:cNvPr id="20" name="Pentagon 50"/>
            <p:cNvSpPr/>
            <p:nvPr/>
          </p:nvSpPr>
          <p:spPr>
            <a:xfrm>
              <a:off x="1678273" y="1409888"/>
              <a:ext cx="777618"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21" name="Group 51"/>
            <p:cNvGrpSpPr>
              <a:grpSpLocks/>
            </p:cNvGrpSpPr>
            <p:nvPr/>
          </p:nvGrpSpPr>
          <p:grpSpPr bwMode="auto">
            <a:xfrm>
              <a:off x="1564145" y="1409888"/>
              <a:ext cx="805666" cy="316767"/>
              <a:chOff x="1624260" y="1478227"/>
              <a:chExt cx="855022" cy="357756"/>
            </a:xfrm>
          </p:grpSpPr>
          <p:sp>
            <p:nvSpPr>
              <p:cNvPr id="22" name="Pentagon 52"/>
              <p:cNvSpPr/>
              <p:nvPr/>
            </p:nvSpPr>
            <p:spPr>
              <a:xfrm>
                <a:off x="1655053" y="1478227"/>
                <a:ext cx="824229"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23" name="Subtitle 2"/>
              <p:cNvSpPr txBox="1">
                <a:spLocks/>
              </p:cNvSpPr>
              <p:nvPr/>
            </p:nvSpPr>
            <p:spPr>
              <a:xfrm>
                <a:off x="1624260" y="1478227"/>
                <a:ext cx="762642"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有声书屋</a:t>
                </a:r>
                <a:endParaRPr lang="en-US" sz="1400" b="1" spc="-150" dirty="0" smtClean="0">
                  <a:solidFill>
                    <a:srgbClr val="FFFFFF"/>
                  </a:solidFill>
                  <a:latin typeface="黑体" pitchFamily="49" charset="-122"/>
                  <a:ea typeface="黑体" pitchFamily="49" charset="-122"/>
                </a:endParaRPr>
              </a:p>
            </p:txBody>
          </p:sp>
        </p:grpSp>
      </p:grpSp>
      <p:grpSp>
        <p:nvGrpSpPr>
          <p:cNvPr id="24" name="Group 9"/>
          <p:cNvGrpSpPr>
            <a:grpSpLocks/>
          </p:cNvGrpSpPr>
          <p:nvPr/>
        </p:nvGrpSpPr>
        <p:grpSpPr bwMode="auto">
          <a:xfrm>
            <a:off x="3317105" y="3629292"/>
            <a:ext cx="1536700" cy="317500"/>
            <a:chOff x="1564145" y="1409888"/>
            <a:chExt cx="891746" cy="316767"/>
          </a:xfrm>
        </p:grpSpPr>
        <p:sp>
          <p:nvSpPr>
            <p:cNvPr id="25" name="Pentagon 50"/>
            <p:cNvSpPr/>
            <p:nvPr/>
          </p:nvSpPr>
          <p:spPr>
            <a:xfrm>
              <a:off x="1678377" y="1409888"/>
              <a:ext cx="777514"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26" name="Group 51"/>
            <p:cNvGrpSpPr>
              <a:grpSpLocks/>
            </p:cNvGrpSpPr>
            <p:nvPr/>
          </p:nvGrpSpPr>
          <p:grpSpPr bwMode="auto">
            <a:xfrm>
              <a:off x="1564145" y="1409888"/>
              <a:ext cx="806072" cy="316767"/>
              <a:chOff x="1624260" y="1478227"/>
              <a:chExt cx="855453" cy="357756"/>
            </a:xfrm>
          </p:grpSpPr>
          <p:sp>
            <p:nvSpPr>
              <p:cNvPr id="27" name="Pentagon 52"/>
              <p:cNvSpPr/>
              <p:nvPr/>
            </p:nvSpPr>
            <p:spPr>
              <a:xfrm>
                <a:off x="1654568" y="1478227"/>
                <a:ext cx="825145"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28" name="Subtitle 2"/>
              <p:cNvSpPr txBox="1">
                <a:spLocks/>
              </p:cNvSpPr>
              <p:nvPr/>
            </p:nvSpPr>
            <p:spPr>
              <a:xfrm>
                <a:off x="1624260" y="1478227"/>
                <a:ext cx="762575"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❉家长阅览区</a:t>
                </a:r>
                <a:endParaRPr lang="en-US" sz="1400" b="1" spc="-150" dirty="0" smtClean="0">
                  <a:solidFill>
                    <a:srgbClr val="FFFFFF"/>
                  </a:solidFill>
                  <a:latin typeface="黑体" pitchFamily="49" charset="-122"/>
                  <a:ea typeface="黑体" pitchFamily="49" charset="-122"/>
                </a:endParaRPr>
              </a:p>
            </p:txBody>
          </p:sp>
        </p:grpSp>
      </p:grpSp>
      <p:grpSp>
        <p:nvGrpSpPr>
          <p:cNvPr id="29" name="Group 9"/>
          <p:cNvGrpSpPr>
            <a:grpSpLocks/>
          </p:cNvGrpSpPr>
          <p:nvPr/>
        </p:nvGrpSpPr>
        <p:grpSpPr bwMode="auto">
          <a:xfrm>
            <a:off x="7172171" y="3660533"/>
            <a:ext cx="1452563" cy="317500"/>
            <a:chOff x="1564145" y="1409888"/>
            <a:chExt cx="891746" cy="316767"/>
          </a:xfrm>
        </p:grpSpPr>
        <p:sp>
          <p:nvSpPr>
            <p:cNvPr id="30" name="Pentagon 50"/>
            <p:cNvSpPr/>
            <p:nvPr/>
          </p:nvSpPr>
          <p:spPr>
            <a:xfrm>
              <a:off x="1678172" y="1409888"/>
              <a:ext cx="777719"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31" name="Group 51"/>
            <p:cNvGrpSpPr>
              <a:grpSpLocks/>
            </p:cNvGrpSpPr>
            <p:nvPr/>
          </p:nvGrpSpPr>
          <p:grpSpPr bwMode="auto">
            <a:xfrm>
              <a:off x="1564145" y="1409888"/>
              <a:ext cx="805983" cy="316767"/>
              <a:chOff x="1624260" y="1478227"/>
              <a:chExt cx="855358" cy="357756"/>
            </a:xfrm>
          </p:grpSpPr>
          <p:sp>
            <p:nvSpPr>
              <p:cNvPr id="32" name="Pentagon 52"/>
              <p:cNvSpPr/>
              <p:nvPr/>
            </p:nvSpPr>
            <p:spPr>
              <a:xfrm>
                <a:off x="1654255" y="1478227"/>
                <a:ext cx="825363"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33" name="Subtitle 2"/>
              <p:cNvSpPr txBox="1">
                <a:spLocks/>
              </p:cNvSpPr>
              <p:nvPr/>
            </p:nvSpPr>
            <p:spPr>
              <a:xfrm>
                <a:off x="1624260" y="1478227"/>
                <a:ext cx="762271"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智能书房</a:t>
                </a:r>
                <a:endParaRPr lang="en-US" sz="1400" b="1" spc="-150" dirty="0" smtClean="0">
                  <a:solidFill>
                    <a:srgbClr val="FFFFFF"/>
                  </a:solidFill>
                  <a:latin typeface="黑体" pitchFamily="49" charset="-122"/>
                  <a:ea typeface="黑体" pitchFamily="49" charset="-122"/>
                </a:endParaRPr>
              </a:p>
            </p:txBody>
          </p:sp>
        </p:grpSp>
      </p:grpSp>
    </p:spTree>
    <p:extLst>
      <p:ext uri="{BB962C8B-B14F-4D97-AF65-F5344CB8AC3E}">
        <p14:creationId xmlns="" xmlns:p14="http://schemas.microsoft.com/office/powerpoint/2010/main" val="104455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9" name="燕尾形 8"/>
          <p:cNvSpPr/>
          <p:nvPr/>
        </p:nvSpPr>
        <p:spPr>
          <a:xfrm flipH="1">
            <a:off x="169932" y="1586861"/>
            <a:ext cx="8520263" cy="1222560"/>
          </a:xfrm>
          <a:prstGeom prst="chevron">
            <a:avLst>
              <a:gd name="adj" fmla="val 455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
          <p:cNvSpPr txBox="1"/>
          <p:nvPr/>
        </p:nvSpPr>
        <p:spPr>
          <a:xfrm>
            <a:off x="2136297" y="2004237"/>
            <a:ext cx="5818174" cy="461665"/>
          </a:xfrm>
          <a:prstGeom prst="rect">
            <a:avLst/>
          </a:prstGeom>
          <a:noFill/>
        </p:spPr>
        <p:txBody>
          <a:bodyPr wrap="square" rtlCol="0">
            <a:spAutoFit/>
          </a:bodyPr>
          <a:lstStyle/>
          <a:p>
            <a:pPr algn="ctr"/>
            <a:r>
              <a:rPr lang="zh-CN" altLang="en-US" sz="2400" b="1" dirty="0" smtClean="0">
                <a:solidFill>
                  <a:srgbClr val="2D7A8F"/>
                </a:solidFill>
                <a:latin typeface="微软雅黑" pitchFamily="34" charset="-122"/>
                <a:ea typeface="微软雅黑" pitchFamily="34" charset="-122"/>
              </a:rPr>
              <a:t>加强业务建设</a:t>
            </a:r>
            <a:r>
              <a:rPr lang="en-US" altLang="zh-CN" sz="2400" b="1" dirty="0" smtClean="0">
                <a:solidFill>
                  <a:srgbClr val="2D7A8F"/>
                </a:solidFill>
                <a:latin typeface="微软雅黑" pitchFamily="34" charset="-122"/>
                <a:ea typeface="微软雅黑" pitchFamily="34" charset="-122"/>
              </a:rPr>
              <a:t>    </a:t>
            </a:r>
            <a:r>
              <a:rPr lang="zh-CN" altLang="en-US" sz="2400" b="1" dirty="0" smtClean="0">
                <a:solidFill>
                  <a:srgbClr val="2D7A8F"/>
                </a:solidFill>
                <a:latin typeface="微软雅黑" pitchFamily="34" charset="-122"/>
                <a:ea typeface="微软雅黑" pitchFamily="34" charset="-122"/>
              </a:rPr>
              <a:t>增强创新服务能力</a:t>
            </a:r>
            <a:endParaRPr lang="zh-CN" altLang="zh-CN" sz="2400" b="1" dirty="0">
              <a:solidFill>
                <a:srgbClr val="2D7A8F"/>
              </a:solidFill>
              <a:latin typeface="微软雅黑" pitchFamily="34" charset="-122"/>
              <a:ea typeface="微软雅黑" pitchFamily="34" charset="-122"/>
            </a:endParaRPr>
          </a:p>
        </p:txBody>
      </p:sp>
      <p:sp>
        <p:nvSpPr>
          <p:cNvPr id="24" name="文本框 17"/>
          <p:cNvSpPr txBox="1"/>
          <p:nvPr/>
        </p:nvSpPr>
        <p:spPr>
          <a:xfrm rot="16200000">
            <a:off x="-297677" y="2028865"/>
            <a:ext cx="2349073" cy="338554"/>
          </a:xfrm>
          <a:prstGeom prst="rect">
            <a:avLst/>
          </a:prstGeom>
          <a:noFill/>
        </p:spPr>
        <p:txBody>
          <a:bodyPr wrap="square" rtlCol="0">
            <a:spAutoFit/>
          </a:bodyPr>
          <a:lstStyle/>
          <a:p>
            <a:pPr algn="ctr"/>
            <a:r>
              <a:rPr lang="en-US" altLang="zh-CN" sz="1600" b="1" dirty="0" smtClean="0">
                <a:solidFill>
                  <a:schemeClr val="bg1"/>
                </a:solidFill>
                <a:latin typeface="微软雅黑" pitchFamily="34" charset="-122"/>
                <a:ea typeface="微软雅黑" pitchFamily="34" charset="-122"/>
              </a:rPr>
              <a:t>Part  3</a:t>
            </a:r>
            <a:endParaRPr lang="en-US" altLang="zh-CN" sz="1600" b="1" dirty="0">
              <a:solidFill>
                <a:schemeClr val="bg1"/>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9020710" y="3554858"/>
            <a:ext cx="2437797" cy="2866492"/>
            <a:chOff x="3203575" y="1044711"/>
            <a:chExt cx="2733675" cy="3025775"/>
          </a:xfrm>
          <a:solidFill>
            <a:srgbClr val="93CDDD"/>
          </a:solidFill>
        </p:grpSpPr>
        <p:sp>
          <p:nvSpPr>
            <p:cNvPr id="11" name="Freeform 5"/>
            <p:cNvSpPr>
              <a:spLocks/>
            </p:cNvSpPr>
            <p:nvPr/>
          </p:nvSpPr>
          <p:spPr bwMode="auto">
            <a:xfrm>
              <a:off x="4248150" y="1044711"/>
              <a:ext cx="409575" cy="728663"/>
            </a:xfrm>
            <a:custGeom>
              <a:avLst/>
              <a:gdLst>
                <a:gd name="T0" fmla="*/ 79 w 160"/>
                <a:gd name="T1" fmla="*/ 0 h 285"/>
                <a:gd name="T2" fmla="*/ 160 w 160"/>
                <a:gd name="T3" fmla="*/ 137 h 285"/>
                <a:gd name="T4" fmla="*/ 82 w 160"/>
                <a:gd name="T5" fmla="*/ 285 h 285"/>
                <a:gd name="T6" fmla="*/ 0 w 160"/>
                <a:gd name="T7" fmla="*/ 142 h 285"/>
                <a:gd name="T8" fmla="*/ 79 w 160"/>
                <a:gd name="T9" fmla="*/ 0 h 285"/>
              </a:gdLst>
              <a:ahLst/>
              <a:cxnLst>
                <a:cxn ang="0">
                  <a:pos x="T0" y="T1"/>
                </a:cxn>
                <a:cxn ang="0">
                  <a:pos x="T2" y="T3"/>
                </a:cxn>
                <a:cxn ang="0">
                  <a:pos x="T4" y="T5"/>
                </a:cxn>
                <a:cxn ang="0">
                  <a:pos x="T6" y="T7"/>
                </a:cxn>
                <a:cxn ang="0">
                  <a:pos x="T8" y="T9"/>
                </a:cxn>
              </a:cxnLst>
              <a:rect l="0" t="0" r="r" b="b"/>
              <a:pathLst>
                <a:path w="160" h="285">
                  <a:moveTo>
                    <a:pt x="79" y="0"/>
                  </a:moveTo>
                  <a:cubicBezTo>
                    <a:pt x="79" y="0"/>
                    <a:pt x="160" y="48"/>
                    <a:pt x="160" y="137"/>
                  </a:cubicBezTo>
                  <a:cubicBezTo>
                    <a:pt x="160" y="194"/>
                    <a:pt x="128" y="258"/>
                    <a:pt x="82" y="285"/>
                  </a:cubicBezTo>
                  <a:cubicBezTo>
                    <a:pt x="64" y="264"/>
                    <a:pt x="0" y="230"/>
                    <a:pt x="0" y="142"/>
                  </a:cubicBezTo>
                  <a:cubicBezTo>
                    <a:pt x="0" y="89"/>
                    <a:pt x="25" y="31"/>
                    <a:pt x="7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2" name="Freeform 6"/>
            <p:cNvSpPr>
              <a:spLocks/>
            </p:cNvSpPr>
            <p:nvPr/>
          </p:nvSpPr>
          <p:spPr bwMode="auto">
            <a:xfrm>
              <a:off x="4922838" y="1563824"/>
              <a:ext cx="614363" cy="609600"/>
            </a:xfrm>
            <a:custGeom>
              <a:avLst/>
              <a:gdLst>
                <a:gd name="T0" fmla="*/ 210 w 240"/>
                <a:gd name="T1" fmla="*/ 11 h 239"/>
                <a:gd name="T2" fmla="*/ 183 w 240"/>
                <a:gd name="T3" fmla="*/ 168 h 239"/>
                <a:gd name="T4" fmla="*/ 27 w 240"/>
                <a:gd name="T5" fmla="*/ 230 h 239"/>
                <a:gd name="T6" fmla="*/ 57 w 240"/>
                <a:gd name="T7" fmla="*/ 68 h 239"/>
                <a:gd name="T8" fmla="*/ 210 w 240"/>
                <a:gd name="T9" fmla="*/ 11 h 239"/>
              </a:gdLst>
              <a:ahLst/>
              <a:cxnLst>
                <a:cxn ang="0">
                  <a:pos x="T0" y="T1"/>
                </a:cxn>
                <a:cxn ang="0">
                  <a:pos x="T2" y="T3"/>
                </a:cxn>
                <a:cxn ang="0">
                  <a:pos x="T4" y="T5"/>
                </a:cxn>
                <a:cxn ang="0">
                  <a:pos x="T6" y="T7"/>
                </a:cxn>
                <a:cxn ang="0">
                  <a:pos x="T8" y="T9"/>
                </a:cxn>
              </a:cxnLst>
              <a:rect l="0" t="0" r="r" b="b"/>
              <a:pathLst>
                <a:path w="240" h="239">
                  <a:moveTo>
                    <a:pt x="210" y="11"/>
                  </a:moveTo>
                  <a:cubicBezTo>
                    <a:pt x="210" y="11"/>
                    <a:pt x="240" y="101"/>
                    <a:pt x="183" y="168"/>
                  </a:cubicBezTo>
                  <a:cubicBezTo>
                    <a:pt x="145" y="212"/>
                    <a:pt x="79" y="239"/>
                    <a:pt x="27" y="230"/>
                  </a:cubicBezTo>
                  <a:cubicBezTo>
                    <a:pt x="27" y="202"/>
                    <a:pt x="0" y="135"/>
                    <a:pt x="57" y="68"/>
                  </a:cubicBezTo>
                  <a:cubicBezTo>
                    <a:pt x="92" y="28"/>
                    <a:pt x="148" y="0"/>
                    <a:pt x="210" y="1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3" name="Freeform 7"/>
            <p:cNvSpPr>
              <a:spLocks/>
            </p:cNvSpPr>
            <p:nvPr/>
          </p:nvSpPr>
          <p:spPr bwMode="auto">
            <a:xfrm>
              <a:off x="3732213" y="1362211"/>
              <a:ext cx="452438" cy="635000"/>
            </a:xfrm>
            <a:custGeom>
              <a:avLst/>
              <a:gdLst>
                <a:gd name="T0" fmla="*/ 45 w 177"/>
                <a:gd name="T1" fmla="*/ 0 h 249"/>
                <a:gd name="T2" fmla="*/ 160 w 177"/>
                <a:gd name="T3" fmla="*/ 95 h 249"/>
                <a:gd name="T4" fmla="*/ 133 w 177"/>
                <a:gd name="T5" fmla="*/ 249 h 249"/>
                <a:gd name="T6" fmla="*/ 16 w 177"/>
                <a:gd name="T7" fmla="*/ 149 h 249"/>
                <a:gd name="T8" fmla="*/ 45 w 177"/>
                <a:gd name="T9" fmla="*/ 0 h 249"/>
              </a:gdLst>
              <a:ahLst/>
              <a:cxnLst>
                <a:cxn ang="0">
                  <a:pos x="T0" y="T1"/>
                </a:cxn>
                <a:cxn ang="0">
                  <a:pos x="T2" y="T3"/>
                </a:cxn>
                <a:cxn ang="0">
                  <a:pos x="T4" y="T5"/>
                </a:cxn>
                <a:cxn ang="0">
                  <a:pos x="T6" y="T7"/>
                </a:cxn>
                <a:cxn ang="0">
                  <a:pos x="T8" y="T9"/>
                </a:cxn>
              </a:cxnLst>
              <a:rect l="0" t="0" r="r" b="b"/>
              <a:pathLst>
                <a:path w="177" h="249">
                  <a:moveTo>
                    <a:pt x="45" y="0"/>
                  </a:moveTo>
                  <a:cubicBezTo>
                    <a:pt x="45" y="0"/>
                    <a:pt x="134" y="16"/>
                    <a:pt x="160" y="95"/>
                  </a:cubicBezTo>
                  <a:cubicBezTo>
                    <a:pt x="177" y="145"/>
                    <a:pt x="167" y="211"/>
                    <a:pt x="133" y="249"/>
                  </a:cubicBezTo>
                  <a:cubicBezTo>
                    <a:pt x="110" y="236"/>
                    <a:pt x="42" y="226"/>
                    <a:pt x="16" y="149"/>
                  </a:cubicBezTo>
                  <a:cubicBezTo>
                    <a:pt x="0" y="102"/>
                    <a:pt x="5" y="4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4" name="Freeform 8"/>
            <p:cNvSpPr>
              <a:spLocks/>
            </p:cNvSpPr>
            <p:nvPr/>
          </p:nvSpPr>
          <p:spPr bwMode="auto">
            <a:xfrm>
              <a:off x="3203575" y="2181361"/>
              <a:ext cx="649288" cy="503238"/>
            </a:xfrm>
            <a:custGeom>
              <a:avLst/>
              <a:gdLst>
                <a:gd name="T0" fmla="*/ 0 w 254"/>
                <a:gd name="T1" fmla="*/ 62 h 197"/>
                <a:gd name="T2" fmla="*/ 144 w 254"/>
                <a:gd name="T3" fmla="*/ 24 h 197"/>
                <a:gd name="T4" fmla="*/ 254 w 254"/>
                <a:gd name="T5" fmla="*/ 136 h 197"/>
                <a:gd name="T6" fmla="*/ 104 w 254"/>
                <a:gd name="T7" fmla="*/ 173 h 197"/>
                <a:gd name="T8" fmla="*/ 0 w 254"/>
                <a:gd name="T9" fmla="*/ 62 h 197"/>
              </a:gdLst>
              <a:ahLst/>
              <a:cxnLst>
                <a:cxn ang="0">
                  <a:pos x="T0" y="T1"/>
                </a:cxn>
                <a:cxn ang="0">
                  <a:pos x="T2" y="T3"/>
                </a:cxn>
                <a:cxn ang="0">
                  <a:pos x="T4" y="T5"/>
                </a:cxn>
                <a:cxn ang="0">
                  <a:pos x="T6" y="T7"/>
                </a:cxn>
                <a:cxn ang="0">
                  <a:pos x="T8" y="T9"/>
                </a:cxn>
              </a:cxnLst>
              <a:rect l="0" t="0" r="r" b="b"/>
              <a:pathLst>
                <a:path w="254" h="197">
                  <a:moveTo>
                    <a:pt x="0" y="62"/>
                  </a:moveTo>
                  <a:cubicBezTo>
                    <a:pt x="0" y="62"/>
                    <a:pt x="65" y="0"/>
                    <a:pt x="144" y="24"/>
                  </a:cubicBezTo>
                  <a:cubicBezTo>
                    <a:pt x="195" y="40"/>
                    <a:pt x="243" y="87"/>
                    <a:pt x="254" y="136"/>
                  </a:cubicBezTo>
                  <a:cubicBezTo>
                    <a:pt x="230" y="147"/>
                    <a:pt x="182" y="197"/>
                    <a:pt x="104" y="173"/>
                  </a:cubicBezTo>
                  <a:cubicBezTo>
                    <a:pt x="57" y="159"/>
                    <a:pt x="12" y="120"/>
                    <a:pt x="0" y="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5" name="Freeform 9"/>
            <p:cNvSpPr>
              <a:spLocks/>
            </p:cNvSpPr>
            <p:nvPr/>
          </p:nvSpPr>
          <p:spPr bwMode="auto">
            <a:xfrm>
              <a:off x="3887788" y="2181361"/>
              <a:ext cx="363538" cy="403225"/>
            </a:xfrm>
            <a:custGeom>
              <a:avLst/>
              <a:gdLst>
                <a:gd name="T0" fmla="*/ 16 w 142"/>
                <a:gd name="T1" fmla="*/ 9 h 158"/>
                <a:gd name="T2" fmla="*/ 113 w 142"/>
                <a:gd name="T3" fmla="*/ 46 h 158"/>
                <a:gd name="T4" fmla="*/ 128 w 142"/>
                <a:gd name="T5" fmla="*/ 153 h 158"/>
                <a:gd name="T6" fmla="*/ 30 w 142"/>
                <a:gd name="T7" fmla="*/ 113 h 158"/>
                <a:gd name="T8" fmla="*/ 16 w 142"/>
                <a:gd name="T9" fmla="*/ 9 h 158"/>
              </a:gdLst>
              <a:ahLst/>
              <a:cxnLst>
                <a:cxn ang="0">
                  <a:pos x="T0" y="T1"/>
                </a:cxn>
                <a:cxn ang="0">
                  <a:pos x="T2" y="T3"/>
                </a:cxn>
                <a:cxn ang="0">
                  <a:pos x="T4" y="T5"/>
                </a:cxn>
                <a:cxn ang="0">
                  <a:pos x="T6" y="T7"/>
                </a:cxn>
                <a:cxn ang="0">
                  <a:pos x="T8" y="T9"/>
                </a:cxn>
              </a:cxnLst>
              <a:rect l="0" t="0" r="r" b="b"/>
              <a:pathLst>
                <a:path w="142" h="158">
                  <a:moveTo>
                    <a:pt x="16" y="9"/>
                  </a:moveTo>
                  <a:cubicBezTo>
                    <a:pt x="16" y="9"/>
                    <a:pt x="78" y="0"/>
                    <a:pt x="113" y="46"/>
                  </a:cubicBezTo>
                  <a:cubicBezTo>
                    <a:pt x="135" y="75"/>
                    <a:pt x="142" y="121"/>
                    <a:pt x="128" y="153"/>
                  </a:cubicBezTo>
                  <a:cubicBezTo>
                    <a:pt x="111" y="150"/>
                    <a:pt x="64" y="158"/>
                    <a:pt x="30" y="113"/>
                  </a:cubicBezTo>
                  <a:cubicBezTo>
                    <a:pt x="9" y="86"/>
                    <a:pt x="0" y="46"/>
                    <a:pt x="1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6" name="Freeform 10"/>
            <p:cNvSpPr>
              <a:spLocks/>
            </p:cNvSpPr>
            <p:nvPr/>
          </p:nvSpPr>
          <p:spPr bwMode="auto">
            <a:xfrm>
              <a:off x="4575175" y="1774961"/>
              <a:ext cx="314325" cy="417513"/>
            </a:xfrm>
            <a:custGeom>
              <a:avLst/>
              <a:gdLst>
                <a:gd name="T0" fmla="*/ 83 w 123"/>
                <a:gd name="T1" fmla="*/ 0 h 163"/>
                <a:gd name="T2" fmla="*/ 109 w 123"/>
                <a:gd name="T3" fmla="*/ 91 h 163"/>
                <a:gd name="T4" fmla="*/ 39 w 123"/>
                <a:gd name="T5" fmla="*/ 163 h 163"/>
                <a:gd name="T6" fmla="*/ 13 w 123"/>
                <a:gd name="T7" fmla="*/ 68 h 163"/>
                <a:gd name="T8" fmla="*/ 83 w 123"/>
                <a:gd name="T9" fmla="*/ 0 h 163"/>
              </a:gdLst>
              <a:ahLst/>
              <a:cxnLst>
                <a:cxn ang="0">
                  <a:pos x="T0" y="T1"/>
                </a:cxn>
                <a:cxn ang="0">
                  <a:pos x="T2" y="T3"/>
                </a:cxn>
                <a:cxn ang="0">
                  <a:pos x="T4" y="T5"/>
                </a:cxn>
                <a:cxn ang="0">
                  <a:pos x="T6" y="T7"/>
                </a:cxn>
                <a:cxn ang="0">
                  <a:pos x="T8" y="T9"/>
                </a:cxn>
              </a:cxnLst>
              <a:rect l="0" t="0" r="r" b="b"/>
              <a:pathLst>
                <a:path w="123" h="163">
                  <a:moveTo>
                    <a:pt x="83" y="0"/>
                  </a:moveTo>
                  <a:cubicBezTo>
                    <a:pt x="83" y="0"/>
                    <a:pt x="123" y="40"/>
                    <a:pt x="109" y="91"/>
                  </a:cubicBezTo>
                  <a:cubicBezTo>
                    <a:pt x="100" y="124"/>
                    <a:pt x="71" y="155"/>
                    <a:pt x="39" y="163"/>
                  </a:cubicBezTo>
                  <a:cubicBezTo>
                    <a:pt x="32" y="148"/>
                    <a:pt x="0" y="119"/>
                    <a:pt x="13" y="68"/>
                  </a:cubicBezTo>
                  <a:cubicBezTo>
                    <a:pt x="22" y="38"/>
                    <a:pt x="46" y="9"/>
                    <a:pt x="8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7" name="Freeform 11"/>
            <p:cNvSpPr>
              <a:spLocks/>
            </p:cNvSpPr>
            <p:nvPr/>
          </p:nvSpPr>
          <p:spPr bwMode="auto">
            <a:xfrm>
              <a:off x="5130800" y="2886211"/>
              <a:ext cx="441325" cy="349250"/>
            </a:xfrm>
            <a:custGeom>
              <a:avLst/>
              <a:gdLst>
                <a:gd name="T0" fmla="*/ 173 w 173"/>
                <a:gd name="T1" fmla="*/ 95 h 137"/>
                <a:gd name="T2" fmla="*/ 74 w 173"/>
                <a:gd name="T3" fmla="*/ 119 h 137"/>
                <a:gd name="T4" fmla="*/ 0 w 173"/>
                <a:gd name="T5" fmla="*/ 41 h 137"/>
                <a:gd name="T6" fmla="*/ 103 w 173"/>
                <a:gd name="T7" fmla="*/ 17 h 137"/>
                <a:gd name="T8" fmla="*/ 173 w 173"/>
                <a:gd name="T9" fmla="*/ 95 h 137"/>
              </a:gdLst>
              <a:ahLst/>
              <a:cxnLst>
                <a:cxn ang="0">
                  <a:pos x="T0" y="T1"/>
                </a:cxn>
                <a:cxn ang="0">
                  <a:pos x="T2" y="T3"/>
                </a:cxn>
                <a:cxn ang="0">
                  <a:pos x="T4" y="T5"/>
                </a:cxn>
                <a:cxn ang="0">
                  <a:pos x="T6" y="T7"/>
                </a:cxn>
                <a:cxn ang="0">
                  <a:pos x="T8" y="T9"/>
                </a:cxn>
              </a:cxnLst>
              <a:rect l="0" t="0" r="r" b="b"/>
              <a:pathLst>
                <a:path w="173" h="137">
                  <a:moveTo>
                    <a:pt x="173" y="95"/>
                  </a:moveTo>
                  <a:cubicBezTo>
                    <a:pt x="173" y="95"/>
                    <a:pt x="128" y="137"/>
                    <a:pt x="74" y="119"/>
                  </a:cubicBezTo>
                  <a:cubicBezTo>
                    <a:pt x="39" y="108"/>
                    <a:pt x="7" y="75"/>
                    <a:pt x="0" y="41"/>
                  </a:cubicBezTo>
                  <a:cubicBezTo>
                    <a:pt x="16" y="34"/>
                    <a:pt x="49" y="0"/>
                    <a:pt x="103" y="17"/>
                  </a:cubicBezTo>
                  <a:cubicBezTo>
                    <a:pt x="135" y="28"/>
                    <a:pt x="165" y="55"/>
                    <a:pt x="173"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8" name="Freeform 12"/>
            <p:cNvSpPr>
              <a:spLocks/>
            </p:cNvSpPr>
            <p:nvPr/>
          </p:nvSpPr>
          <p:spPr bwMode="auto">
            <a:xfrm>
              <a:off x="3435350" y="2781436"/>
              <a:ext cx="425450" cy="258763"/>
            </a:xfrm>
            <a:custGeom>
              <a:avLst/>
              <a:gdLst>
                <a:gd name="T0" fmla="*/ 0 w 166"/>
                <a:gd name="T1" fmla="*/ 56 h 101"/>
                <a:gd name="T2" fmla="*/ 77 w 166"/>
                <a:gd name="T3" fmla="*/ 2 h 101"/>
                <a:gd name="T4" fmla="*/ 166 w 166"/>
                <a:gd name="T5" fmla="*/ 44 h 101"/>
                <a:gd name="T6" fmla="*/ 86 w 166"/>
                <a:gd name="T7" fmla="*/ 99 h 101"/>
                <a:gd name="T8" fmla="*/ 0 w 166"/>
                <a:gd name="T9" fmla="*/ 56 h 101"/>
              </a:gdLst>
              <a:ahLst/>
              <a:cxnLst>
                <a:cxn ang="0">
                  <a:pos x="T0" y="T1"/>
                </a:cxn>
                <a:cxn ang="0">
                  <a:pos x="T2" y="T3"/>
                </a:cxn>
                <a:cxn ang="0">
                  <a:pos x="T4" y="T5"/>
                </a:cxn>
                <a:cxn ang="0">
                  <a:pos x="T6" y="T7"/>
                </a:cxn>
                <a:cxn ang="0">
                  <a:pos x="T8" y="T9"/>
                </a:cxn>
              </a:cxnLst>
              <a:rect l="0" t="0" r="r" b="b"/>
              <a:pathLst>
                <a:path w="166" h="101">
                  <a:moveTo>
                    <a:pt x="0" y="56"/>
                  </a:moveTo>
                  <a:cubicBezTo>
                    <a:pt x="0" y="56"/>
                    <a:pt x="25" y="5"/>
                    <a:pt x="77" y="2"/>
                  </a:cubicBezTo>
                  <a:cubicBezTo>
                    <a:pt x="111" y="0"/>
                    <a:pt x="149" y="17"/>
                    <a:pt x="166" y="44"/>
                  </a:cubicBezTo>
                  <a:cubicBezTo>
                    <a:pt x="155" y="56"/>
                    <a:pt x="137" y="96"/>
                    <a:pt x="86" y="99"/>
                  </a:cubicBezTo>
                  <a:cubicBezTo>
                    <a:pt x="55" y="101"/>
                    <a:pt x="21" y="88"/>
                    <a:pt x="0" y="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9" name="Freeform 13"/>
            <p:cNvSpPr>
              <a:spLocks/>
            </p:cNvSpPr>
            <p:nvPr/>
          </p:nvSpPr>
          <p:spPr bwMode="auto">
            <a:xfrm>
              <a:off x="3479800" y="1874974"/>
              <a:ext cx="276225" cy="276225"/>
            </a:xfrm>
            <a:custGeom>
              <a:avLst/>
              <a:gdLst>
                <a:gd name="T0" fmla="*/ 5 w 108"/>
                <a:gd name="T1" fmla="*/ 15 h 108"/>
                <a:gd name="T2" fmla="*/ 76 w 108"/>
                <a:gd name="T3" fmla="*/ 25 h 108"/>
                <a:gd name="T4" fmla="*/ 103 w 108"/>
                <a:gd name="T5" fmla="*/ 95 h 108"/>
                <a:gd name="T6" fmla="*/ 31 w 108"/>
                <a:gd name="T7" fmla="*/ 83 h 108"/>
                <a:gd name="T8" fmla="*/ 5 w 108"/>
                <a:gd name="T9" fmla="*/ 15 h 108"/>
              </a:gdLst>
              <a:ahLst/>
              <a:cxnLst>
                <a:cxn ang="0">
                  <a:pos x="T0" y="T1"/>
                </a:cxn>
                <a:cxn ang="0">
                  <a:pos x="T2" y="T3"/>
                </a:cxn>
                <a:cxn ang="0">
                  <a:pos x="T4" y="T5"/>
                </a:cxn>
                <a:cxn ang="0">
                  <a:pos x="T6" y="T7"/>
                </a:cxn>
                <a:cxn ang="0">
                  <a:pos x="T8" y="T9"/>
                </a:cxn>
              </a:cxnLst>
              <a:rect l="0" t="0" r="r" b="b"/>
              <a:pathLst>
                <a:path w="108" h="108">
                  <a:moveTo>
                    <a:pt x="5" y="15"/>
                  </a:moveTo>
                  <a:cubicBezTo>
                    <a:pt x="5" y="15"/>
                    <a:pt x="45" y="0"/>
                    <a:pt x="76" y="25"/>
                  </a:cubicBezTo>
                  <a:cubicBezTo>
                    <a:pt x="95" y="41"/>
                    <a:pt x="108" y="71"/>
                    <a:pt x="103" y="95"/>
                  </a:cubicBezTo>
                  <a:cubicBezTo>
                    <a:pt x="91" y="95"/>
                    <a:pt x="61" y="108"/>
                    <a:pt x="31" y="83"/>
                  </a:cubicBezTo>
                  <a:cubicBezTo>
                    <a:pt x="13" y="68"/>
                    <a:pt x="0" y="43"/>
                    <a:pt x="5"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0" name="Freeform 14"/>
            <p:cNvSpPr>
              <a:spLocks/>
            </p:cNvSpPr>
            <p:nvPr/>
          </p:nvSpPr>
          <p:spPr bwMode="auto">
            <a:xfrm>
              <a:off x="4992688" y="2311536"/>
              <a:ext cx="277813" cy="234950"/>
            </a:xfrm>
            <a:custGeom>
              <a:avLst/>
              <a:gdLst>
                <a:gd name="T0" fmla="*/ 108 w 109"/>
                <a:gd name="T1" fmla="*/ 14 h 92"/>
                <a:gd name="T2" fmla="*/ 75 w 109"/>
                <a:gd name="T3" fmla="*/ 77 h 92"/>
                <a:gd name="T4" fmla="*/ 0 w 109"/>
                <a:gd name="T5" fmla="*/ 80 h 92"/>
                <a:gd name="T6" fmla="*/ 35 w 109"/>
                <a:gd name="T7" fmla="*/ 16 h 92"/>
                <a:gd name="T8" fmla="*/ 108 w 109"/>
                <a:gd name="T9" fmla="*/ 14 h 92"/>
              </a:gdLst>
              <a:ahLst/>
              <a:cxnLst>
                <a:cxn ang="0">
                  <a:pos x="T0" y="T1"/>
                </a:cxn>
                <a:cxn ang="0">
                  <a:pos x="T2" y="T3"/>
                </a:cxn>
                <a:cxn ang="0">
                  <a:pos x="T4" y="T5"/>
                </a:cxn>
                <a:cxn ang="0">
                  <a:pos x="T6" y="T7"/>
                </a:cxn>
                <a:cxn ang="0">
                  <a:pos x="T8" y="T9"/>
                </a:cxn>
              </a:cxnLst>
              <a:rect l="0" t="0" r="r" b="b"/>
              <a:pathLst>
                <a:path w="109" h="92">
                  <a:moveTo>
                    <a:pt x="108" y="14"/>
                  </a:moveTo>
                  <a:cubicBezTo>
                    <a:pt x="108" y="14"/>
                    <a:pt x="109" y="57"/>
                    <a:pt x="75" y="77"/>
                  </a:cubicBezTo>
                  <a:cubicBezTo>
                    <a:pt x="53" y="90"/>
                    <a:pt x="21" y="92"/>
                    <a:pt x="0" y="80"/>
                  </a:cubicBezTo>
                  <a:cubicBezTo>
                    <a:pt x="4" y="68"/>
                    <a:pt x="2" y="36"/>
                    <a:pt x="35" y="16"/>
                  </a:cubicBezTo>
                  <a:cubicBezTo>
                    <a:pt x="55" y="3"/>
                    <a:pt x="83" y="0"/>
                    <a:pt x="10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1" name="Freeform 15"/>
            <p:cNvSpPr>
              <a:spLocks/>
            </p:cNvSpPr>
            <p:nvPr/>
          </p:nvSpPr>
          <p:spPr bwMode="auto">
            <a:xfrm>
              <a:off x="5454650" y="1987686"/>
              <a:ext cx="279400" cy="236538"/>
            </a:xfrm>
            <a:custGeom>
              <a:avLst/>
              <a:gdLst>
                <a:gd name="T0" fmla="*/ 108 w 109"/>
                <a:gd name="T1" fmla="*/ 14 h 93"/>
                <a:gd name="T2" fmla="*/ 75 w 109"/>
                <a:gd name="T3" fmla="*/ 78 h 93"/>
                <a:gd name="T4" fmla="*/ 0 w 109"/>
                <a:gd name="T5" fmla="*/ 81 h 93"/>
                <a:gd name="T6" fmla="*/ 35 w 109"/>
                <a:gd name="T7" fmla="*/ 16 h 93"/>
                <a:gd name="T8" fmla="*/ 108 w 109"/>
                <a:gd name="T9" fmla="*/ 14 h 93"/>
              </a:gdLst>
              <a:ahLst/>
              <a:cxnLst>
                <a:cxn ang="0">
                  <a:pos x="T0" y="T1"/>
                </a:cxn>
                <a:cxn ang="0">
                  <a:pos x="T2" y="T3"/>
                </a:cxn>
                <a:cxn ang="0">
                  <a:pos x="T4" y="T5"/>
                </a:cxn>
                <a:cxn ang="0">
                  <a:pos x="T6" y="T7"/>
                </a:cxn>
                <a:cxn ang="0">
                  <a:pos x="T8" y="T9"/>
                </a:cxn>
              </a:cxnLst>
              <a:rect l="0" t="0" r="r" b="b"/>
              <a:pathLst>
                <a:path w="109" h="93">
                  <a:moveTo>
                    <a:pt x="108" y="14"/>
                  </a:moveTo>
                  <a:cubicBezTo>
                    <a:pt x="108" y="14"/>
                    <a:pt x="109" y="57"/>
                    <a:pt x="75" y="78"/>
                  </a:cubicBezTo>
                  <a:cubicBezTo>
                    <a:pt x="54" y="91"/>
                    <a:pt x="22" y="93"/>
                    <a:pt x="0" y="81"/>
                  </a:cubicBezTo>
                  <a:cubicBezTo>
                    <a:pt x="4" y="69"/>
                    <a:pt x="2" y="36"/>
                    <a:pt x="35" y="16"/>
                  </a:cubicBezTo>
                  <a:cubicBezTo>
                    <a:pt x="55" y="4"/>
                    <a:pt x="83" y="0"/>
                    <a:pt x="10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2" name="Freeform 16"/>
            <p:cNvSpPr>
              <a:spLocks/>
            </p:cNvSpPr>
            <p:nvPr/>
          </p:nvSpPr>
          <p:spPr bwMode="auto">
            <a:xfrm>
              <a:off x="4841875" y="1351099"/>
              <a:ext cx="273050" cy="279400"/>
            </a:xfrm>
            <a:custGeom>
              <a:avLst/>
              <a:gdLst>
                <a:gd name="T0" fmla="*/ 90 w 107"/>
                <a:gd name="T1" fmla="*/ 4 h 109"/>
                <a:gd name="T2" fmla="*/ 84 w 107"/>
                <a:gd name="T3" fmla="*/ 75 h 109"/>
                <a:gd name="T4" fmla="*/ 16 w 107"/>
                <a:gd name="T5" fmla="*/ 106 h 109"/>
                <a:gd name="T6" fmla="*/ 23 w 107"/>
                <a:gd name="T7" fmla="*/ 33 h 109"/>
                <a:gd name="T8" fmla="*/ 90 w 107"/>
                <a:gd name="T9" fmla="*/ 4 h 109"/>
              </a:gdLst>
              <a:ahLst/>
              <a:cxnLst>
                <a:cxn ang="0">
                  <a:pos x="T0" y="T1"/>
                </a:cxn>
                <a:cxn ang="0">
                  <a:pos x="T2" y="T3"/>
                </a:cxn>
                <a:cxn ang="0">
                  <a:pos x="T4" y="T5"/>
                </a:cxn>
                <a:cxn ang="0">
                  <a:pos x="T6" y="T7"/>
                </a:cxn>
                <a:cxn ang="0">
                  <a:pos x="T8" y="T9"/>
                </a:cxn>
              </a:cxnLst>
              <a:rect l="0" t="0" r="r" b="b"/>
              <a:pathLst>
                <a:path w="107" h="109">
                  <a:moveTo>
                    <a:pt x="90" y="4"/>
                  </a:moveTo>
                  <a:cubicBezTo>
                    <a:pt x="90" y="4"/>
                    <a:pt x="107" y="43"/>
                    <a:pt x="84" y="75"/>
                  </a:cubicBezTo>
                  <a:cubicBezTo>
                    <a:pt x="68" y="95"/>
                    <a:pt x="40" y="109"/>
                    <a:pt x="16" y="106"/>
                  </a:cubicBezTo>
                  <a:cubicBezTo>
                    <a:pt x="15" y="93"/>
                    <a:pt x="0" y="64"/>
                    <a:pt x="23" y="33"/>
                  </a:cubicBezTo>
                  <a:cubicBezTo>
                    <a:pt x="37" y="14"/>
                    <a:pt x="62" y="0"/>
                    <a:pt x="9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5" name="Freeform 17"/>
            <p:cNvSpPr>
              <a:spLocks/>
            </p:cNvSpPr>
            <p:nvPr/>
          </p:nvSpPr>
          <p:spPr bwMode="auto">
            <a:xfrm>
              <a:off x="3873500" y="3075124"/>
              <a:ext cx="244475" cy="238125"/>
            </a:xfrm>
            <a:custGeom>
              <a:avLst/>
              <a:gdLst>
                <a:gd name="T0" fmla="*/ 11 w 96"/>
                <a:gd name="T1" fmla="*/ 87 h 93"/>
                <a:gd name="T2" fmla="*/ 24 w 96"/>
                <a:gd name="T3" fmla="*/ 25 h 93"/>
                <a:gd name="T4" fmla="*/ 87 w 96"/>
                <a:gd name="T5" fmla="*/ 6 h 93"/>
                <a:gd name="T6" fmla="*/ 73 w 96"/>
                <a:gd name="T7" fmla="*/ 69 h 93"/>
                <a:gd name="T8" fmla="*/ 11 w 96"/>
                <a:gd name="T9" fmla="*/ 87 h 93"/>
              </a:gdLst>
              <a:ahLst/>
              <a:cxnLst>
                <a:cxn ang="0">
                  <a:pos x="T0" y="T1"/>
                </a:cxn>
                <a:cxn ang="0">
                  <a:pos x="T2" y="T3"/>
                </a:cxn>
                <a:cxn ang="0">
                  <a:pos x="T4" y="T5"/>
                </a:cxn>
                <a:cxn ang="0">
                  <a:pos x="T6" y="T7"/>
                </a:cxn>
                <a:cxn ang="0">
                  <a:pos x="T8" y="T9"/>
                </a:cxn>
              </a:cxnLst>
              <a:rect l="0" t="0" r="r" b="b"/>
              <a:pathLst>
                <a:path w="96" h="93">
                  <a:moveTo>
                    <a:pt x="11" y="87"/>
                  </a:moveTo>
                  <a:cubicBezTo>
                    <a:pt x="11" y="87"/>
                    <a:pt x="0" y="50"/>
                    <a:pt x="24" y="25"/>
                  </a:cubicBezTo>
                  <a:cubicBezTo>
                    <a:pt x="40" y="9"/>
                    <a:pt x="67" y="0"/>
                    <a:pt x="87" y="6"/>
                  </a:cubicBezTo>
                  <a:cubicBezTo>
                    <a:pt x="87" y="17"/>
                    <a:pt x="96" y="44"/>
                    <a:pt x="73" y="69"/>
                  </a:cubicBezTo>
                  <a:cubicBezTo>
                    <a:pt x="58" y="84"/>
                    <a:pt x="35" y="93"/>
                    <a:pt x="11" y="87"/>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6" name="Freeform 18"/>
            <p:cNvSpPr>
              <a:spLocks/>
            </p:cNvSpPr>
            <p:nvPr/>
          </p:nvSpPr>
          <p:spPr bwMode="auto">
            <a:xfrm>
              <a:off x="5283200" y="2322649"/>
              <a:ext cx="654050" cy="441325"/>
            </a:xfrm>
            <a:custGeom>
              <a:avLst/>
              <a:gdLst>
                <a:gd name="T0" fmla="*/ 256 w 256"/>
                <a:gd name="T1" fmla="*/ 55 h 173"/>
                <a:gd name="T2" fmla="*/ 151 w 256"/>
                <a:gd name="T3" fmla="*/ 160 h 173"/>
                <a:gd name="T4" fmla="*/ 0 w 256"/>
                <a:gd name="T5" fmla="*/ 119 h 173"/>
                <a:gd name="T6" fmla="*/ 110 w 256"/>
                <a:gd name="T7" fmla="*/ 12 h 173"/>
                <a:gd name="T8" fmla="*/ 256 w 256"/>
                <a:gd name="T9" fmla="*/ 55 h 173"/>
              </a:gdLst>
              <a:ahLst/>
              <a:cxnLst>
                <a:cxn ang="0">
                  <a:pos x="T0" y="T1"/>
                </a:cxn>
                <a:cxn ang="0">
                  <a:pos x="T2" y="T3"/>
                </a:cxn>
                <a:cxn ang="0">
                  <a:pos x="T4" y="T5"/>
                </a:cxn>
                <a:cxn ang="0">
                  <a:pos x="T6" y="T7"/>
                </a:cxn>
                <a:cxn ang="0">
                  <a:pos x="T8" y="T9"/>
                </a:cxn>
              </a:cxnLst>
              <a:rect l="0" t="0" r="r" b="b"/>
              <a:pathLst>
                <a:path w="256" h="173">
                  <a:moveTo>
                    <a:pt x="256" y="55"/>
                  </a:moveTo>
                  <a:cubicBezTo>
                    <a:pt x="256" y="55"/>
                    <a:pt x="231" y="141"/>
                    <a:pt x="151" y="160"/>
                  </a:cubicBezTo>
                  <a:cubicBezTo>
                    <a:pt x="99" y="173"/>
                    <a:pt x="34" y="156"/>
                    <a:pt x="0" y="119"/>
                  </a:cubicBezTo>
                  <a:cubicBezTo>
                    <a:pt x="15" y="98"/>
                    <a:pt x="31" y="30"/>
                    <a:pt x="110" y="12"/>
                  </a:cubicBezTo>
                  <a:cubicBezTo>
                    <a:pt x="158" y="0"/>
                    <a:pt x="216" y="11"/>
                    <a:pt x="256"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7" name="Freeform 19"/>
            <p:cNvSpPr>
              <a:spLocks/>
            </p:cNvSpPr>
            <p:nvPr/>
          </p:nvSpPr>
          <p:spPr bwMode="auto">
            <a:xfrm>
              <a:off x="3868738" y="2105161"/>
              <a:ext cx="1397000" cy="1965325"/>
            </a:xfrm>
            <a:custGeom>
              <a:avLst/>
              <a:gdLst>
                <a:gd name="T0" fmla="*/ 0 w 547"/>
                <a:gd name="T1" fmla="*/ 766 h 770"/>
                <a:gd name="T2" fmla="*/ 192 w 547"/>
                <a:gd name="T3" fmla="*/ 701 h 770"/>
                <a:gd name="T4" fmla="*/ 245 w 547"/>
                <a:gd name="T5" fmla="*/ 527 h 770"/>
                <a:gd name="T6" fmla="*/ 35 w 547"/>
                <a:gd name="T7" fmla="*/ 243 h 770"/>
                <a:gd name="T8" fmla="*/ 257 w 547"/>
                <a:gd name="T9" fmla="*/ 386 h 770"/>
                <a:gd name="T10" fmla="*/ 239 w 547"/>
                <a:gd name="T11" fmla="*/ 180 h 770"/>
                <a:gd name="T12" fmla="*/ 229 w 547"/>
                <a:gd name="T13" fmla="*/ 0 h 770"/>
                <a:gd name="T14" fmla="*/ 265 w 547"/>
                <a:gd name="T15" fmla="*/ 130 h 770"/>
                <a:gd name="T16" fmla="*/ 294 w 547"/>
                <a:gd name="T17" fmla="*/ 198 h 770"/>
                <a:gd name="T18" fmla="*/ 317 w 547"/>
                <a:gd name="T19" fmla="*/ 204 h 770"/>
                <a:gd name="T20" fmla="*/ 394 w 547"/>
                <a:gd name="T21" fmla="*/ 103 h 770"/>
                <a:gd name="T22" fmla="*/ 336 w 547"/>
                <a:gd name="T23" fmla="*/ 273 h 770"/>
                <a:gd name="T24" fmla="*/ 356 w 547"/>
                <a:gd name="T25" fmla="*/ 358 h 770"/>
                <a:gd name="T26" fmla="*/ 507 w 547"/>
                <a:gd name="T27" fmla="*/ 242 h 770"/>
                <a:gd name="T28" fmla="*/ 385 w 547"/>
                <a:gd name="T29" fmla="*/ 408 h 770"/>
                <a:gd name="T30" fmla="*/ 378 w 547"/>
                <a:gd name="T31" fmla="*/ 478 h 770"/>
                <a:gd name="T32" fmla="*/ 382 w 547"/>
                <a:gd name="T33" fmla="*/ 590 h 770"/>
                <a:gd name="T34" fmla="*/ 365 w 547"/>
                <a:gd name="T35" fmla="*/ 689 h 770"/>
                <a:gd name="T36" fmla="*/ 547 w 547"/>
                <a:gd name="T37" fmla="*/ 770 h 770"/>
                <a:gd name="T38" fmla="*/ 0 w 547"/>
                <a:gd name="T39" fmla="*/ 76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7" h="770">
                  <a:moveTo>
                    <a:pt x="0" y="766"/>
                  </a:moveTo>
                  <a:cubicBezTo>
                    <a:pt x="0" y="766"/>
                    <a:pt x="84" y="704"/>
                    <a:pt x="192" y="701"/>
                  </a:cubicBezTo>
                  <a:cubicBezTo>
                    <a:pt x="220" y="629"/>
                    <a:pt x="247" y="587"/>
                    <a:pt x="245" y="527"/>
                  </a:cubicBezTo>
                  <a:cubicBezTo>
                    <a:pt x="243" y="477"/>
                    <a:pt x="171" y="349"/>
                    <a:pt x="35" y="243"/>
                  </a:cubicBezTo>
                  <a:cubicBezTo>
                    <a:pt x="71" y="249"/>
                    <a:pt x="208" y="338"/>
                    <a:pt x="257" y="386"/>
                  </a:cubicBezTo>
                  <a:cubicBezTo>
                    <a:pt x="262" y="307"/>
                    <a:pt x="256" y="265"/>
                    <a:pt x="239" y="180"/>
                  </a:cubicBezTo>
                  <a:cubicBezTo>
                    <a:pt x="222" y="94"/>
                    <a:pt x="216" y="31"/>
                    <a:pt x="229" y="0"/>
                  </a:cubicBezTo>
                  <a:cubicBezTo>
                    <a:pt x="234" y="68"/>
                    <a:pt x="243" y="85"/>
                    <a:pt x="265" y="130"/>
                  </a:cubicBezTo>
                  <a:cubicBezTo>
                    <a:pt x="287" y="175"/>
                    <a:pt x="292" y="187"/>
                    <a:pt x="294" y="198"/>
                  </a:cubicBezTo>
                  <a:cubicBezTo>
                    <a:pt x="296" y="210"/>
                    <a:pt x="309" y="217"/>
                    <a:pt x="317" y="204"/>
                  </a:cubicBezTo>
                  <a:cubicBezTo>
                    <a:pt x="324" y="192"/>
                    <a:pt x="364" y="125"/>
                    <a:pt x="394" y="103"/>
                  </a:cubicBezTo>
                  <a:cubicBezTo>
                    <a:pt x="366" y="162"/>
                    <a:pt x="335" y="238"/>
                    <a:pt x="336" y="273"/>
                  </a:cubicBezTo>
                  <a:cubicBezTo>
                    <a:pt x="338" y="309"/>
                    <a:pt x="339" y="350"/>
                    <a:pt x="356" y="358"/>
                  </a:cubicBezTo>
                  <a:cubicBezTo>
                    <a:pt x="370" y="346"/>
                    <a:pt x="458" y="255"/>
                    <a:pt x="507" y="242"/>
                  </a:cubicBezTo>
                  <a:cubicBezTo>
                    <a:pt x="463" y="296"/>
                    <a:pt x="394" y="390"/>
                    <a:pt x="385" y="408"/>
                  </a:cubicBezTo>
                  <a:cubicBezTo>
                    <a:pt x="373" y="431"/>
                    <a:pt x="377" y="446"/>
                    <a:pt x="378" y="478"/>
                  </a:cubicBezTo>
                  <a:cubicBezTo>
                    <a:pt x="378" y="510"/>
                    <a:pt x="384" y="565"/>
                    <a:pt x="382" y="590"/>
                  </a:cubicBezTo>
                  <a:cubicBezTo>
                    <a:pt x="380" y="614"/>
                    <a:pt x="370" y="684"/>
                    <a:pt x="365" y="689"/>
                  </a:cubicBezTo>
                  <a:cubicBezTo>
                    <a:pt x="415" y="692"/>
                    <a:pt x="519" y="730"/>
                    <a:pt x="547" y="770"/>
                  </a:cubicBezTo>
                  <a:cubicBezTo>
                    <a:pt x="279" y="770"/>
                    <a:pt x="0" y="766"/>
                    <a:pt x="0" y="76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gr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34"/>
          <p:cNvCxnSpPr>
            <a:cxnSpLocks noChangeShapeType="1"/>
          </p:cNvCxnSpPr>
          <p:nvPr/>
        </p:nvCxnSpPr>
        <p:spPr bwMode="auto">
          <a:xfrm>
            <a:off x="8972550" y="400050"/>
            <a:ext cx="2938463" cy="0"/>
          </a:xfrm>
          <a:prstGeom prst="line">
            <a:avLst/>
          </a:prstGeom>
          <a:noFill/>
          <a:ln w="28575">
            <a:solidFill>
              <a:srgbClr val="F7F3C6"/>
            </a:solidFill>
            <a:round/>
            <a:headEnd/>
            <a:tailEnd/>
          </a:ln>
        </p:spPr>
      </p:cxnSp>
      <p:cxnSp>
        <p:nvCxnSpPr>
          <p:cNvPr id="9" name="直接连接符 35"/>
          <p:cNvCxnSpPr>
            <a:cxnSpLocks noChangeShapeType="1"/>
          </p:cNvCxnSpPr>
          <p:nvPr/>
        </p:nvCxnSpPr>
        <p:spPr bwMode="auto">
          <a:xfrm>
            <a:off x="11544300" y="190500"/>
            <a:ext cx="1588" cy="1881188"/>
          </a:xfrm>
          <a:prstGeom prst="line">
            <a:avLst/>
          </a:prstGeom>
          <a:noFill/>
          <a:ln w="28575">
            <a:solidFill>
              <a:srgbClr val="F7F3C6"/>
            </a:solidFill>
            <a:round/>
            <a:headEnd/>
            <a:tailEnd/>
          </a:ln>
        </p:spPr>
      </p:cxnSp>
      <p:pic>
        <p:nvPicPr>
          <p:cNvPr id="10" name="Picture 2" descr="C:\Users\Administrator\Desktop\图片1.jpg"/>
          <p:cNvPicPr>
            <a:picLocks noChangeAspect="1" noChangeArrowheads="1"/>
          </p:cNvPicPr>
          <p:nvPr/>
        </p:nvPicPr>
        <p:blipFill>
          <a:blip r:embed="rId3" cstate="print"/>
          <a:srcRect/>
          <a:stretch>
            <a:fillRect/>
          </a:stretch>
        </p:blipFill>
        <p:spPr bwMode="auto">
          <a:xfrm>
            <a:off x="6869757" y="571242"/>
            <a:ext cx="4686518" cy="3192998"/>
          </a:xfrm>
          <a:prstGeom prst="rect">
            <a:avLst/>
          </a:prstGeom>
          <a:noFill/>
        </p:spPr>
      </p:pic>
      <p:pic>
        <p:nvPicPr>
          <p:cNvPr id="11" name="Picture 3" descr="C:\Users\Administrator\Desktop\图片4.jpg"/>
          <p:cNvPicPr>
            <a:picLocks noChangeAspect="1" noChangeArrowheads="1"/>
          </p:cNvPicPr>
          <p:nvPr/>
        </p:nvPicPr>
        <p:blipFill>
          <a:blip r:embed="rId4" cstate="print"/>
          <a:srcRect/>
          <a:stretch>
            <a:fillRect/>
          </a:stretch>
        </p:blipFill>
        <p:spPr bwMode="auto">
          <a:xfrm>
            <a:off x="6278701" y="1540268"/>
            <a:ext cx="3300549" cy="3775166"/>
          </a:xfrm>
          <a:prstGeom prst="rect">
            <a:avLst/>
          </a:prstGeom>
          <a:noFill/>
        </p:spPr>
      </p:pic>
      <p:pic>
        <p:nvPicPr>
          <p:cNvPr id="12" name="Picture 4" descr="C:\Users\Administrator\Desktop\图片3.jpg"/>
          <p:cNvPicPr>
            <a:picLocks noChangeAspect="1" noChangeArrowheads="1"/>
          </p:cNvPicPr>
          <p:nvPr/>
        </p:nvPicPr>
        <p:blipFill>
          <a:blip r:embed="rId5" cstate="print"/>
          <a:srcRect/>
          <a:stretch>
            <a:fillRect/>
          </a:stretch>
        </p:blipFill>
        <p:spPr bwMode="auto">
          <a:xfrm>
            <a:off x="8572478" y="2844131"/>
            <a:ext cx="3230880" cy="3772553"/>
          </a:xfrm>
          <a:prstGeom prst="rect">
            <a:avLst/>
          </a:prstGeom>
          <a:noFill/>
        </p:spPr>
      </p:pic>
      <p:sp>
        <p:nvSpPr>
          <p:cNvPr id="13" name="圆角矩形 12"/>
          <p:cNvSpPr/>
          <p:nvPr/>
        </p:nvSpPr>
        <p:spPr bwMode="auto">
          <a:xfrm>
            <a:off x="758802" y="737142"/>
            <a:ext cx="659422" cy="5293787"/>
          </a:xfrm>
          <a:prstGeom prst="roundRect">
            <a:avLst/>
          </a:prstGeom>
          <a:solidFill>
            <a:srgbClr val="4BACC6"/>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r>
              <a:rPr lang="zh-CN" altLang="en-US" sz="2400" b="1" dirty="0" smtClean="0">
                <a:solidFill>
                  <a:srgbClr val="FFC000"/>
                </a:solidFill>
                <a:latin typeface="PT Sans"/>
              </a:rPr>
              <a:t>抓基础业务建设</a:t>
            </a:r>
            <a:endParaRPr lang="en-US" altLang="zh-CN" sz="2400" b="1" dirty="0" smtClean="0">
              <a:solidFill>
                <a:srgbClr val="FFC000"/>
              </a:solidFill>
              <a:latin typeface="PT Sans"/>
            </a:endParaRPr>
          </a:p>
          <a:p>
            <a:pPr algn="ctr"/>
            <a:endParaRPr lang="en-US" altLang="zh-CN" sz="2400" b="1" dirty="0" smtClean="0">
              <a:solidFill>
                <a:srgbClr val="FFC000"/>
              </a:solidFill>
              <a:latin typeface="PT Sans"/>
            </a:endParaRPr>
          </a:p>
          <a:p>
            <a:pPr algn="ctr"/>
            <a:r>
              <a:rPr lang="zh-CN" altLang="en-US" sz="2400" b="1" dirty="0" smtClean="0">
                <a:solidFill>
                  <a:srgbClr val="FFC000"/>
                </a:solidFill>
                <a:latin typeface="PT Sans"/>
              </a:rPr>
              <a:t>提高服务效率</a:t>
            </a:r>
            <a:endParaRPr lang="en-US" altLang="zh-CN" sz="2400" b="1" dirty="0" smtClean="0">
              <a:solidFill>
                <a:srgbClr val="FFC000"/>
              </a:solidFill>
              <a:latin typeface="PT Sans"/>
            </a:endParaRPr>
          </a:p>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smtClean="0">
              <a:ln>
                <a:noFill/>
              </a:ln>
              <a:solidFill>
                <a:schemeClr val="tx1"/>
              </a:solidFill>
              <a:effectLst/>
              <a:latin typeface="Calibri" pitchFamily="34" charset="0"/>
              <a:ea typeface="宋体" pitchFamily="2" charset="-122"/>
            </a:endParaRPr>
          </a:p>
        </p:txBody>
      </p:sp>
      <p:sp>
        <p:nvSpPr>
          <p:cNvPr id="14" name="Rounded Rectangle 5"/>
          <p:cNvSpPr>
            <a:spLocks noChangeArrowheads="1"/>
          </p:cNvSpPr>
          <p:nvPr/>
        </p:nvSpPr>
        <p:spPr bwMode="auto">
          <a:xfrm>
            <a:off x="1695236" y="1479479"/>
            <a:ext cx="4261808" cy="690645"/>
          </a:xfrm>
          <a:prstGeom prst="roundRect">
            <a:avLst>
              <a:gd name="adj" fmla="val 16667"/>
            </a:avLst>
          </a:prstGeom>
          <a:solidFill>
            <a:srgbClr val="4BACC6"/>
          </a:solidFill>
          <a:ln w="9525">
            <a:noFill/>
            <a:round/>
            <a:headEnd/>
            <a:tailEnd/>
          </a:ln>
        </p:spPr>
        <p:txBody>
          <a:bodyPr anchor="ctr"/>
          <a:lstStyle/>
          <a:p>
            <a:pPr algn="ctr" eaLnBrk="1" hangingPunct="1"/>
            <a:r>
              <a:rPr lang="zh-CN" altLang="en-US" sz="2000" b="1" dirty="0" smtClean="0">
                <a:solidFill>
                  <a:srgbClr val="FFC000"/>
                </a:solidFill>
                <a:latin typeface="PT Sans"/>
              </a:rPr>
              <a:t>全国图书馆联合编目中心上传资格</a:t>
            </a:r>
            <a:endParaRPr lang="en-US" altLang="zh-CN" sz="2000" b="1" dirty="0">
              <a:solidFill>
                <a:srgbClr val="FFC000"/>
              </a:solidFill>
              <a:latin typeface="PT Sans"/>
            </a:endParaRPr>
          </a:p>
        </p:txBody>
      </p:sp>
      <p:sp>
        <p:nvSpPr>
          <p:cNvPr id="15" name="Rounded Rectangle 5"/>
          <p:cNvSpPr>
            <a:spLocks noChangeArrowheads="1"/>
          </p:cNvSpPr>
          <p:nvPr/>
        </p:nvSpPr>
        <p:spPr bwMode="auto">
          <a:xfrm>
            <a:off x="1746607" y="2537717"/>
            <a:ext cx="4222678" cy="750013"/>
          </a:xfrm>
          <a:prstGeom prst="roundRect">
            <a:avLst>
              <a:gd name="adj" fmla="val 16667"/>
            </a:avLst>
          </a:prstGeom>
          <a:solidFill>
            <a:srgbClr val="4BACC6"/>
          </a:solidFill>
          <a:ln w="9525">
            <a:noFill/>
            <a:round/>
            <a:headEnd/>
            <a:tailEnd/>
          </a:ln>
        </p:spPr>
        <p:txBody>
          <a:bodyPr anchor="ctr"/>
          <a:lstStyle/>
          <a:p>
            <a:pPr eaLnBrk="1" hangingPunct="1"/>
            <a:r>
              <a:rPr lang="zh-CN" altLang="en-US" sz="2000" b="1" dirty="0" smtClean="0">
                <a:solidFill>
                  <a:srgbClr val="FFC000"/>
                </a:solidFill>
                <a:latin typeface="PT Sans"/>
              </a:rPr>
              <a:t>上载书目数据</a:t>
            </a:r>
            <a:r>
              <a:rPr lang="en-US" altLang="zh-CN" sz="2000" b="1" dirty="0" smtClean="0">
                <a:solidFill>
                  <a:srgbClr val="FFC000"/>
                </a:solidFill>
                <a:latin typeface="PT Sans"/>
              </a:rPr>
              <a:t>36343</a:t>
            </a:r>
            <a:r>
              <a:rPr lang="zh-CN" altLang="en-US" sz="2000" b="1" dirty="0" smtClean="0">
                <a:solidFill>
                  <a:srgbClr val="FFC000"/>
                </a:solidFill>
                <a:latin typeface="PT Sans"/>
              </a:rPr>
              <a:t>条，下载书目数据</a:t>
            </a:r>
            <a:r>
              <a:rPr lang="en-US" altLang="zh-CN" sz="2000" b="1" dirty="0" smtClean="0">
                <a:solidFill>
                  <a:srgbClr val="FFC000"/>
                </a:solidFill>
                <a:latin typeface="PT Sans"/>
              </a:rPr>
              <a:t>57758</a:t>
            </a:r>
            <a:r>
              <a:rPr lang="zh-CN" altLang="en-US" sz="2000" b="1" dirty="0" smtClean="0">
                <a:solidFill>
                  <a:srgbClr val="FFC000"/>
                </a:solidFill>
                <a:latin typeface="PT Sans"/>
              </a:rPr>
              <a:t>条</a:t>
            </a:r>
            <a:endParaRPr lang="en-US" altLang="zh-CN" sz="2000" b="1" dirty="0">
              <a:solidFill>
                <a:srgbClr val="FFC000"/>
              </a:solidFill>
              <a:latin typeface="PT Sans"/>
            </a:endParaRPr>
          </a:p>
        </p:txBody>
      </p:sp>
      <p:sp>
        <p:nvSpPr>
          <p:cNvPr id="16" name="Rounded Rectangle 5"/>
          <p:cNvSpPr>
            <a:spLocks noChangeArrowheads="1"/>
          </p:cNvSpPr>
          <p:nvPr/>
        </p:nvSpPr>
        <p:spPr bwMode="auto">
          <a:xfrm>
            <a:off x="1767927" y="3692838"/>
            <a:ext cx="4191084" cy="776420"/>
          </a:xfrm>
          <a:prstGeom prst="roundRect">
            <a:avLst>
              <a:gd name="adj" fmla="val 16667"/>
            </a:avLst>
          </a:prstGeom>
          <a:solidFill>
            <a:srgbClr val="4BACC6"/>
          </a:solidFill>
          <a:ln w="9525">
            <a:noFill/>
            <a:round/>
            <a:headEnd/>
            <a:tailEnd/>
          </a:ln>
        </p:spPr>
        <p:txBody>
          <a:bodyPr anchor="ctr"/>
          <a:lstStyle/>
          <a:p>
            <a:pPr eaLnBrk="1" hangingPunct="1"/>
            <a:r>
              <a:rPr lang="zh-CN" altLang="en-US" sz="2000" b="1" dirty="0" smtClean="0">
                <a:solidFill>
                  <a:srgbClr val="FFC000"/>
                </a:solidFill>
                <a:latin typeface="PT Sans"/>
              </a:rPr>
              <a:t>连续四年获得全国图书馆联编中心数据质量优秀奖和数据质量监督奖</a:t>
            </a:r>
            <a:endParaRPr lang="en-US" altLang="zh-CN" sz="2000" b="1" dirty="0">
              <a:solidFill>
                <a:srgbClr val="FFC000"/>
              </a:solidFill>
              <a:latin typeface="PT Sans"/>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rot="10800000" flipV="1">
            <a:off x="0" y="369869"/>
            <a:ext cx="12192002" cy="61646"/>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34"/>
          <p:cNvCxnSpPr>
            <a:cxnSpLocks noChangeShapeType="1"/>
          </p:cNvCxnSpPr>
          <p:nvPr/>
        </p:nvCxnSpPr>
        <p:spPr bwMode="auto">
          <a:xfrm>
            <a:off x="8972550" y="400050"/>
            <a:ext cx="2938463" cy="1588"/>
          </a:xfrm>
          <a:prstGeom prst="line">
            <a:avLst/>
          </a:prstGeom>
          <a:noFill/>
          <a:ln w="28575">
            <a:solidFill>
              <a:srgbClr val="F7F3C6"/>
            </a:solidFill>
            <a:round/>
            <a:headEnd/>
            <a:tailEnd/>
          </a:ln>
        </p:spPr>
      </p:cxnSp>
      <p:cxnSp>
        <p:nvCxnSpPr>
          <p:cNvPr id="9" name="直接连接符 35"/>
          <p:cNvCxnSpPr>
            <a:cxnSpLocks noChangeShapeType="1"/>
          </p:cNvCxnSpPr>
          <p:nvPr/>
        </p:nvCxnSpPr>
        <p:spPr bwMode="auto">
          <a:xfrm>
            <a:off x="11544300" y="190500"/>
            <a:ext cx="1588" cy="1881188"/>
          </a:xfrm>
          <a:prstGeom prst="line">
            <a:avLst/>
          </a:prstGeom>
          <a:noFill/>
          <a:ln w="28575">
            <a:solidFill>
              <a:srgbClr val="F7F3C6"/>
            </a:solidFill>
            <a:round/>
            <a:headEnd/>
            <a:tailEnd/>
          </a:ln>
        </p:spPr>
      </p:cxnSp>
      <p:graphicFrame>
        <p:nvGraphicFramePr>
          <p:cNvPr id="11" name="图示 10"/>
          <p:cNvGraphicFramePr/>
          <p:nvPr/>
        </p:nvGraphicFramePr>
        <p:xfrm>
          <a:off x="5025159" y="1984957"/>
          <a:ext cx="5788241" cy="4225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952015" y="1701309"/>
            <a:ext cx="7585093" cy="2377562"/>
          </a:xfrm>
          <a:prstGeom prst="rect">
            <a:avLst/>
          </a:prstGeom>
          <a:noFill/>
        </p:spPr>
        <p:txBody>
          <a:bodyPr wrap="square" lIns="68568" tIns="34284" rIns="68568" bIns="34284" rtlCol="0">
            <a:spAutoFit/>
          </a:bodyPr>
          <a:lstStyle/>
          <a:p>
            <a:r>
              <a:rPr lang="zh-CN" altLang="en-US" sz="2000" b="1" dirty="0" smtClean="0">
                <a:solidFill>
                  <a:srgbClr val="2D7A8F"/>
                </a:solidFill>
              </a:rPr>
              <a:t>定制度，提高职工教育与岗位培训的质量</a:t>
            </a:r>
            <a:endParaRPr lang="en-US" altLang="zh-CN" sz="2000" b="1" dirty="0" smtClean="0">
              <a:solidFill>
                <a:srgbClr val="2D7A8F"/>
              </a:solidFill>
              <a:latin typeface="PT Sans"/>
            </a:endParaRPr>
          </a:p>
          <a:p>
            <a:pPr algn="just" defTabSz="685800">
              <a:lnSpc>
                <a:spcPct val="150000"/>
              </a:lnSpc>
            </a:pPr>
            <a:endParaRPr lang="en-US" altLang="zh-CN" sz="2000" dirty="0" smtClean="0">
              <a:solidFill>
                <a:srgbClr val="2D7A8F"/>
              </a:solidFill>
              <a:latin typeface="微软雅黑" pitchFamily="34" charset="-122"/>
              <a:ea typeface="微软雅黑" pitchFamily="34" charset="-122"/>
            </a:endParaRPr>
          </a:p>
          <a:p>
            <a:r>
              <a:rPr lang="zh-CN" altLang="en-US" sz="2000" b="1" dirty="0" smtClean="0">
                <a:solidFill>
                  <a:srgbClr val="2D7A8F"/>
                </a:solidFill>
              </a:rPr>
              <a:t>定对象，提升馆员业务素质</a:t>
            </a:r>
            <a:endParaRPr lang="en-US" altLang="zh-CN" sz="2000" b="1" dirty="0" smtClean="0">
              <a:solidFill>
                <a:srgbClr val="2D7A8F"/>
              </a:solidFill>
              <a:latin typeface="PT Sans"/>
            </a:endParaRPr>
          </a:p>
          <a:p>
            <a:pPr algn="just" defTabSz="685800">
              <a:lnSpc>
                <a:spcPct val="150000"/>
              </a:lnSpc>
            </a:pPr>
            <a:endParaRPr lang="en-US" altLang="zh-CN" sz="2000" dirty="0" smtClean="0">
              <a:solidFill>
                <a:srgbClr val="2D7A8F"/>
              </a:solidFill>
              <a:latin typeface="微软雅黑" pitchFamily="34" charset="-122"/>
              <a:ea typeface="微软雅黑" pitchFamily="34" charset="-122"/>
            </a:endParaRPr>
          </a:p>
          <a:p>
            <a:r>
              <a:rPr lang="zh-CN" altLang="en-US" sz="2000" b="1" dirty="0" smtClean="0">
                <a:solidFill>
                  <a:srgbClr val="2D7A8F"/>
                </a:solidFill>
              </a:rPr>
              <a:t>定指标，提高馆员工作热情</a:t>
            </a:r>
            <a:endParaRPr lang="en-US" altLang="zh-CN" sz="2000" b="1" dirty="0" smtClean="0">
              <a:solidFill>
                <a:srgbClr val="2D7A8F"/>
              </a:solidFill>
              <a:latin typeface="PT Sans"/>
            </a:endParaRPr>
          </a:p>
          <a:p>
            <a:pPr algn="just" defTabSz="685800">
              <a:lnSpc>
                <a:spcPct val="150000"/>
              </a:lnSpc>
            </a:pPr>
            <a:endParaRPr lang="en-US" altLang="zh-CN" sz="2000" dirty="0" smtClean="0">
              <a:solidFill>
                <a:srgbClr val="2D7A8F"/>
              </a:solidFill>
              <a:latin typeface="微软雅黑" pitchFamily="34" charset="-122"/>
              <a:ea typeface="微软雅黑" pitchFamily="34" charset="-122"/>
            </a:endParaRPr>
          </a:p>
        </p:txBody>
      </p:sp>
      <p:sp>
        <p:nvSpPr>
          <p:cNvPr id="17" name="文本框 2"/>
          <p:cNvSpPr txBox="1"/>
          <p:nvPr/>
        </p:nvSpPr>
        <p:spPr>
          <a:xfrm>
            <a:off x="615722" y="812433"/>
            <a:ext cx="4850130" cy="461665"/>
          </a:xfrm>
          <a:prstGeom prst="rect">
            <a:avLst/>
          </a:prstGeom>
          <a:solidFill>
            <a:srgbClr val="4BACC6"/>
          </a:solidFill>
          <a:ln cap="rnd">
            <a:solidFill>
              <a:srgbClr val="31859C"/>
            </a:solidFill>
          </a:ln>
          <a:effectLst>
            <a:outerShdw blurRad="50800" dist="38100" dir="5400000" algn="t" rotWithShape="0">
              <a:prstClr val="black">
                <a:alpha val="40000"/>
              </a:prstClr>
            </a:outerShdw>
          </a:effectLst>
        </p:spPr>
        <p:txBody>
          <a:bodyPr wrap="square" rtlCol="0">
            <a:spAutoFit/>
          </a:bodyPr>
          <a:lstStyle/>
          <a:p>
            <a:pPr algn="ctr"/>
            <a:r>
              <a:rPr lang="zh-CN" altLang="en-US" sz="2400" b="1" dirty="0" smtClean="0">
                <a:solidFill>
                  <a:srgbClr val="FFC000"/>
                </a:solidFill>
                <a:latin typeface="微软雅黑 Light" pitchFamily="34" charset="-122"/>
                <a:ea typeface="微软雅黑 Light" pitchFamily="34" charset="-122"/>
              </a:rPr>
              <a:t>抓团队建设提升工作人员素质</a:t>
            </a:r>
            <a:endParaRPr lang="zh-CN" altLang="en-US" b="1" dirty="0" smtClean="0">
              <a:solidFill>
                <a:srgbClr val="FFC000"/>
              </a:solidFill>
              <a:latin typeface="微软雅黑 Light" pitchFamily="34" charset="-122"/>
              <a:ea typeface="微软雅黑 Light" pitchFamily="34" charset="-122"/>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4"/>
          <p:cNvSpPr txBox="1"/>
          <p:nvPr>
            <p:custDataLst>
              <p:tags r:id="rId2"/>
            </p:custDataLst>
          </p:nvPr>
        </p:nvSpPr>
        <p:spPr>
          <a:xfrm>
            <a:off x="3400746" y="546587"/>
            <a:ext cx="5116530" cy="650180"/>
          </a:xfrm>
          <a:prstGeom prst="rect">
            <a:avLst/>
          </a:prstGeom>
          <a:noFill/>
          <a:ln w="9525">
            <a:noFill/>
            <a:miter/>
          </a:ln>
        </p:spPr>
        <p:txBody>
          <a:bodyPr wrap="square" anchor="ctr" anchorCtr="0">
            <a:noAutofit/>
          </a:bodyPr>
          <a:lstStyle/>
          <a:p>
            <a:r>
              <a:rPr lang="en-US" altLang="zh-CN" sz="4000" b="1" dirty="0" err="1" smtClean="0">
                <a:solidFill>
                  <a:srgbClr val="2D7A8F"/>
                </a:solidFill>
                <a:latin typeface="华文彩云" pitchFamily="2" charset="-122"/>
                <a:ea typeface="华文彩云" pitchFamily="2" charset="-122"/>
                <a:cs typeface="+mj-cs"/>
              </a:rPr>
              <a:t>结语</a:t>
            </a:r>
            <a:r>
              <a:rPr lang="en-US" altLang="zh-CN" sz="4000" b="1" dirty="0" smtClean="0">
                <a:solidFill>
                  <a:srgbClr val="2D7A8F"/>
                </a:solidFill>
                <a:latin typeface="华文彩云" pitchFamily="2" charset="-122"/>
                <a:ea typeface="华文彩云" pitchFamily="2" charset="-122"/>
                <a:cs typeface="+mj-cs"/>
              </a:rPr>
              <a:t>----</a:t>
            </a:r>
            <a:r>
              <a:rPr lang="en-US" altLang="zh-CN" sz="4000" b="1" dirty="0" err="1" smtClean="0">
                <a:solidFill>
                  <a:srgbClr val="2D7A8F"/>
                </a:solidFill>
                <a:latin typeface="华文彩云" pitchFamily="2" charset="-122"/>
                <a:ea typeface="华文彩云" pitchFamily="2" charset="-122"/>
                <a:cs typeface="+mj-cs"/>
              </a:rPr>
              <a:t>四个坚持</a:t>
            </a:r>
            <a:endParaRPr lang="zh-CN" altLang="en-US" sz="4000" b="1" dirty="0">
              <a:solidFill>
                <a:srgbClr val="2D7A8F"/>
              </a:solidFill>
              <a:latin typeface="华文彩云" pitchFamily="2" charset="-122"/>
              <a:ea typeface="华文彩云" pitchFamily="2" charset="-122"/>
              <a:cs typeface="+mj-cs"/>
            </a:endParaRPr>
          </a:p>
        </p:txBody>
      </p:sp>
      <p:cxnSp>
        <p:nvCxnSpPr>
          <p:cNvPr id="56" name="直接连接符 55"/>
          <p:cNvCxnSpPr/>
          <p:nvPr/>
        </p:nvCxnSpPr>
        <p:spPr>
          <a:xfrm rot="10800000" flipV="1">
            <a:off x="0" y="369869"/>
            <a:ext cx="12192002" cy="61646"/>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57"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8" name="直接连接符 57"/>
          <p:cNvCxnSpPr/>
          <p:nvPr/>
        </p:nvCxnSpPr>
        <p:spPr>
          <a:xfrm rot="10800000" flipV="1">
            <a:off x="-2" y="6645667"/>
            <a:ext cx="12192002" cy="61646"/>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59" name="矩形 27"/>
          <p:cNvSpPr>
            <a:spLocks noChangeArrowheads="1"/>
          </p:cNvSpPr>
          <p:nvPr/>
        </p:nvSpPr>
        <p:spPr bwMode="auto">
          <a:xfrm>
            <a:off x="1207106" y="1827089"/>
            <a:ext cx="3954463" cy="1667764"/>
          </a:xfrm>
          <a:prstGeom prst="rect">
            <a:avLst/>
          </a:prstGeom>
          <a:noFill/>
          <a:ln w="9525">
            <a:noFill/>
            <a:miter lim="800000"/>
            <a:headEnd/>
            <a:tailEnd/>
          </a:ln>
        </p:spPr>
        <p:txBody>
          <a:bodyPr>
            <a:spAutoFit/>
          </a:bodyPr>
          <a:lstStyle/>
          <a:p>
            <a:pPr algn="just" eaLnBrk="1" hangingPunct="1">
              <a:lnSpc>
                <a:spcPct val="150000"/>
              </a:lnSpc>
            </a:pPr>
            <a:r>
              <a:rPr lang="zh-CN" altLang="zh-CN" sz="1400" b="1" dirty="0" smtClean="0">
                <a:solidFill>
                  <a:srgbClr val="2D7A8F"/>
                </a:solidFill>
                <a:latin typeface="微软雅黑" pitchFamily="34" charset="-122"/>
                <a:ea typeface="微软雅黑" pitchFamily="34" charset="-122"/>
              </a:rPr>
              <a:t>面对传统图书馆向数字图书馆的转型，面对我馆综合实力的提升和总分馆服务体系的不断成熟，面对读者需求的不断变化，只有始终坚持解放思想、开拓创新，才能与当今图书馆发展的潮流、社会服务的地位相适应。</a:t>
            </a:r>
            <a:endParaRPr lang="en-US" altLang="zh-CN" sz="1400" b="1" dirty="0" smtClean="0">
              <a:solidFill>
                <a:srgbClr val="2D7A8F"/>
              </a:solidFill>
              <a:latin typeface="微软雅黑" pitchFamily="34" charset="-122"/>
              <a:ea typeface="微软雅黑" pitchFamily="34" charset="-122"/>
            </a:endParaRPr>
          </a:p>
        </p:txBody>
      </p:sp>
      <p:sp>
        <p:nvSpPr>
          <p:cNvPr id="60" name="矩形 28"/>
          <p:cNvSpPr>
            <a:spLocks noChangeArrowheads="1"/>
          </p:cNvSpPr>
          <p:nvPr/>
        </p:nvSpPr>
        <p:spPr bwMode="auto">
          <a:xfrm>
            <a:off x="6938226" y="1853465"/>
            <a:ext cx="3954463" cy="2031325"/>
          </a:xfrm>
          <a:prstGeom prst="rect">
            <a:avLst/>
          </a:prstGeom>
          <a:noFill/>
          <a:ln w="9525">
            <a:noFill/>
            <a:miter lim="800000"/>
            <a:headEnd/>
            <a:tailEnd/>
          </a:ln>
        </p:spPr>
        <p:txBody>
          <a:bodyPr>
            <a:spAutoFit/>
          </a:bodyPr>
          <a:lstStyle/>
          <a:p>
            <a:pPr algn="just" eaLnBrk="1" hangingPunct="1">
              <a:lnSpc>
                <a:spcPct val="150000"/>
              </a:lnSpc>
            </a:pPr>
            <a:r>
              <a:rPr lang="zh-CN" altLang="en-US" sz="1400" b="1" dirty="0" smtClean="0">
                <a:solidFill>
                  <a:srgbClr val="2D7A8F"/>
                </a:solidFill>
                <a:latin typeface="微软雅黑" pitchFamily="34" charset="-122"/>
                <a:ea typeface="微软雅黑" pitchFamily="34" charset="-122"/>
              </a:rPr>
              <a:t>牢固树立“一切为了读者、为了读者的一切”的理念，始终坚持读者第一、服务至上的意识。站在读者的高度，充分了解学校教学和社会服务新的变化、新的需求，为他们提供高质量的服务，切实把我馆发展成为“为教育机构提供信息服务的重要窗口，为社会培养人才的第二课堂”。</a:t>
            </a:r>
          </a:p>
        </p:txBody>
      </p:sp>
      <p:sp>
        <p:nvSpPr>
          <p:cNvPr id="61" name="矩形 29"/>
          <p:cNvSpPr>
            <a:spLocks noChangeArrowheads="1"/>
          </p:cNvSpPr>
          <p:nvPr/>
        </p:nvSpPr>
        <p:spPr bwMode="auto">
          <a:xfrm>
            <a:off x="1154354" y="4384185"/>
            <a:ext cx="3954463" cy="1990930"/>
          </a:xfrm>
          <a:prstGeom prst="rect">
            <a:avLst/>
          </a:prstGeom>
          <a:noFill/>
          <a:ln w="9525">
            <a:noFill/>
            <a:miter lim="800000"/>
            <a:headEnd/>
            <a:tailEnd/>
          </a:ln>
        </p:spPr>
        <p:txBody>
          <a:bodyPr>
            <a:spAutoFit/>
          </a:bodyPr>
          <a:lstStyle/>
          <a:p>
            <a:pPr algn="just" eaLnBrk="1" hangingPunct="1">
              <a:lnSpc>
                <a:spcPct val="150000"/>
              </a:lnSpc>
            </a:pPr>
            <a:r>
              <a:rPr lang="zh-CN" altLang="en-US" sz="1400" b="1" dirty="0" smtClean="0">
                <a:solidFill>
                  <a:srgbClr val="2D7A8F"/>
                </a:solidFill>
                <a:latin typeface="微软雅黑" pitchFamily="34" charset="-122"/>
                <a:ea typeface="微软雅黑" pitchFamily="34" charset="-122"/>
              </a:rPr>
              <a:t>实行开放式办馆，总分馆制的实施实现了我馆全年</a:t>
            </a:r>
            <a:r>
              <a:rPr lang="en-US" altLang="zh-CN" sz="1400" b="1" dirty="0" smtClean="0">
                <a:solidFill>
                  <a:srgbClr val="2D7A8F"/>
                </a:solidFill>
                <a:latin typeface="微软雅黑" pitchFamily="34" charset="-122"/>
                <a:ea typeface="微软雅黑" pitchFamily="34" charset="-122"/>
              </a:rPr>
              <a:t>365</a:t>
            </a:r>
            <a:r>
              <a:rPr lang="zh-CN" altLang="en-US" sz="1400" b="1" dirty="0" smtClean="0">
                <a:solidFill>
                  <a:srgbClr val="2D7A8F"/>
                </a:solidFill>
                <a:latin typeface="微软雅黑" pitchFamily="34" charset="-122"/>
                <a:ea typeface="微软雅黑" pitchFamily="34" charset="-122"/>
              </a:rPr>
              <a:t>天免费开放，数字图书馆的建设实现了我馆全天候服务，并合理利用馆舍空间和设备，突出舒适性和便利性，采用藏、借、阅一体，全开架、大流通的服务模式，营造了“人与书相伴、书与人相随”的良好氛围。</a:t>
            </a:r>
            <a:endParaRPr lang="en-US" altLang="zh-CN" sz="1400" b="1" dirty="0" smtClean="0">
              <a:solidFill>
                <a:srgbClr val="2D7A8F"/>
              </a:solidFill>
              <a:latin typeface="微软雅黑" pitchFamily="34" charset="-122"/>
              <a:ea typeface="微软雅黑" pitchFamily="34" charset="-122"/>
            </a:endParaRPr>
          </a:p>
        </p:txBody>
      </p:sp>
      <p:sp>
        <p:nvSpPr>
          <p:cNvPr id="62" name="矩形 30"/>
          <p:cNvSpPr>
            <a:spLocks noChangeArrowheads="1"/>
          </p:cNvSpPr>
          <p:nvPr/>
        </p:nvSpPr>
        <p:spPr bwMode="auto">
          <a:xfrm>
            <a:off x="6999773" y="4445732"/>
            <a:ext cx="3954463" cy="1344599"/>
          </a:xfrm>
          <a:prstGeom prst="rect">
            <a:avLst/>
          </a:prstGeom>
          <a:noFill/>
          <a:ln w="9525">
            <a:noFill/>
            <a:miter lim="800000"/>
            <a:headEnd/>
            <a:tailEnd/>
          </a:ln>
        </p:spPr>
        <p:txBody>
          <a:bodyPr>
            <a:spAutoFit/>
          </a:bodyPr>
          <a:lstStyle/>
          <a:p>
            <a:pPr algn="just" eaLnBrk="1" hangingPunct="1">
              <a:lnSpc>
                <a:spcPct val="150000"/>
              </a:lnSpc>
            </a:pPr>
            <a:r>
              <a:rPr lang="zh-CN" altLang="en-US" sz="1400" b="1" dirty="0" smtClean="0">
                <a:solidFill>
                  <a:srgbClr val="2D7A8F"/>
                </a:solidFill>
                <a:latin typeface="微软雅黑" pitchFamily="34" charset="-122"/>
                <a:ea typeface="微软雅黑" pitchFamily="34" charset="-122"/>
              </a:rPr>
              <a:t>提高购书质量，使藏书更加贴近教学科研及未成年读者的需要，通过重大活动加强我馆的推广宣传工作，提高未成年人对图书馆的认知程度，吸引更多的读者走进图书馆。</a:t>
            </a:r>
            <a:endParaRPr lang="en-US" altLang="zh-CN" sz="1400" b="1" dirty="0">
              <a:solidFill>
                <a:srgbClr val="2D7A8F"/>
              </a:solidFill>
              <a:latin typeface="微软雅黑" pitchFamily="34" charset="-122"/>
              <a:ea typeface="微软雅黑" pitchFamily="34" charset="-122"/>
            </a:endParaRPr>
          </a:p>
        </p:txBody>
      </p:sp>
      <p:grpSp>
        <p:nvGrpSpPr>
          <p:cNvPr id="63" name="组合 62"/>
          <p:cNvGrpSpPr/>
          <p:nvPr/>
        </p:nvGrpSpPr>
        <p:grpSpPr>
          <a:xfrm>
            <a:off x="1107094" y="1349983"/>
            <a:ext cx="4154487" cy="484188"/>
            <a:chOff x="881063" y="945172"/>
            <a:chExt cx="4154487" cy="484188"/>
          </a:xfrm>
        </p:grpSpPr>
        <p:sp>
          <p:nvSpPr>
            <p:cNvPr id="64" name="Rounded Rectangle 5"/>
            <p:cNvSpPr>
              <a:spLocks noChangeArrowheads="1"/>
            </p:cNvSpPr>
            <p:nvPr/>
          </p:nvSpPr>
          <p:spPr bwMode="auto">
            <a:xfrm>
              <a:off x="881063" y="945172"/>
              <a:ext cx="4154487" cy="484188"/>
            </a:xfrm>
            <a:prstGeom prst="roundRect">
              <a:avLst>
                <a:gd name="adj" fmla="val 16667"/>
              </a:avLst>
            </a:prstGeom>
            <a:solidFill>
              <a:srgbClr val="4BACC6"/>
            </a:solidFill>
            <a:ln w="9525">
              <a:noFill/>
              <a:round/>
              <a:headEnd/>
              <a:tailEnd/>
            </a:ln>
          </p:spPr>
          <p:txBody>
            <a:bodyPr anchor="ctr"/>
            <a:lstStyle/>
            <a:p>
              <a:pPr algn="ctr" eaLnBrk="1" hangingPunct="1"/>
              <a:endParaRPr lang="en-US" altLang="zh-CN" sz="1400" i="1">
                <a:solidFill>
                  <a:srgbClr val="FFFFFF"/>
                </a:solidFill>
                <a:latin typeface="PT Sans"/>
              </a:endParaRPr>
            </a:p>
          </p:txBody>
        </p:sp>
        <p:sp>
          <p:nvSpPr>
            <p:cNvPr id="65" name="矩形 31"/>
            <p:cNvSpPr>
              <a:spLocks noChangeArrowheads="1"/>
            </p:cNvSpPr>
            <p:nvPr/>
          </p:nvSpPr>
          <p:spPr bwMode="auto">
            <a:xfrm>
              <a:off x="1782763" y="989622"/>
              <a:ext cx="2787650" cy="400110"/>
            </a:xfrm>
            <a:prstGeom prst="rect">
              <a:avLst/>
            </a:prstGeom>
            <a:noFill/>
            <a:ln w="9525">
              <a:noFill/>
              <a:miter lim="800000"/>
              <a:headEnd/>
              <a:tailEnd/>
            </a:ln>
          </p:spPr>
          <p:txBody>
            <a:bodyPr>
              <a:spAutoFit/>
            </a:bodyPr>
            <a:lstStyle/>
            <a:p>
              <a:pPr eaLnBrk="1" hangingPunct="1"/>
              <a:r>
                <a:rPr lang="zh-CN" altLang="en-US" sz="2000" b="1" dirty="0" smtClean="0">
                  <a:solidFill>
                    <a:srgbClr val="FFC000"/>
                  </a:solidFill>
                  <a:latin typeface="微软雅黑" pitchFamily="34" charset="-122"/>
                  <a:ea typeface="微软雅黑" pitchFamily="34" charset="-122"/>
                </a:rPr>
                <a:t>解放思想、开拓创新</a:t>
              </a:r>
            </a:p>
          </p:txBody>
        </p:sp>
      </p:grpSp>
      <p:grpSp>
        <p:nvGrpSpPr>
          <p:cNvPr id="66" name="组合 65"/>
          <p:cNvGrpSpPr/>
          <p:nvPr/>
        </p:nvGrpSpPr>
        <p:grpSpPr>
          <a:xfrm>
            <a:off x="1045550" y="3841870"/>
            <a:ext cx="4154487" cy="484188"/>
            <a:chOff x="819519" y="3437059"/>
            <a:chExt cx="4154487" cy="484188"/>
          </a:xfrm>
          <a:solidFill>
            <a:srgbClr val="4BACC6"/>
          </a:solidFill>
        </p:grpSpPr>
        <p:sp>
          <p:nvSpPr>
            <p:cNvPr id="67" name="Rounded Rectangle 7"/>
            <p:cNvSpPr>
              <a:spLocks noChangeArrowheads="1"/>
            </p:cNvSpPr>
            <p:nvPr/>
          </p:nvSpPr>
          <p:spPr bwMode="auto">
            <a:xfrm>
              <a:off x="819519" y="3437059"/>
              <a:ext cx="4154487" cy="484188"/>
            </a:xfrm>
            <a:prstGeom prst="roundRect">
              <a:avLst>
                <a:gd name="adj" fmla="val 16667"/>
              </a:avLst>
            </a:prstGeom>
            <a:grpFill/>
            <a:ln w="9525">
              <a:noFill/>
              <a:round/>
              <a:headEnd/>
              <a:tailEnd/>
            </a:ln>
          </p:spPr>
          <p:txBody>
            <a:bodyPr anchor="ctr"/>
            <a:lstStyle/>
            <a:p>
              <a:pPr algn="ctr" eaLnBrk="1" hangingPunct="1"/>
              <a:endParaRPr lang="en-US" altLang="zh-CN" sz="1400" i="1">
                <a:solidFill>
                  <a:srgbClr val="FFFFFF"/>
                </a:solidFill>
                <a:latin typeface="PT Sans"/>
              </a:endParaRPr>
            </a:p>
          </p:txBody>
        </p:sp>
        <p:sp>
          <p:nvSpPr>
            <p:cNvPr id="68" name="矩形 33"/>
            <p:cNvSpPr>
              <a:spLocks noChangeArrowheads="1"/>
            </p:cNvSpPr>
            <p:nvPr/>
          </p:nvSpPr>
          <p:spPr bwMode="auto">
            <a:xfrm>
              <a:off x="1457450" y="3471251"/>
              <a:ext cx="3035422" cy="400110"/>
            </a:xfrm>
            <a:prstGeom prst="rect">
              <a:avLst/>
            </a:prstGeom>
            <a:grpFill/>
            <a:ln w="9525">
              <a:noFill/>
              <a:miter lim="800000"/>
              <a:headEnd/>
              <a:tailEnd/>
            </a:ln>
          </p:spPr>
          <p:txBody>
            <a:bodyPr wrap="square">
              <a:spAutoFit/>
            </a:bodyPr>
            <a:lstStyle/>
            <a:p>
              <a:pPr eaLnBrk="1" hangingPunct="1"/>
              <a:r>
                <a:rPr lang="zh-CN" altLang="en-US" sz="2000" b="1" dirty="0" smtClean="0">
                  <a:solidFill>
                    <a:srgbClr val="FFC000"/>
                  </a:solidFill>
                  <a:latin typeface="微软雅黑" pitchFamily="34" charset="-122"/>
                  <a:ea typeface="微软雅黑" pitchFamily="34" charset="-122"/>
                </a:rPr>
                <a:t>免费开放，优化服务环境</a:t>
              </a:r>
            </a:p>
          </p:txBody>
        </p:sp>
      </p:grpSp>
      <p:grpSp>
        <p:nvGrpSpPr>
          <p:cNvPr id="69" name="组合 68"/>
          <p:cNvGrpSpPr/>
          <p:nvPr/>
        </p:nvGrpSpPr>
        <p:grpSpPr>
          <a:xfrm>
            <a:off x="6890968" y="3885832"/>
            <a:ext cx="4154487" cy="484188"/>
            <a:chOff x="6664937" y="3481021"/>
            <a:chExt cx="4154487" cy="484188"/>
          </a:xfrm>
        </p:grpSpPr>
        <p:sp>
          <p:nvSpPr>
            <p:cNvPr id="70" name="Rounded Rectangle 11"/>
            <p:cNvSpPr>
              <a:spLocks noChangeArrowheads="1"/>
            </p:cNvSpPr>
            <p:nvPr/>
          </p:nvSpPr>
          <p:spPr bwMode="auto">
            <a:xfrm>
              <a:off x="6664937" y="3481021"/>
              <a:ext cx="4154487" cy="484188"/>
            </a:xfrm>
            <a:prstGeom prst="roundRect">
              <a:avLst>
                <a:gd name="adj" fmla="val 16667"/>
              </a:avLst>
            </a:prstGeom>
            <a:solidFill>
              <a:srgbClr val="F7F3C6"/>
            </a:solidFill>
            <a:ln w="9525">
              <a:noFill/>
              <a:round/>
              <a:headEnd/>
              <a:tailEnd/>
            </a:ln>
          </p:spPr>
          <p:txBody>
            <a:bodyPr anchor="ctr"/>
            <a:lstStyle/>
            <a:p>
              <a:pPr algn="ctr" eaLnBrk="1" hangingPunct="1"/>
              <a:endParaRPr lang="en-US" altLang="zh-CN" sz="1400" i="1">
                <a:solidFill>
                  <a:srgbClr val="FFFFFF"/>
                </a:solidFill>
                <a:latin typeface="PT Sans"/>
              </a:endParaRPr>
            </a:p>
          </p:txBody>
        </p:sp>
        <p:sp>
          <p:nvSpPr>
            <p:cNvPr id="71" name="矩形 34"/>
            <p:cNvSpPr>
              <a:spLocks noChangeArrowheads="1"/>
            </p:cNvSpPr>
            <p:nvPr/>
          </p:nvSpPr>
          <p:spPr bwMode="auto">
            <a:xfrm>
              <a:off x="6743701" y="3524006"/>
              <a:ext cx="4044461" cy="400110"/>
            </a:xfrm>
            <a:prstGeom prst="rect">
              <a:avLst/>
            </a:prstGeom>
            <a:solidFill>
              <a:srgbClr val="4BACC6"/>
            </a:solidFill>
            <a:ln w="9525">
              <a:noFill/>
              <a:miter lim="800000"/>
              <a:headEnd/>
              <a:tailEnd/>
            </a:ln>
          </p:spPr>
          <p:txBody>
            <a:bodyPr wrap="square">
              <a:spAutoFit/>
            </a:bodyPr>
            <a:lstStyle/>
            <a:p>
              <a:pPr eaLnBrk="1" hangingPunct="1"/>
              <a:r>
                <a:rPr lang="zh-CN" altLang="en-US" sz="2000" b="1" dirty="0" smtClean="0">
                  <a:solidFill>
                    <a:srgbClr val="FACE53"/>
                  </a:solidFill>
                  <a:latin typeface="微软雅黑" pitchFamily="34" charset="-122"/>
                  <a:ea typeface="微软雅黑" pitchFamily="34" charset="-122"/>
                </a:rPr>
                <a:t>做好馆藏资源建设，加强宣传引导</a:t>
              </a:r>
            </a:p>
          </p:txBody>
        </p:sp>
      </p:grpSp>
      <p:grpSp>
        <p:nvGrpSpPr>
          <p:cNvPr id="72" name="组合 71"/>
          <p:cNvGrpSpPr/>
          <p:nvPr/>
        </p:nvGrpSpPr>
        <p:grpSpPr>
          <a:xfrm>
            <a:off x="6838214" y="1341191"/>
            <a:ext cx="4154487" cy="484188"/>
            <a:chOff x="6612183" y="936380"/>
            <a:chExt cx="4154487" cy="484188"/>
          </a:xfrm>
        </p:grpSpPr>
        <p:sp>
          <p:nvSpPr>
            <p:cNvPr id="73" name="Rounded Rectangle 9"/>
            <p:cNvSpPr>
              <a:spLocks noChangeArrowheads="1"/>
            </p:cNvSpPr>
            <p:nvPr/>
          </p:nvSpPr>
          <p:spPr bwMode="auto">
            <a:xfrm>
              <a:off x="6612183" y="936380"/>
              <a:ext cx="4154487" cy="484188"/>
            </a:xfrm>
            <a:prstGeom prst="roundRect">
              <a:avLst>
                <a:gd name="adj" fmla="val 16667"/>
              </a:avLst>
            </a:prstGeom>
            <a:solidFill>
              <a:srgbClr val="4BACC6"/>
            </a:solidFill>
            <a:ln w="9525">
              <a:noFill/>
              <a:round/>
              <a:headEnd/>
              <a:tailEnd/>
            </a:ln>
          </p:spPr>
          <p:txBody>
            <a:bodyPr anchor="ctr"/>
            <a:lstStyle/>
            <a:p>
              <a:pPr algn="ctr" eaLnBrk="1" hangingPunct="1"/>
              <a:endParaRPr lang="en-US" altLang="zh-CN" sz="1400" i="1">
                <a:solidFill>
                  <a:srgbClr val="FFFFFF"/>
                </a:solidFill>
                <a:latin typeface="PT Sans"/>
              </a:endParaRPr>
            </a:p>
          </p:txBody>
        </p:sp>
        <p:sp>
          <p:nvSpPr>
            <p:cNvPr id="74" name="矩形 32"/>
            <p:cNvSpPr>
              <a:spLocks noChangeArrowheads="1"/>
            </p:cNvSpPr>
            <p:nvPr/>
          </p:nvSpPr>
          <p:spPr bwMode="auto">
            <a:xfrm>
              <a:off x="7588008" y="980830"/>
              <a:ext cx="2787650" cy="400110"/>
            </a:xfrm>
            <a:prstGeom prst="rect">
              <a:avLst/>
            </a:prstGeom>
            <a:noFill/>
            <a:ln w="9525">
              <a:noFill/>
              <a:miter lim="800000"/>
              <a:headEnd/>
              <a:tailEnd/>
            </a:ln>
          </p:spPr>
          <p:txBody>
            <a:bodyPr>
              <a:spAutoFit/>
            </a:bodyPr>
            <a:lstStyle/>
            <a:p>
              <a:pPr eaLnBrk="1" hangingPunct="1"/>
              <a:r>
                <a:rPr lang="zh-CN" altLang="en-US" sz="2000" b="1" dirty="0" smtClean="0">
                  <a:solidFill>
                    <a:srgbClr val="FACE53"/>
                  </a:solidFill>
                  <a:latin typeface="微软雅黑" pitchFamily="34" charset="-122"/>
                  <a:ea typeface="微软雅黑" pitchFamily="34" charset="-122"/>
                </a:rPr>
                <a:t>读者第一、服务至上</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fill="hold"/>
                                        <p:tgtEl>
                                          <p:spTgt spid="63"/>
                                        </p:tgtEl>
                                        <p:attrNameLst>
                                          <p:attrName>ppt_x</p:attrName>
                                        </p:attrNameLst>
                                      </p:cBhvr>
                                      <p:tavLst>
                                        <p:tav tm="0">
                                          <p:val>
                                            <p:strVal val="0-#ppt_w/2"/>
                                          </p:val>
                                        </p:tav>
                                        <p:tav tm="100000">
                                          <p:val>
                                            <p:strVal val="#ppt_x"/>
                                          </p:val>
                                        </p:tav>
                                      </p:tavLst>
                                    </p:anim>
                                    <p:anim calcmode="lin" valueType="num">
                                      <p:cBhvr additive="base">
                                        <p:cTn id="8" dur="10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up)">
                                      <p:cBhvr>
                                        <p:cTn id="12" dur="500"/>
                                        <p:tgtEl>
                                          <p:spTgt spid="59"/>
                                        </p:tgtEl>
                                      </p:cBhvr>
                                    </p:animEffect>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 calcmode="lin" valueType="num">
                                      <p:cBhvr additive="base">
                                        <p:cTn id="16" dur="500" fill="hold"/>
                                        <p:tgtEl>
                                          <p:spTgt spid="72"/>
                                        </p:tgtEl>
                                        <p:attrNameLst>
                                          <p:attrName>ppt_x</p:attrName>
                                        </p:attrNameLst>
                                      </p:cBhvr>
                                      <p:tavLst>
                                        <p:tav tm="0">
                                          <p:val>
                                            <p:strVal val="1+#ppt_w/2"/>
                                          </p:val>
                                        </p:tav>
                                        <p:tav tm="100000">
                                          <p:val>
                                            <p:strVal val="#ppt_x"/>
                                          </p:val>
                                        </p:tav>
                                      </p:tavLst>
                                    </p:anim>
                                    <p:anim calcmode="lin" valueType="num">
                                      <p:cBhvr additive="base">
                                        <p:cTn id="17" dur="500" fill="hold"/>
                                        <p:tgtEl>
                                          <p:spTgt spid="72"/>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up)">
                                      <p:cBhvr>
                                        <p:cTn id="21" dur="500"/>
                                        <p:tgtEl>
                                          <p:spTgt spid="60"/>
                                        </p:tgtEl>
                                      </p:cBhvr>
                                    </p:animEffect>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1000" fill="hold"/>
                                        <p:tgtEl>
                                          <p:spTgt spid="66"/>
                                        </p:tgtEl>
                                        <p:attrNameLst>
                                          <p:attrName>ppt_x</p:attrName>
                                        </p:attrNameLst>
                                      </p:cBhvr>
                                      <p:tavLst>
                                        <p:tav tm="0">
                                          <p:val>
                                            <p:strVal val="0-#ppt_w/2"/>
                                          </p:val>
                                        </p:tav>
                                        <p:tav tm="100000">
                                          <p:val>
                                            <p:strVal val="#ppt_x"/>
                                          </p:val>
                                        </p:tav>
                                      </p:tavLst>
                                    </p:anim>
                                    <p:anim calcmode="lin" valueType="num">
                                      <p:cBhvr additive="base">
                                        <p:cTn id="26" dur="1000" fill="hold"/>
                                        <p:tgtEl>
                                          <p:spTgt spid="66"/>
                                        </p:tgtEl>
                                        <p:attrNameLst>
                                          <p:attrName>ppt_y</p:attrName>
                                        </p:attrNameLst>
                                      </p:cBhvr>
                                      <p:tavLst>
                                        <p:tav tm="0">
                                          <p:val>
                                            <p:strVal val="#ppt_y"/>
                                          </p:val>
                                        </p:tav>
                                        <p:tav tm="100000">
                                          <p:val>
                                            <p:strVal val="#ppt_y"/>
                                          </p:val>
                                        </p:tav>
                                      </p:tavLst>
                                    </p:anim>
                                  </p:childTnLst>
                                </p:cTn>
                              </p:par>
                            </p:childTnLst>
                          </p:cTn>
                        </p:par>
                        <p:par>
                          <p:cTn id="27" fill="hold">
                            <p:stCondLst>
                              <p:cond delay="3500"/>
                            </p:stCondLst>
                            <p:childTnLst>
                              <p:par>
                                <p:cTn id="28" presetID="22" presetClass="entr" presetSubtype="4"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down)">
                                      <p:cBhvr>
                                        <p:cTn id="30" dur="500"/>
                                        <p:tgtEl>
                                          <p:spTgt spid="61"/>
                                        </p:tgtEl>
                                      </p:cBhvr>
                                    </p:animEffect>
                                  </p:childTnLst>
                                </p:cTn>
                              </p:par>
                            </p:childTnLst>
                          </p:cTn>
                        </p:par>
                        <p:par>
                          <p:cTn id="31" fill="hold">
                            <p:stCondLst>
                              <p:cond delay="4000"/>
                            </p:stCondLst>
                            <p:childTnLst>
                              <p:par>
                                <p:cTn id="32" presetID="2" presetClass="entr" presetSubtype="2" fill="hold" nodeType="afterEffect">
                                  <p:stCondLst>
                                    <p:cond delay="0"/>
                                  </p:stCondLst>
                                  <p:childTnLst>
                                    <p:set>
                                      <p:cBhvr>
                                        <p:cTn id="33" dur="1" fill="hold">
                                          <p:stCondLst>
                                            <p:cond delay="0"/>
                                          </p:stCondLst>
                                        </p:cTn>
                                        <p:tgtEl>
                                          <p:spTgt spid="69"/>
                                        </p:tgtEl>
                                        <p:attrNameLst>
                                          <p:attrName>style.visibility</p:attrName>
                                        </p:attrNameLst>
                                      </p:cBhvr>
                                      <p:to>
                                        <p:strVal val="visible"/>
                                      </p:to>
                                    </p:set>
                                    <p:anim calcmode="lin" valueType="num">
                                      <p:cBhvr additive="base">
                                        <p:cTn id="34" dur="500" fill="hold"/>
                                        <p:tgtEl>
                                          <p:spTgt spid="69"/>
                                        </p:tgtEl>
                                        <p:attrNameLst>
                                          <p:attrName>ppt_x</p:attrName>
                                        </p:attrNameLst>
                                      </p:cBhvr>
                                      <p:tavLst>
                                        <p:tav tm="0">
                                          <p:val>
                                            <p:strVal val="1+#ppt_w/2"/>
                                          </p:val>
                                        </p:tav>
                                        <p:tav tm="100000">
                                          <p:val>
                                            <p:strVal val="#ppt_x"/>
                                          </p:val>
                                        </p:tav>
                                      </p:tavLst>
                                    </p:anim>
                                    <p:anim calcmode="lin" valueType="num">
                                      <p:cBhvr additive="base">
                                        <p:cTn id="35" dur="500" fill="hold"/>
                                        <p:tgtEl>
                                          <p:spTgt spid="69"/>
                                        </p:tgtEl>
                                        <p:attrNameLst>
                                          <p:attrName>ppt_y</p:attrName>
                                        </p:attrNameLst>
                                      </p:cBhvr>
                                      <p:tavLst>
                                        <p:tav tm="0">
                                          <p:val>
                                            <p:strVal val="#ppt_y"/>
                                          </p:val>
                                        </p:tav>
                                        <p:tav tm="100000">
                                          <p:val>
                                            <p:strVal val="#ppt_y"/>
                                          </p:val>
                                        </p:tav>
                                      </p:tavLst>
                                    </p:anim>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down)">
                                      <p:cBhvr>
                                        <p:cTn id="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96" y="880021"/>
            <a:ext cx="12191204" cy="5130361"/>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Box 32"/>
          <p:cNvSpPr txBox="1"/>
          <p:nvPr/>
        </p:nvSpPr>
        <p:spPr>
          <a:xfrm>
            <a:off x="7973963" y="2967345"/>
            <a:ext cx="5040560" cy="1842427"/>
          </a:xfrm>
          <a:prstGeom prst="rect">
            <a:avLst/>
          </a:prstGeom>
          <a:solidFill>
            <a:srgbClr val="4BACC6">
              <a:alpha val="0"/>
            </a:srgbClr>
          </a:solidFill>
        </p:spPr>
        <p:txBody>
          <a:bodyPr wrap="square" rtlCol="0">
            <a:spAutoFit/>
          </a:bodyPr>
          <a:lstStyle/>
          <a:p>
            <a:pPr algn="just">
              <a:lnSpc>
                <a:spcPct val="150000"/>
              </a:lnSpc>
            </a:pPr>
            <a:r>
              <a:rPr lang="zh-CN" altLang="en-US" sz="4000" dirty="0" smtClean="0">
                <a:solidFill>
                  <a:schemeClr val="bg1"/>
                </a:solidFill>
                <a:latin typeface="华文彩云" pitchFamily="2" charset="-122"/>
                <a:ea typeface="华文彩云" pitchFamily="2" charset="-122"/>
                <a:sym typeface="Arial" panose="020B0604020202020204" pitchFamily="34" charset="0"/>
              </a:rPr>
              <a:t>谢谢</a:t>
            </a:r>
            <a:r>
              <a:rPr lang="zh-CN" altLang="en-US" sz="4000" dirty="0" smtClean="0">
                <a:solidFill>
                  <a:schemeClr val="bg1"/>
                </a:solidFill>
                <a:latin typeface="华文彩云" pitchFamily="2" charset="-122"/>
                <a:ea typeface="华文彩云" pitchFamily="2" charset="-122"/>
                <a:sym typeface="Arial" panose="020B0604020202020204" pitchFamily="34" charset="0"/>
              </a:rPr>
              <a:t>聆听</a:t>
            </a:r>
            <a:endParaRPr lang="en-US" altLang="zh-CN" sz="4000" dirty="0" smtClean="0">
              <a:solidFill>
                <a:schemeClr val="bg1"/>
              </a:solidFill>
              <a:latin typeface="华文彩云" pitchFamily="2" charset="-122"/>
              <a:ea typeface="华文彩云" pitchFamily="2" charset="-122"/>
              <a:sym typeface="Arial" panose="020B0604020202020204" pitchFamily="34" charset="0"/>
            </a:endParaRPr>
          </a:p>
          <a:p>
            <a:pPr algn="just">
              <a:lnSpc>
                <a:spcPct val="150000"/>
              </a:lnSpc>
            </a:pPr>
            <a:r>
              <a:rPr lang="zh-CN" altLang="en-US" sz="4000" dirty="0" smtClean="0">
                <a:solidFill>
                  <a:schemeClr val="bg1"/>
                </a:solidFill>
                <a:latin typeface="华文彩云" pitchFamily="2" charset="-122"/>
                <a:ea typeface="华文彩云" pitchFamily="2" charset="-122"/>
                <a:sym typeface="Arial" panose="020B0604020202020204" pitchFamily="34" charset="0"/>
              </a:rPr>
              <a:t>欢迎指正</a:t>
            </a:r>
            <a:endParaRPr lang="en-US" sz="4000" dirty="0">
              <a:solidFill>
                <a:schemeClr val="bg1"/>
              </a:solidFill>
              <a:latin typeface="华文彩云" pitchFamily="2" charset="-122"/>
              <a:ea typeface="华文彩云" pitchFamily="2" charset="-122"/>
              <a:sym typeface="Arial" panose="020B0604020202020204" pitchFamily="34" charset="0"/>
            </a:endParaRPr>
          </a:p>
        </p:txBody>
      </p:sp>
      <p:sp>
        <p:nvSpPr>
          <p:cNvPr id="26" name="任意多边形 25"/>
          <p:cNvSpPr/>
          <p:nvPr/>
        </p:nvSpPr>
        <p:spPr>
          <a:xfrm>
            <a:off x="329598" y="20624"/>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extLst>
                <a:ext uri="{28A0092B-C50C-407E-A947-70E740481C1C}">
                  <a14:useLocalDpi xmlns=""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3507692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3" descr="C:\Users\Administrator\Desktop\图\评估PPT照片\新建文件夹\B00K1699.jpg"/>
          <p:cNvPicPr>
            <a:picLocks noChangeAspect="1" noChangeArrowheads="1"/>
          </p:cNvPicPr>
          <p:nvPr/>
        </p:nvPicPr>
        <p:blipFill>
          <a:blip r:embed="rId3" cstate="print"/>
          <a:stretch>
            <a:fillRect/>
          </a:stretch>
        </p:blipFill>
        <p:spPr bwMode="auto">
          <a:xfrm>
            <a:off x="839825" y="1305693"/>
            <a:ext cx="3015876" cy="2010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4" descr="C:\Users\Administrator\Desktop\图\评估PPT照片\新建文件夹\B00K1687.jpg"/>
          <p:cNvPicPr>
            <a:picLocks noChangeAspect="1" noChangeArrowheads="1"/>
          </p:cNvPicPr>
          <p:nvPr/>
        </p:nvPicPr>
        <p:blipFill>
          <a:blip r:embed="rId4" cstate="print"/>
          <a:stretch>
            <a:fillRect/>
          </a:stretch>
        </p:blipFill>
        <p:spPr bwMode="auto">
          <a:xfrm>
            <a:off x="4450505" y="1311627"/>
            <a:ext cx="3071674" cy="2047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5" descr="C:\Users\Administrator\Desktop\图\评估PPT照片\新建文件夹\B00K1686.jpg"/>
          <p:cNvPicPr>
            <a:picLocks noChangeAspect="1" noChangeArrowheads="1"/>
          </p:cNvPicPr>
          <p:nvPr/>
        </p:nvPicPr>
        <p:blipFill>
          <a:blip r:embed="rId5" cstate="print"/>
          <a:stretch>
            <a:fillRect/>
          </a:stretch>
        </p:blipFill>
        <p:spPr bwMode="auto">
          <a:xfrm>
            <a:off x="8294336" y="1253783"/>
            <a:ext cx="3142533" cy="2159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6" descr="C:\Users\Administrator\Desktop\图\评估PPT照片\新建文件夹\B00K1547.jpg"/>
          <p:cNvPicPr>
            <a:picLocks noChangeAspect="1" noChangeArrowheads="1"/>
          </p:cNvPicPr>
          <p:nvPr/>
        </p:nvPicPr>
        <p:blipFill>
          <a:blip r:embed="rId6" cstate="print"/>
          <a:stretch>
            <a:fillRect/>
          </a:stretch>
        </p:blipFill>
        <p:spPr bwMode="auto">
          <a:xfrm>
            <a:off x="2442343" y="4165791"/>
            <a:ext cx="3026362" cy="21740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7" descr="创客活动体验区"/>
          <p:cNvPicPr>
            <a:picLocks noChangeAspect="1" noChangeArrowheads="1"/>
          </p:cNvPicPr>
          <p:nvPr/>
        </p:nvPicPr>
        <p:blipFill>
          <a:blip r:embed="rId7" cstate="print"/>
          <a:stretch>
            <a:fillRect/>
          </a:stretch>
        </p:blipFill>
        <p:spPr bwMode="auto">
          <a:xfrm>
            <a:off x="6305939" y="4151476"/>
            <a:ext cx="3253598" cy="2188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10" name="Group 9"/>
          <p:cNvGrpSpPr>
            <a:grpSpLocks/>
          </p:cNvGrpSpPr>
          <p:nvPr/>
        </p:nvGrpSpPr>
        <p:grpSpPr bwMode="auto">
          <a:xfrm>
            <a:off x="1125479" y="723885"/>
            <a:ext cx="2378075" cy="317500"/>
            <a:chOff x="1564145" y="1409888"/>
            <a:chExt cx="891746" cy="316767"/>
          </a:xfrm>
        </p:grpSpPr>
        <p:sp>
          <p:nvSpPr>
            <p:cNvPr id="11" name="Pentagon 50"/>
            <p:cNvSpPr/>
            <p:nvPr/>
          </p:nvSpPr>
          <p:spPr>
            <a:xfrm>
              <a:off x="1678441" y="1409888"/>
              <a:ext cx="777450"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12" name="Group 51"/>
            <p:cNvGrpSpPr>
              <a:grpSpLocks/>
            </p:cNvGrpSpPr>
            <p:nvPr/>
          </p:nvGrpSpPr>
          <p:grpSpPr bwMode="auto">
            <a:xfrm>
              <a:off x="1564146" y="1409888"/>
              <a:ext cx="806024" cy="316767"/>
              <a:chOff x="1624260" y="1478227"/>
              <a:chExt cx="855401" cy="357756"/>
            </a:xfrm>
          </p:grpSpPr>
          <p:sp>
            <p:nvSpPr>
              <p:cNvPr id="13" name="Pentagon 52"/>
              <p:cNvSpPr/>
              <p:nvPr/>
            </p:nvSpPr>
            <p:spPr>
              <a:xfrm>
                <a:off x="1654584" y="1478227"/>
                <a:ext cx="825077"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14" name="Subtitle 2"/>
              <p:cNvSpPr txBox="1">
                <a:spLocks/>
              </p:cNvSpPr>
              <p:nvPr/>
            </p:nvSpPr>
            <p:spPr>
              <a:xfrm>
                <a:off x="1624260" y="1478227"/>
                <a:ext cx="762533"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中小学、低幼借阅区</a:t>
                </a:r>
                <a:endParaRPr lang="en-US" sz="1400" b="1" spc="-150" dirty="0" smtClean="0">
                  <a:solidFill>
                    <a:srgbClr val="FFFFFF"/>
                  </a:solidFill>
                  <a:latin typeface="黑体" pitchFamily="49" charset="-122"/>
                  <a:ea typeface="黑体" pitchFamily="49" charset="-122"/>
                </a:endParaRPr>
              </a:p>
            </p:txBody>
          </p:sp>
        </p:grpSp>
      </p:grpSp>
      <p:grpSp>
        <p:nvGrpSpPr>
          <p:cNvPr id="15" name="Group 9"/>
          <p:cNvGrpSpPr>
            <a:grpSpLocks/>
          </p:cNvGrpSpPr>
          <p:nvPr/>
        </p:nvGrpSpPr>
        <p:grpSpPr bwMode="auto">
          <a:xfrm>
            <a:off x="4827775" y="687866"/>
            <a:ext cx="2236787" cy="317500"/>
            <a:chOff x="1564145" y="1409888"/>
            <a:chExt cx="891746" cy="316767"/>
          </a:xfrm>
        </p:grpSpPr>
        <p:sp>
          <p:nvSpPr>
            <p:cNvPr id="16" name="Pentagon 50"/>
            <p:cNvSpPr/>
            <p:nvPr/>
          </p:nvSpPr>
          <p:spPr>
            <a:xfrm>
              <a:off x="1678698" y="1409888"/>
              <a:ext cx="777193"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17" name="Group 51"/>
            <p:cNvGrpSpPr>
              <a:grpSpLocks/>
            </p:cNvGrpSpPr>
            <p:nvPr/>
          </p:nvGrpSpPr>
          <p:grpSpPr bwMode="auto">
            <a:xfrm>
              <a:off x="1564145" y="1409888"/>
              <a:ext cx="806306" cy="316767"/>
              <a:chOff x="1624260" y="1478227"/>
              <a:chExt cx="855701" cy="357756"/>
            </a:xfrm>
          </p:grpSpPr>
          <p:sp>
            <p:nvSpPr>
              <p:cNvPr id="18" name="Pentagon 52"/>
              <p:cNvSpPr/>
              <p:nvPr/>
            </p:nvSpPr>
            <p:spPr>
              <a:xfrm>
                <a:off x="1654485" y="1478227"/>
                <a:ext cx="825476"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19" name="Subtitle 2"/>
              <p:cNvSpPr txBox="1">
                <a:spLocks/>
              </p:cNvSpPr>
              <p:nvPr/>
            </p:nvSpPr>
            <p:spPr>
              <a:xfrm>
                <a:off x="1624260" y="1478227"/>
                <a:ext cx="763011"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南区、北区服务台</a:t>
                </a:r>
                <a:endParaRPr lang="en-US" sz="1400" b="1" spc="-150" dirty="0" smtClean="0">
                  <a:solidFill>
                    <a:srgbClr val="FFFFFF"/>
                  </a:solidFill>
                  <a:latin typeface="黑体" pitchFamily="49" charset="-122"/>
                  <a:ea typeface="黑体" pitchFamily="49" charset="-122"/>
                </a:endParaRPr>
              </a:p>
            </p:txBody>
          </p:sp>
        </p:grpSp>
      </p:grpSp>
      <p:grpSp>
        <p:nvGrpSpPr>
          <p:cNvPr id="20" name="Group 9"/>
          <p:cNvGrpSpPr>
            <a:grpSpLocks/>
          </p:cNvGrpSpPr>
          <p:nvPr/>
        </p:nvGrpSpPr>
        <p:grpSpPr bwMode="auto">
          <a:xfrm>
            <a:off x="8881912" y="717798"/>
            <a:ext cx="1836737" cy="317500"/>
            <a:chOff x="1564145" y="1409888"/>
            <a:chExt cx="891746" cy="316767"/>
          </a:xfrm>
        </p:grpSpPr>
        <p:sp>
          <p:nvSpPr>
            <p:cNvPr id="21" name="Pentagon 50"/>
            <p:cNvSpPr/>
            <p:nvPr/>
          </p:nvSpPr>
          <p:spPr>
            <a:xfrm>
              <a:off x="1678215" y="1409888"/>
              <a:ext cx="77767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22" name="Group 51"/>
            <p:cNvGrpSpPr>
              <a:grpSpLocks/>
            </p:cNvGrpSpPr>
            <p:nvPr/>
          </p:nvGrpSpPr>
          <p:grpSpPr bwMode="auto">
            <a:xfrm>
              <a:off x="1564145" y="1409888"/>
              <a:ext cx="806194" cy="316767"/>
              <a:chOff x="1624260" y="1478227"/>
              <a:chExt cx="855582" cy="357756"/>
            </a:xfrm>
          </p:grpSpPr>
          <p:sp>
            <p:nvSpPr>
              <p:cNvPr id="23" name="Pentagon 52"/>
              <p:cNvSpPr/>
              <p:nvPr/>
            </p:nvSpPr>
            <p:spPr>
              <a:xfrm>
                <a:off x="1654524" y="1478227"/>
                <a:ext cx="825318"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24" name="Subtitle 2"/>
              <p:cNvSpPr txBox="1">
                <a:spLocks/>
              </p:cNvSpPr>
              <p:nvPr/>
            </p:nvSpPr>
            <p:spPr>
              <a:xfrm>
                <a:off x="1624260" y="1478227"/>
                <a:ext cx="763153"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自助还书机</a:t>
                </a:r>
                <a:endParaRPr lang="en-US" sz="1400" b="1" spc="-150" dirty="0" smtClean="0">
                  <a:solidFill>
                    <a:srgbClr val="FFFFFF"/>
                  </a:solidFill>
                  <a:latin typeface="黑体" pitchFamily="49" charset="-122"/>
                  <a:ea typeface="黑体" pitchFamily="49" charset="-122"/>
                </a:endParaRPr>
              </a:p>
            </p:txBody>
          </p:sp>
        </p:grpSp>
      </p:grpSp>
      <p:grpSp>
        <p:nvGrpSpPr>
          <p:cNvPr id="25" name="Group 9"/>
          <p:cNvGrpSpPr>
            <a:grpSpLocks/>
          </p:cNvGrpSpPr>
          <p:nvPr/>
        </p:nvGrpSpPr>
        <p:grpSpPr bwMode="auto">
          <a:xfrm>
            <a:off x="3128170" y="3631152"/>
            <a:ext cx="1836737" cy="317502"/>
            <a:chOff x="1564145" y="1409888"/>
            <a:chExt cx="891746" cy="316769"/>
          </a:xfrm>
        </p:grpSpPr>
        <p:sp>
          <p:nvSpPr>
            <p:cNvPr id="26" name="Pentagon 50"/>
            <p:cNvSpPr/>
            <p:nvPr/>
          </p:nvSpPr>
          <p:spPr>
            <a:xfrm>
              <a:off x="1678215" y="1409890"/>
              <a:ext cx="777676"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27" name="Group 51"/>
            <p:cNvGrpSpPr>
              <a:grpSpLocks/>
            </p:cNvGrpSpPr>
            <p:nvPr/>
          </p:nvGrpSpPr>
          <p:grpSpPr bwMode="auto">
            <a:xfrm>
              <a:off x="1564145" y="1409888"/>
              <a:ext cx="806194" cy="316768"/>
              <a:chOff x="1624260" y="1478227"/>
              <a:chExt cx="855582" cy="357757"/>
            </a:xfrm>
          </p:grpSpPr>
          <p:sp>
            <p:nvSpPr>
              <p:cNvPr id="28" name="Pentagon 52"/>
              <p:cNvSpPr/>
              <p:nvPr/>
            </p:nvSpPr>
            <p:spPr>
              <a:xfrm>
                <a:off x="1654524" y="1478227"/>
                <a:ext cx="825318"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29" name="Subtitle 2"/>
              <p:cNvSpPr txBox="1">
                <a:spLocks/>
              </p:cNvSpPr>
              <p:nvPr/>
            </p:nvSpPr>
            <p:spPr>
              <a:xfrm>
                <a:off x="1624260" y="1478228"/>
                <a:ext cx="763153"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期刊借阅区</a:t>
                </a:r>
                <a:endParaRPr lang="en-US" sz="1400" b="1" spc="-150" dirty="0" smtClean="0">
                  <a:solidFill>
                    <a:srgbClr val="FFFFFF"/>
                  </a:solidFill>
                  <a:latin typeface="黑体" pitchFamily="49" charset="-122"/>
                  <a:ea typeface="黑体" pitchFamily="49" charset="-122"/>
                </a:endParaRPr>
              </a:p>
            </p:txBody>
          </p:sp>
        </p:grpSp>
      </p:grpSp>
      <p:grpSp>
        <p:nvGrpSpPr>
          <p:cNvPr id="30" name="Group 9"/>
          <p:cNvGrpSpPr>
            <a:grpSpLocks/>
          </p:cNvGrpSpPr>
          <p:nvPr/>
        </p:nvGrpSpPr>
        <p:grpSpPr bwMode="auto">
          <a:xfrm>
            <a:off x="7051200" y="3631152"/>
            <a:ext cx="1452562" cy="317500"/>
            <a:chOff x="1564145" y="1409888"/>
            <a:chExt cx="891746" cy="316767"/>
          </a:xfrm>
        </p:grpSpPr>
        <p:sp>
          <p:nvSpPr>
            <p:cNvPr id="31" name="Pentagon 50"/>
            <p:cNvSpPr/>
            <p:nvPr/>
          </p:nvSpPr>
          <p:spPr>
            <a:xfrm>
              <a:off x="1678171" y="1409888"/>
              <a:ext cx="777720" cy="316767"/>
            </a:xfrm>
            <a:prstGeom prst="homePlate">
              <a:avLst>
                <a:gd name="adj" fmla="val 25095"/>
              </a:avLst>
            </a:prstGeom>
            <a:solidFill>
              <a:srgbClr val="FAC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grpSp>
          <p:nvGrpSpPr>
            <p:cNvPr id="32" name="Group 51"/>
            <p:cNvGrpSpPr>
              <a:grpSpLocks/>
            </p:cNvGrpSpPr>
            <p:nvPr/>
          </p:nvGrpSpPr>
          <p:grpSpPr bwMode="auto">
            <a:xfrm>
              <a:off x="1564145" y="1409888"/>
              <a:ext cx="805982" cy="316767"/>
              <a:chOff x="1624260" y="1478227"/>
              <a:chExt cx="855357" cy="357756"/>
            </a:xfrm>
          </p:grpSpPr>
          <p:sp>
            <p:nvSpPr>
              <p:cNvPr id="33" name="Pentagon 52"/>
              <p:cNvSpPr/>
              <p:nvPr/>
            </p:nvSpPr>
            <p:spPr>
              <a:xfrm>
                <a:off x="1654254" y="1478227"/>
                <a:ext cx="825363" cy="357756"/>
              </a:xfrm>
              <a:prstGeom prst="homePlate">
                <a:avLst>
                  <a:gd name="adj" fmla="val 25095"/>
                </a:avLst>
              </a:prstGeom>
              <a:solidFill>
                <a:srgbClr val="D99F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solidFill>
                    <a:srgbClr val="FFFFFF"/>
                  </a:solidFill>
                </a:endParaRPr>
              </a:p>
            </p:txBody>
          </p:sp>
          <p:sp>
            <p:nvSpPr>
              <p:cNvPr id="34" name="Subtitle 2"/>
              <p:cNvSpPr txBox="1">
                <a:spLocks/>
              </p:cNvSpPr>
              <p:nvPr/>
            </p:nvSpPr>
            <p:spPr>
              <a:xfrm>
                <a:off x="1624260" y="1478227"/>
                <a:ext cx="762271" cy="357756"/>
              </a:xfrm>
              <a:prstGeom prst="rect">
                <a:avLst/>
              </a:prstGeom>
              <a:solidFill>
                <a:srgbClr val="D99F45"/>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zh-CN" altLang="en-US" sz="1400" b="1" spc="-150" dirty="0" smtClean="0">
                    <a:solidFill>
                      <a:srgbClr val="FFFFFF"/>
                    </a:solidFill>
                    <a:latin typeface="黑体" pitchFamily="49" charset="-122"/>
                    <a:ea typeface="黑体" pitchFamily="49" charset="-122"/>
                  </a:rPr>
                  <a:t>❉ 培训中心</a:t>
                </a:r>
                <a:endParaRPr lang="en-US" sz="1400" b="1" spc="-150" dirty="0" smtClean="0">
                  <a:solidFill>
                    <a:srgbClr val="FFFFFF"/>
                  </a:solidFill>
                  <a:latin typeface="黑体" pitchFamily="49" charset="-122"/>
                  <a:ea typeface="黑体" pitchFamily="49" charset="-122"/>
                </a:endParaRPr>
              </a:p>
            </p:txBody>
          </p:sp>
        </p:grpSp>
      </p:grpSp>
      <p:cxnSp>
        <p:nvCxnSpPr>
          <p:cNvPr id="35" name="直接连接符 34"/>
          <p:cNvCxnSpPr/>
          <p:nvPr/>
        </p:nvCxnSpPr>
        <p:spPr>
          <a:xfrm flipH="1">
            <a:off x="-1" y="6710325"/>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4455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a:off x="1356189" y="1205714"/>
            <a:ext cx="9483047" cy="1681324"/>
          </a:xfrm>
          <a:prstGeom prst="rect">
            <a:avLst/>
          </a:prstGeom>
        </p:spPr>
        <p:txBody>
          <a:bodyPr wrap="square" lIns="0" tIns="0" rIns="0" bIns="0" anchor="ctr" anchorCtr="0">
            <a:normAutofit/>
          </a:bodyPr>
          <a:lstStyle/>
          <a:p>
            <a:r>
              <a:rPr lang="zh-CN" altLang="en-US" sz="2000" dirty="0" smtClean="0">
                <a:solidFill>
                  <a:srgbClr val="31859C"/>
                </a:solidFill>
                <a:latin typeface="+mj-lt"/>
                <a:ea typeface="+mj-ea"/>
                <a:cs typeface="+mj-cs"/>
                <a:sym typeface="Arial" pitchFamily="34" charset="0"/>
              </a:rPr>
              <a:t>        </a:t>
            </a:r>
            <a:r>
              <a:rPr lang="zh-CN" altLang="en-US" sz="2000" b="1" dirty="0" smtClean="0">
                <a:solidFill>
                  <a:srgbClr val="31859C"/>
                </a:solidFill>
                <a:latin typeface="+mj-lt"/>
                <a:ea typeface="+mj-ea"/>
                <a:cs typeface="+mj-cs"/>
                <a:sym typeface="Arial" pitchFamily="34" charset="0"/>
              </a:rPr>
              <a:t>几年来相继</a:t>
            </a:r>
            <a:r>
              <a:rPr lang="zh-CN" altLang="en-US" sz="2000" b="1" dirty="0">
                <a:solidFill>
                  <a:srgbClr val="31859C"/>
                </a:solidFill>
                <a:latin typeface="+mj-lt"/>
                <a:ea typeface="+mj-ea"/>
                <a:cs typeface="+mj-cs"/>
                <a:sym typeface="Arial" pitchFamily="34" charset="0"/>
              </a:rPr>
              <a:t>获得“辽宁省文明单位”（省委、省政府）、“全国红领巾读书读报奖章活动先进集体”（团中央）、“全国文化工作先进集体”（文化部）、“读者喜爱的图书馆”（文化部）、“辽宁省家庭教育工作先进集体”（省文明办）、“辽宁省文明单位”（省委）、大连市“三八”红旗集体等多项荣誉称号。</a:t>
            </a:r>
            <a:endParaRPr lang="en-US" altLang="zh-CN" sz="2000" b="1" dirty="0">
              <a:solidFill>
                <a:srgbClr val="31859C"/>
              </a:solidFill>
              <a:latin typeface="+mj-lt"/>
              <a:ea typeface="+mj-ea"/>
              <a:cs typeface="+mj-cs"/>
              <a:sym typeface="Arial" pitchFamily="34" charset="0"/>
            </a:endParaRPr>
          </a:p>
        </p:txBody>
      </p:sp>
      <p:sp>
        <p:nvSpPr>
          <p:cNvPr id="21" name="矩形 20"/>
          <p:cNvSpPr/>
          <p:nvPr>
            <p:custDataLst>
              <p:tags r:id="rId3"/>
            </p:custDataLst>
          </p:nvPr>
        </p:nvSpPr>
        <p:spPr>
          <a:xfrm rot="1598456">
            <a:off x="8632407" y="3640285"/>
            <a:ext cx="1359195" cy="434742"/>
          </a:xfrm>
          <a:prstGeom prst="rect">
            <a:avLst/>
          </a:prstGeom>
          <a:solidFill>
            <a:srgbClr val="2D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sym typeface="Arial" pitchFamily="34" charset="0"/>
            </a:endParaRPr>
          </a:p>
        </p:txBody>
      </p:sp>
      <p:sp>
        <p:nvSpPr>
          <p:cNvPr id="8" name="矩形 7"/>
          <p:cNvSpPr/>
          <p:nvPr>
            <p:custDataLst>
              <p:tags r:id="rId4"/>
            </p:custDataLst>
          </p:nvPr>
        </p:nvSpPr>
        <p:spPr>
          <a:xfrm rot="1598456">
            <a:off x="2415064" y="3640285"/>
            <a:ext cx="1359195" cy="434742"/>
          </a:xfrm>
          <a:prstGeom prst="rect">
            <a:avLst/>
          </a:prstGeom>
          <a:solidFill>
            <a:srgbClr val="2D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sym typeface="Arial" pitchFamily="34" charset="0"/>
            </a:endParaRPr>
          </a:p>
        </p:txBody>
      </p:sp>
      <p:sp>
        <p:nvSpPr>
          <p:cNvPr id="12" name="矩形 11"/>
          <p:cNvSpPr/>
          <p:nvPr>
            <p:custDataLst>
              <p:tags r:id="rId5"/>
            </p:custDataLst>
          </p:nvPr>
        </p:nvSpPr>
        <p:spPr>
          <a:xfrm rot="1598456">
            <a:off x="4477908" y="3640285"/>
            <a:ext cx="1359195" cy="434742"/>
          </a:xfrm>
          <a:prstGeom prst="rect">
            <a:avLst/>
          </a:prstGeom>
          <a:solidFill>
            <a:srgbClr val="2D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sym typeface="Arial" pitchFamily="34" charset="0"/>
            </a:endParaRPr>
          </a:p>
        </p:txBody>
      </p:sp>
      <p:sp>
        <p:nvSpPr>
          <p:cNvPr id="14" name="矩形 13"/>
          <p:cNvSpPr/>
          <p:nvPr>
            <p:custDataLst>
              <p:tags r:id="rId6"/>
            </p:custDataLst>
          </p:nvPr>
        </p:nvSpPr>
        <p:spPr>
          <a:xfrm rot="1598456">
            <a:off x="6540751" y="3640285"/>
            <a:ext cx="1359195" cy="434742"/>
          </a:xfrm>
          <a:prstGeom prst="rect">
            <a:avLst/>
          </a:prstGeom>
          <a:solidFill>
            <a:srgbClr val="2D7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200">
              <a:sym typeface="Arial" pitchFamily="34" charset="0"/>
            </a:endParaRPr>
          </a:p>
        </p:txBody>
      </p:sp>
      <p:sp>
        <p:nvSpPr>
          <p:cNvPr id="6" name="椭圆 5"/>
          <p:cNvSpPr/>
          <p:nvPr>
            <p:custDataLst>
              <p:tags r:id="rId7"/>
            </p:custDataLst>
          </p:nvPr>
        </p:nvSpPr>
        <p:spPr>
          <a:xfrm>
            <a:off x="1212307" y="2964162"/>
            <a:ext cx="1725651" cy="1826369"/>
          </a:xfrm>
          <a:prstGeom prst="ellipse">
            <a:avLst/>
          </a:prstGeom>
          <a:solidFill>
            <a:srgbClr val="FFFFFF"/>
          </a:solidFill>
          <a:ln w="254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zh-CN" altLang="en-US" b="1" dirty="0">
                <a:solidFill>
                  <a:srgbClr val="31859C"/>
                </a:solidFill>
                <a:latin typeface="+mj-lt"/>
                <a:ea typeface="+mj-ea"/>
                <a:cs typeface="+mj-cs"/>
                <a:sym typeface="Arial" pitchFamily="34" charset="0"/>
              </a:rPr>
              <a:t>全国文化</a:t>
            </a:r>
            <a:r>
              <a:rPr lang="zh-CN" altLang="en-US" b="1" dirty="0" smtClean="0">
                <a:solidFill>
                  <a:srgbClr val="31859C"/>
                </a:solidFill>
                <a:latin typeface="+mj-lt"/>
                <a:ea typeface="+mj-ea"/>
                <a:cs typeface="+mj-cs"/>
                <a:sym typeface="Arial" pitchFamily="34" charset="0"/>
              </a:rPr>
              <a:t>工作先进集体</a:t>
            </a:r>
            <a:endParaRPr lang="zh-CN" altLang="en-US" b="1" dirty="0">
              <a:solidFill>
                <a:srgbClr val="31859C"/>
              </a:solidFill>
              <a:latin typeface="+mj-lt"/>
              <a:ea typeface="+mj-ea"/>
              <a:cs typeface="+mj-cs"/>
              <a:sym typeface="Arial" pitchFamily="34" charset="0"/>
            </a:endParaRPr>
          </a:p>
        </p:txBody>
      </p:sp>
      <p:sp>
        <p:nvSpPr>
          <p:cNvPr id="11" name="椭圆 10"/>
          <p:cNvSpPr/>
          <p:nvPr>
            <p:custDataLst>
              <p:tags r:id="rId8"/>
            </p:custDataLst>
          </p:nvPr>
        </p:nvSpPr>
        <p:spPr>
          <a:xfrm>
            <a:off x="3275150" y="2964162"/>
            <a:ext cx="1725651" cy="1826369"/>
          </a:xfrm>
          <a:prstGeom prst="ellipse">
            <a:avLst/>
          </a:prstGeom>
          <a:solidFill>
            <a:srgbClr val="FFFFF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zh-CN" altLang="en-US" b="1" dirty="0" smtClean="0">
                <a:solidFill>
                  <a:srgbClr val="31859C"/>
                </a:solidFill>
                <a:latin typeface="+mj-lt"/>
                <a:ea typeface="+mj-ea"/>
                <a:cs typeface="+mj-cs"/>
                <a:sym typeface="Arial" pitchFamily="34" charset="0"/>
              </a:rPr>
              <a:t>读者</a:t>
            </a:r>
            <a:r>
              <a:rPr lang="zh-CN" altLang="en-US" b="1" dirty="0">
                <a:solidFill>
                  <a:srgbClr val="31859C"/>
                </a:solidFill>
                <a:latin typeface="+mj-lt"/>
                <a:ea typeface="+mj-ea"/>
                <a:cs typeface="+mj-cs"/>
                <a:sym typeface="Arial" pitchFamily="34" charset="0"/>
              </a:rPr>
              <a:t>喜爱</a:t>
            </a:r>
            <a:r>
              <a:rPr lang="zh-CN" altLang="en-US" b="1" dirty="0" smtClean="0">
                <a:solidFill>
                  <a:srgbClr val="31859C"/>
                </a:solidFill>
                <a:latin typeface="+mj-lt"/>
                <a:ea typeface="+mj-ea"/>
                <a:cs typeface="+mj-cs"/>
                <a:sym typeface="Arial" pitchFamily="34" charset="0"/>
              </a:rPr>
              <a:t>的</a:t>
            </a:r>
            <a:endParaRPr lang="en-US" altLang="zh-CN" b="1" dirty="0" smtClean="0">
              <a:solidFill>
                <a:srgbClr val="31859C"/>
              </a:solidFill>
              <a:latin typeface="+mj-lt"/>
              <a:ea typeface="+mj-ea"/>
              <a:cs typeface="+mj-cs"/>
              <a:sym typeface="Arial" pitchFamily="34" charset="0"/>
            </a:endParaRPr>
          </a:p>
          <a:p>
            <a:pPr algn="ctr"/>
            <a:r>
              <a:rPr lang="zh-CN" altLang="en-US" b="1" dirty="0" smtClean="0">
                <a:solidFill>
                  <a:srgbClr val="31859C"/>
                </a:solidFill>
                <a:latin typeface="+mj-lt"/>
                <a:ea typeface="+mj-ea"/>
                <a:cs typeface="+mj-cs"/>
                <a:sym typeface="Arial" pitchFamily="34" charset="0"/>
              </a:rPr>
              <a:t>图书馆</a:t>
            </a:r>
            <a:endParaRPr lang="en-US" altLang="zh-CN" b="1" dirty="0" smtClean="0">
              <a:solidFill>
                <a:srgbClr val="31859C"/>
              </a:solidFill>
              <a:latin typeface="+mj-lt"/>
              <a:ea typeface="+mj-ea"/>
              <a:cs typeface="+mj-cs"/>
              <a:sym typeface="Arial" pitchFamily="34" charset="0"/>
            </a:endParaRPr>
          </a:p>
        </p:txBody>
      </p:sp>
      <p:sp>
        <p:nvSpPr>
          <p:cNvPr id="13" name="椭圆 12"/>
          <p:cNvSpPr/>
          <p:nvPr>
            <p:custDataLst>
              <p:tags r:id="rId9"/>
            </p:custDataLst>
          </p:nvPr>
        </p:nvSpPr>
        <p:spPr>
          <a:xfrm>
            <a:off x="5337994" y="2964162"/>
            <a:ext cx="1725651" cy="1826369"/>
          </a:xfrm>
          <a:prstGeom prst="ellipse">
            <a:avLst/>
          </a:prstGeom>
          <a:solidFill>
            <a:srgbClr val="FFFFF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zh-CN" altLang="en-US" b="1" dirty="0" smtClean="0">
                <a:solidFill>
                  <a:srgbClr val="31859C"/>
                </a:solidFill>
                <a:latin typeface="+mj-lt"/>
                <a:ea typeface="+mj-ea"/>
                <a:cs typeface="+mj-cs"/>
                <a:sym typeface="Arial" pitchFamily="34" charset="0"/>
              </a:rPr>
              <a:t>辽宁省</a:t>
            </a:r>
            <a:endParaRPr lang="en-US" altLang="zh-CN" b="1" dirty="0" smtClean="0">
              <a:solidFill>
                <a:srgbClr val="31859C"/>
              </a:solidFill>
              <a:latin typeface="+mj-lt"/>
              <a:ea typeface="+mj-ea"/>
              <a:cs typeface="+mj-cs"/>
              <a:sym typeface="Arial" pitchFamily="34" charset="0"/>
            </a:endParaRPr>
          </a:p>
          <a:p>
            <a:pPr algn="ctr"/>
            <a:r>
              <a:rPr lang="zh-CN" altLang="en-US" b="1" dirty="0" smtClean="0">
                <a:solidFill>
                  <a:srgbClr val="31859C"/>
                </a:solidFill>
                <a:latin typeface="+mj-lt"/>
                <a:ea typeface="+mj-ea"/>
                <a:cs typeface="+mj-cs"/>
                <a:sym typeface="Arial" pitchFamily="34" charset="0"/>
              </a:rPr>
              <a:t>文明</a:t>
            </a:r>
            <a:r>
              <a:rPr lang="zh-CN" altLang="en-US" b="1" dirty="0">
                <a:solidFill>
                  <a:srgbClr val="31859C"/>
                </a:solidFill>
                <a:latin typeface="+mj-lt"/>
                <a:ea typeface="+mj-ea"/>
                <a:cs typeface="+mj-cs"/>
                <a:sym typeface="Arial" pitchFamily="34" charset="0"/>
              </a:rPr>
              <a:t>单位</a:t>
            </a:r>
          </a:p>
        </p:txBody>
      </p:sp>
      <p:sp>
        <p:nvSpPr>
          <p:cNvPr id="15" name="椭圆 14"/>
          <p:cNvSpPr/>
          <p:nvPr>
            <p:custDataLst>
              <p:tags r:id="rId10"/>
            </p:custDataLst>
          </p:nvPr>
        </p:nvSpPr>
        <p:spPr>
          <a:xfrm>
            <a:off x="7400837" y="2964162"/>
            <a:ext cx="1725651" cy="1826369"/>
          </a:xfrm>
          <a:prstGeom prst="ellipse">
            <a:avLst/>
          </a:prstGeom>
          <a:solidFill>
            <a:srgbClr val="FFFFF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zh-CN" altLang="en-US" b="1" dirty="0" smtClean="0">
                <a:solidFill>
                  <a:srgbClr val="31859C"/>
                </a:solidFill>
                <a:latin typeface="+mj-lt"/>
                <a:ea typeface="+mj-ea"/>
                <a:cs typeface="+mj-cs"/>
                <a:sym typeface="Arial" pitchFamily="34" charset="0"/>
              </a:rPr>
              <a:t>大连市</a:t>
            </a:r>
            <a:endParaRPr lang="en-US" altLang="zh-CN" b="1" dirty="0" smtClean="0">
              <a:solidFill>
                <a:srgbClr val="31859C"/>
              </a:solidFill>
              <a:latin typeface="+mj-lt"/>
              <a:ea typeface="+mj-ea"/>
              <a:cs typeface="+mj-cs"/>
              <a:sym typeface="Arial" pitchFamily="34" charset="0"/>
            </a:endParaRPr>
          </a:p>
          <a:p>
            <a:pPr algn="ctr"/>
            <a:r>
              <a:rPr lang="zh-CN" altLang="en-US" b="1" dirty="0" smtClean="0">
                <a:solidFill>
                  <a:srgbClr val="31859C"/>
                </a:solidFill>
                <a:latin typeface="+mj-lt"/>
                <a:ea typeface="+mj-ea"/>
                <a:cs typeface="+mj-cs"/>
                <a:sym typeface="Arial" pitchFamily="34" charset="0"/>
              </a:rPr>
              <a:t>“三八”</a:t>
            </a:r>
            <a:endParaRPr lang="en-US" altLang="zh-CN" b="1" dirty="0" smtClean="0">
              <a:solidFill>
                <a:srgbClr val="31859C"/>
              </a:solidFill>
              <a:latin typeface="+mj-lt"/>
              <a:ea typeface="+mj-ea"/>
              <a:cs typeface="+mj-cs"/>
              <a:sym typeface="Arial" pitchFamily="34" charset="0"/>
            </a:endParaRPr>
          </a:p>
          <a:p>
            <a:pPr algn="ctr"/>
            <a:r>
              <a:rPr lang="zh-CN" altLang="en-US" b="1" dirty="0" smtClean="0">
                <a:solidFill>
                  <a:srgbClr val="31859C"/>
                </a:solidFill>
                <a:latin typeface="+mj-lt"/>
                <a:ea typeface="+mj-ea"/>
                <a:cs typeface="+mj-cs"/>
                <a:sym typeface="Arial" pitchFamily="34" charset="0"/>
              </a:rPr>
              <a:t>红旗</a:t>
            </a:r>
            <a:r>
              <a:rPr lang="zh-CN" altLang="en-US" b="1" dirty="0">
                <a:solidFill>
                  <a:srgbClr val="31859C"/>
                </a:solidFill>
                <a:latin typeface="+mj-lt"/>
                <a:ea typeface="+mj-ea"/>
                <a:cs typeface="+mj-cs"/>
                <a:sym typeface="Arial" pitchFamily="34" charset="0"/>
              </a:rPr>
              <a:t>集体</a:t>
            </a:r>
          </a:p>
        </p:txBody>
      </p:sp>
      <p:sp>
        <p:nvSpPr>
          <p:cNvPr id="27" name="椭圆 26"/>
          <p:cNvSpPr/>
          <p:nvPr>
            <p:custDataLst>
              <p:tags r:id="rId11"/>
            </p:custDataLst>
          </p:nvPr>
        </p:nvSpPr>
        <p:spPr>
          <a:xfrm>
            <a:off x="9500748" y="2964161"/>
            <a:ext cx="1725651" cy="1826369"/>
          </a:xfrm>
          <a:prstGeom prst="ellipse">
            <a:avLst/>
          </a:prstGeom>
          <a:solidFill>
            <a:srgbClr val="FFFFF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zh-CN" altLang="en-US" b="1" dirty="0">
                <a:solidFill>
                  <a:srgbClr val="31859C"/>
                </a:solidFill>
                <a:latin typeface="+mj-lt"/>
                <a:ea typeface="+mj-ea"/>
                <a:cs typeface="+mj-cs"/>
                <a:sym typeface="Arial" pitchFamily="34" charset="0"/>
              </a:rPr>
              <a:t>全国</a:t>
            </a:r>
            <a:r>
              <a:rPr lang="zh-CN" altLang="en-US" b="1" dirty="0" smtClean="0">
                <a:solidFill>
                  <a:srgbClr val="31859C"/>
                </a:solidFill>
                <a:latin typeface="+mj-lt"/>
                <a:ea typeface="+mj-ea"/>
                <a:cs typeface="+mj-cs"/>
                <a:sym typeface="Arial" pitchFamily="34" charset="0"/>
              </a:rPr>
              <a:t>红领巾</a:t>
            </a:r>
            <a:endParaRPr lang="en-US" altLang="zh-CN" b="1" dirty="0" smtClean="0">
              <a:solidFill>
                <a:srgbClr val="31859C"/>
              </a:solidFill>
              <a:latin typeface="+mj-lt"/>
              <a:ea typeface="+mj-ea"/>
              <a:cs typeface="+mj-cs"/>
              <a:sym typeface="Arial" pitchFamily="34" charset="0"/>
            </a:endParaRPr>
          </a:p>
          <a:p>
            <a:pPr algn="ctr"/>
            <a:r>
              <a:rPr lang="zh-CN" altLang="en-US" b="1" dirty="0" smtClean="0">
                <a:solidFill>
                  <a:srgbClr val="31859C"/>
                </a:solidFill>
                <a:latin typeface="+mj-lt"/>
                <a:ea typeface="+mj-ea"/>
                <a:cs typeface="+mj-cs"/>
                <a:sym typeface="Arial" pitchFamily="34" charset="0"/>
              </a:rPr>
              <a:t>读书读报奖章</a:t>
            </a:r>
            <a:r>
              <a:rPr lang="zh-CN" altLang="en-US" b="1" dirty="0">
                <a:solidFill>
                  <a:srgbClr val="31859C"/>
                </a:solidFill>
                <a:latin typeface="+mj-lt"/>
                <a:ea typeface="+mj-ea"/>
                <a:cs typeface="+mj-cs"/>
                <a:sym typeface="Arial" pitchFamily="34" charset="0"/>
              </a:rPr>
              <a:t>活动先进集体</a:t>
            </a:r>
          </a:p>
        </p:txBody>
      </p:sp>
      <p:pic>
        <p:nvPicPr>
          <p:cNvPr id="22" name="Picture 2"/>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3" name="直接连接符 2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1" y="676697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rot="5400000">
            <a:off x="11060162" y="5704091"/>
            <a:ext cx="1159093" cy="579687"/>
            <a:chOff x="124866" y="2917648"/>
            <a:chExt cx="2091026" cy="1095285"/>
          </a:xfrm>
        </p:grpSpPr>
        <p:sp>
          <p:nvSpPr>
            <p:cNvPr id="26" name="燕尾形 25"/>
            <p:cNvSpPr/>
            <p:nvPr/>
          </p:nvSpPr>
          <p:spPr>
            <a:xfrm rot="11326770">
              <a:off x="698319" y="3341936"/>
              <a:ext cx="1473200" cy="248920"/>
            </a:xfrm>
            <a:prstGeom prst="chevron">
              <a:avLst/>
            </a:prstGeom>
            <a:solidFill>
              <a:srgbClr val="3185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燕尾形 28"/>
            <p:cNvSpPr/>
            <p:nvPr/>
          </p:nvSpPr>
          <p:spPr>
            <a:xfrm rot="12479251">
              <a:off x="742692" y="3680953"/>
              <a:ext cx="1473200" cy="248920"/>
            </a:xfrm>
            <a:prstGeom prst="chevron">
              <a:avLst/>
            </a:prstGeom>
            <a:solidFill>
              <a:srgbClr val="93C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燕尾形 29"/>
            <p:cNvSpPr/>
            <p:nvPr/>
          </p:nvSpPr>
          <p:spPr>
            <a:xfrm rot="8988954">
              <a:off x="615752" y="3087798"/>
              <a:ext cx="1473200" cy="248920"/>
            </a:xfrm>
            <a:prstGeom prst="chevron">
              <a:avLst/>
            </a:prstGeom>
            <a:solidFill>
              <a:srgbClr val="93CDD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1" name="组合 30"/>
            <p:cNvGrpSpPr/>
            <p:nvPr/>
          </p:nvGrpSpPr>
          <p:grpSpPr>
            <a:xfrm>
              <a:off x="124866" y="2917648"/>
              <a:ext cx="1095285" cy="1095285"/>
              <a:chOff x="4896092" y="1180617"/>
              <a:chExt cx="4259483" cy="4259484"/>
            </a:xfrm>
            <a:effectLst>
              <a:outerShdw blurRad="50800" dist="38100" dir="2700000" algn="tl" rotWithShape="0">
                <a:prstClr val="black">
                  <a:alpha val="40000"/>
                </a:prstClr>
              </a:outerShdw>
            </a:effectLst>
          </p:grpSpPr>
          <p:sp>
            <p:nvSpPr>
              <p:cNvPr id="32" name="三十二角星 31"/>
              <p:cNvSpPr/>
              <p:nvPr/>
            </p:nvSpPr>
            <p:spPr>
              <a:xfrm>
                <a:off x="4896092" y="1180617"/>
                <a:ext cx="4259483" cy="4259484"/>
              </a:xfrm>
              <a:prstGeom prst="star32">
                <a:avLst>
                  <a:gd name="adj" fmla="val 46739"/>
                </a:avLst>
              </a:prstGeom>
              <a:solidFill>
                <a:srgbClr val="31859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5312780" y="1597306"/>
                <a:ext cx="3426106" cy="3426106"/>
              </a:xfrm>
              <a:prstGeom prst="ellipse">
                <a:avLst/>
              </a:prstGeom>
              <a:solidFill>
                <a:srgbClr val="4BACC6"/>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6320560" y="2605086"/>
                <a:ext cx="1410547" cy="1410547"/>
              </a:xfrm>
              <a:prstGeom prst="ellipse">
                <a:avLst/>
              </a:prstGeom>
              <a:solidFill>
                <a:srgbClr val="FFFFE7"/>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9" name="燕尾形 8"/>
          <p:cNvSpPr/>
          <p:nvPr/>
        </p:nvSpPr>
        <p:spPr>
          <a:xfrm flipH="1">
            <a:off x="169932" y="1586861"/>
            <a:ext cx="8520263" cy="1222560"/>
          </a:xfrm>
          <a:prstGeom prst="chevron">
            <a:avLst>
              <a:gd name="adj" fmla="val 455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
          <p:cNvSpPr txBox="1"/>
          <p:nvPr/>
        </p:nvSpPr>
        <p:spPr>
          <a:xfrm>
            <a:off x="2136297" y="2004237"/>
            <a:ext cx="5818174" cy="461665"/>
          </a:xfrm>
          <a:prstGeom prst="rect">
            <a:avLst/>
          </a:prstGeom>
          <a:noFill/>
        </p:spPr>
        <p:txBody>
          <a:bodyPr wrap="square" rtlCol="0">
            <a:spAutoFit/>
          </a:bodyPr>
          <a:lstStyle/>
          <a:p>
            <a:pPr algn="ctr"/>
            <a:r>
              <a:rPr lang="zh-CN" altLang="en-US" sz="2400" b="1" dirty="0" smtClean="0">
                <a:solidFill>
                  <a:srgbClr val="2D7A8F"/>
                </a:solidFill>
                <a:latin typeface="微软雅黑" pitchFamily="34" charset="-122"/>
                <a:ea typeface="微软雅黑" pitchFamily="34" charset="-122"/>
              </a:rPr>
              <a:t>总分馆制成效突出    提升服务效能</a:t>
            </a:r>
            <a:endParaRPr lang="zh-CN" altLang="zh-CN" sz="2400" b="1" dirty="0" smtClean="0">
              <a:solidFill>
                <a:srgbClr val="2D7A8F"/>
              </a:solidFill>
              <a:latin typeface="微软雅黑" pitchFamily="34" charset="-122"/>
              <a:ea typeface="微软雅黑" pitchFamily="34" charset="-122"/>
            </a:endParaRPr>
          </a:p>
        </p:txBody>
      </p:sp>
      <p:sp>
        <p:nvSpPr>
          <p:cNvPr id="24" name="文本框 17"/>
          <p:cNvSpPr txBox="1"/>
          <p:nvPr/>
        </p:nvSpPr>
        <p:spPr>
          <a:xfrm rot="16200000">
            <a:off x="-297677" y="2028865"/>
            <a:ext cx="2349073" cy="338554"/>
          </a:xfrm>
          <a:prstGeom prst="rect">
            <a:avLst/>
          </a:prstGeom>
          <a:noFill/>
        </p:spPr>
        <p:txBody>
          <a:bodyPr wrap="square" rtlCol="0">
            <a:spAutoFit/>
          </a:bodyPr>
          <a:lstStyle/>
          <a:p>
            <a:pPr algn="ctr"/>
            <a:r>
              <a:rPr lang="en-US" altLang="zh-CN" sz="1600" b="1" dirty="0" smtClean="0">
                <a:solidFill>
                  <a:schemeClr val="bg1"/>
                </a:solidFill>
                <a:latin typeface="微软雅黑" pitchFamily="34" charset="-122"/>
                <a:ea typeface="微软雅黑" pitchFamily="34" charset="-122"/>
              </a:rPr>
              <a:t>Part  1 </a:t>
            </a:r>
            <a:endParaRPr lang="en-US" altLang="zh-CN" sz="1600" b="1" dirty="0">
              <a:solidFill>
                <a:schemeClr val="bg1"/>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9020710" y="3554858"/>
            <a:ext cx="2437797" cy="2866492"/>
            <a:chOff x="3203575" y="1044711"/>
            <a:chExt cx="2733675" cy="3025775"/>
          </a:xfrm>
          <a:solidFill>
            <a:srgbClr val="93CDDD"/>
          </a:solidFill>
        </p:grpSpPr>
        <p:sp>
          <p:nvSpPr>
            <p:cNvPr id="11" name="Freeform 5"/>
            <p:cNvSpPr>
              <a:spLocks/>
            </p:cNvSpPr>
            <p:nvPr/>
          </p:nvSpPr>
          <p:spPr bwMode="auto">
            <a:xfrm>
              <a:off x="4248150" y="1044711"/>
              <a:ext cx="409575" cy="728663"/>
            </a:xfrm>
            <a:custGeom>
              <a:avLst/>
              <a:gdLst>
                <a:gd name="T0" fmla="*/ 79 w 160"/>
                <a:gd name="T1" fmla="*/ 0 h 285"/>
                <a:gd name="T2" fmla="*/ 160 w 160"/>
                <a:gd name="T3" fmla="*/ 137 h 285"/>
                <a:gd name="T4" fmla="*/ 82 w 160"/>
                <a:gd name="T5" fmla="*/ 285 h 285"/>
                <a:gd name="T6" fmla="*/ 0 w 160"/>
                <a:gd name="T7" fmla="*/ 142 h 285"/>
                <a:gd name="T8" fmla="*/ 79 w 160"/>
                <a:gd name="T9" fmla="*/ 0 h 285"/>
              </a:gdLst>
              <a:ahLst/>
              <a:cxnLst>
                <a:cxn ang="0">
                  <a:pos x="T0" y="T1"/>
                </a:cxn>
                <a:cxn ang="0">
                  <a:pos x="T2" y="T3"/>
                </a:cxn>
                <a:cxn ang="0">
                  <a:pos x="T4" y="T5"/>
                </a:cxn>
                <a:cxn ang="0">
                  <a:pos x="T6" y="T7"/>
                </a:cxn>
                <a:cxn ang="0">
                  <a:pos x="T8" y="T9"/>
                </a:cxn>
              </a:cxnLst>
              <a:rect l="0" t="0" r="r" b="b"/>
              <a:pathLst>
                <a:path w="160" h="285">
                  <a:moveTo>
                    <a:pt x="79" y="0"/>
                  </a:moveTo>
                  <a:cubicBezTo>
                    <a:pt x="79" y="0"/>
                    <a:pt x="160" y="48"/>
                    <a:pt x="160" y="137"/>
                  </a:cubicBezTo>
                  <a:cubicBezTo>
                    <a:pt x="160" y="194"/>
                    <a:pt x="128" y="258"/>
                    <a:pt x="82" y="285"/>
                  </a:cubicBezTo>
                  <a:cubicBezTo>
                    <a:pt x="64" y="264"/>
                    <a:pt x="0" y="230"/>
                    <a:pt x="0" y="142"/>
                  </a:cubicBezTo>
                  <a:cubicBezTo>
                    <a:pt x="0" y="89"/>
                    <a:pt x="25" y="31"/>
                    <a:pt x="7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2" name="Freeform 6"/>
            <p:cNvSpPr>
              <a:spLocks/>
            </p:cNvSpPr>
            <p:nvPr/>
          </p:nvSpPr>
          <p:spPr bwMode="auto">
            <a:xfrm>
              <a:off x="4922838" y="1563824"/>
              <a:ext cx="614363" cy="609600"/>
            </a:xfrm>
            <a:custGeom>
              <a:avLst/>
              <a:gdLst>
                <a:gd name="T0" fmla="*/ 210 w 240"/>
                <a:gd name="T1" fmla="*/ 11 h 239"/>
                <a:gd name="T2" fmla="*/ 183 w 240"/>
                <a:gd name="T3" fmla="*/ 168 h 239"/>
                <a:gd name="T4" fmla="*/ 27 w 240"/>
                <a:gd name="T5" fmla="*/ 230 h 239"/>
                <a:gd name="T6" fmla="*/ 57 w 240"/>
                <a:gd name="T7" fmla="*/ 68 h 239"/>
                <a:gd name="T8" fmla="*/ 210 w 240"/>
                <a:gd name="T9" fmla="*/ 11 h 239"/>
              </a:gdLst>
              <a:ahLst/>
              <a:cxnLst>
                <a:cxn ang="0">
                  <a:pos x="T0" y="T1"/>
                </a:cxn>
                <a:cxn ang="0">
                  <a:pos x="T2" y="T3"/>
                </a:cxn>
                <a:cxn ang="0">
                  <a:pos x="T4" y="T5"/>
                </a:cxn>
                <a:cxn ang="0">
                  <a:pos x="T6" y="T7"/>
                </a:cxn>
                <a:cxn ang="0">
                  <a:pos x="T8" y="T9"/>
                </a:cxn>
              </a:cxnLst>
              <a:rect l="0" t="0" r="r" b="b"/>
              <a:pathLst>
                <a:path w="240" h="239">
                  <a:moveTo>
                    <a:pt x="210" y="11"/>
                  </a:moveTo>
                  <a:cubicBezTo>
                    <a:pt x="210" y="11"/>
                    <a:pt x="240" y="101"/>
                    <a:pt x="183" y="168"/>
                  </a:cubicBezTo>
                  <a:cubicBezTo>
                    <a:pt x="145" y="212"/>
                    <a:pt x="79" y="239"/>
                    <a:pt x="27" y="230"/>
                  </a:cubicBezTo>
                  <a:cubicBezTo>
                    <a:pt x="27" y="202"/>
                    <a:pt x="0" y="135"/>
                    <a:pt x="57" y="68"/>
                  </a:cubicBezTo>
                  <a:cubicBezTo>
                    <a:pt x="92" y="28"/>
                    <a:pt x="148" y="0"/>
                    <a:pt x="210" y="1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3" name="Freeform 7"/>
            <p:cNvSpPr>
              <a:spLocks/>
            </p:cNvSpPr>
            <p:nvPr/>
          </p:nvSpPr>
          <p:spPr bwMode="auto">
            <a:xfrm>
              <a:off x="3732213" y="1362211"/>
              <a:ext cx="452438" cy="635000"/>
            </a:xfrm>
            <a:custGeom>
              <a:avLst/>
              <a:gdLst>
                <a:gd name="T0" fmla="*/ 45 w 177"/>
                <a:gd name="T1" fmla="*/ 0 h 249"/>
                <a:gd name="T2" fmla="*/ 160 w 177"/>
                <a:gd name="T3" fmla="*/ 95 h 249"/>
                <a:gd name="T4" fmla="*/ 133 w 177"/>
                <a:gd name="T5" fmla="*/ 249 h 249"/>
                <a:gd name="T6" fmla="*/ 16 w 177"/>
                <a:gd name="T7" fmla="*/ 149 h 249"/>
                <a:gd name="T8" fmla="*/ 45 w 177"/>
                <a:gd name="T9" fmla="*/ 0 h 249"/>
              </a:gdLst>
              <a:ahLst/>
              <a:cxnLst>
                <a:cxn ang="0">
                  <a:pos x="T0" y="T1"/>
                </a:cxn>
                <a:cxn ang="0">
                  <a:pos x="T2" y="T3"/>
                </a:cxn>
                <a:cxn ang="0">
                  <a:pos x="T4" y="T5"/>
                </a:cxn>
                <a:cxn ang="0">
                  <a:pos x="T6" y="T7"/>
                </a:cxn>
                <a:cxn ang="0">
                  <a:pos x="T8" y="T9"/>
                </a:cxn>
              </a:cxnLst>
              <a:rect l="0" t="0" r="r" b="b"/>
              <a:pathLst>
                <a:path w="177" h="249">
                  <a:moveTo>
                    <a:pt x="45" y="0"/>
                  </a:moveTo>
                  <a:cubicBezTo>
                    <a:pt x="45" y="0"/>
                    <a:pt x="134" y="16"/>
                    <a:pt x="160" y="95"/>
                  </a:cubicBezTo>
                  <a:cubicBezTo>
                    <a:pt x="177" y="145"/>
                    <a:pt x="167" y="211"/>
                    <a:pt x="133" y="249"/>
                  </a:cubicBezTo>
                  <a:cubicBezTo>
                    <a:pt x="110" y="236"/>
                    <a:pt x="42" y="226"/>
                    <a:pt x="16" y="149"/>
                  </a:cubicBezTo>
                  <a:cubicBezTo>
                    <a:pt x="0" y="102"/>
                    <a:pt x="5" y="4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4" name="Freeform 8"/>
            <p:cNvSpPr>
              <a:spLocks/>
            </p:cNvSpPr>
            <p:nvPr/>
          </p:nvSpPr>
          <p:spPr bwMode="auto">
            <a:xfrm>
              <a:off x="3203575" y="2181361"/>
              <a:ext cx="649288" cy="503238"/>
            </a:xfrm>
            <a:custGeom>
              <a:avLst/>
              <a:gdLst>
                <a:gd name="T0" fmla="*/ 0 w 254"/>
                <a:gd name="T1" fmla="*/ 62 h 197"/>
                <a:gd name="T2" fmla="*/ 144 w 254"/>
                <a:gd name="T3" fmla="*/ 24 h 197"/>
                <a:gd name="T4" fmla="*/ 254 w 254"/>
                <a:gd name="T5" fmla="*/ 136 h 197"/>
                <a:gd name="T6" fmla="*/ 104 w 254"/>
                <a:gd name="T7" fmla="*/ 173 h 197"/>
                <a:gd name="T8" fmla="*/ 0 w 254"/>
                <a:gd name="T9" fmla="*/ 62 h 197"/>
              </a:gdLst>
              <a:ahLst/>
              <a:cxnLst>
                <a:cxn ang="0">
                  <a:pos x="T0" y="T1"/>
                </a:cxn>
                <a:cxn ang="0">
                  <a:pos x="T2" y="T3"/>
                </a:cxn>
                <a:cxn ang="0">
                  <a:pos x="T4" y="T5"/>
                </a:cxn>
                <a:cxn ang="0">
                  <a:pos x="T6" y="T7"/>
                </a:cxn>
                <a:cxn ang="0">
                  <a:pos x="T8" y="T9"/>
                </a:cxn>
              </a:cxnLst>
              <a:rect l="0" t="0" r="r" b="b"/>
              <a:pathLst>
                <a:path w="254" h="197">
                  <a:moveTo>
                    <a:pt x="0" y="62"/>
                  </a:moveTo>
                  <a:cubicBezTo>
                    <a:pt x="0" y="62"/>
                    <a:pt x="65" y="0"/>
                    <a:pt x="144" y="24"/>
                  </a:cubicBezTo>
                  <a:cubicBezTo>
                    <a:pt x="195" y="40"/>
                    <a:pt x="243" y="87"/>
                    <a:pt x="254" y="136"/>
                  </a:cubicBezTo>
                  <a:cubicBezTo>
                    <a:pt x="230" y="147"/>
                    <a:pt x="182" y="197"/>
                    <a:pt x="104" y="173"/>
                  </a:cubicBezTo>
                  <a:cubicBezTo>
                    <a:pt x="57" y="159"/>
                    <a:pt x="12" y="120"/>
                    <a:pt x="0" y="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5" name="Freeform 9"/>
            <p:cNvSpPr>
              <a:spLocks/>
            </p:cNvSpPr>
            <p:nvPr/>
          </p:nvSpPr>
          <p:spPr bwMode="auto">
            <a:xfrm>
              <a:off x="3887788" y="2181361"/>
              <a:ext cx="363538" cy="403225"/>
            </a:xfrm>
            <a:custGeom>
              <a:avLst/>
              <a:gdLst>
                <a:gd name="T0" fmla="*/ 16 w 142"/>
                <a:gd name="T1" fmla="*/ 9 h 158"/>
                <a:gd name="T2" fmla="*/ 113 w 142"/>
                <a:gd name="T3" fmla="*/ 46 h 158"/>
                <a:gd name="T4" fmla="*/ 128 w 142"/>
                <a:gd name="T5" fmla="*/ 153 h 158"/>
                <a:gd name="T6" fmla="*/ 30 w 142"/>
                <a:gd name="T7" fmla="*/ 113 h 158"/>
                <a:gd name="T8" fmla="*/ 16 w 142"/>
                <a:gd name="T9" fmla="*/ 9 h 158"/>
              </a:gdLst>
              <a:ahLst/>
              <a:cxnLst>
                <a:cxn ang="0">
                  <a:pos x="T0" y="T1"/>
                </a:cxn>
                <a:cxn ang="0">
                  <a:pos x="T2" y="T3"/>
                </a:cxn>
                <a:cxn ang="0">
                  <a:pos x="T4" y="T5"/>
                </a:cxn>
                <a:cxn ang="0">
                  <a:pos x="T6" y="T7"/>
                </a:cxn>
                <a:cxn ang="0">
                  <a:pos x="T8" y="T9"/>
                </a:cxn>
              </a:cxnLst>
              <a:rect l="0" t="0" r="r" b="b"/>
              <a:pathLst>
                <a:path w="142" h="158">
                  <a:moveTo>
                    <a:pt x="16" y="9"/>
                  </a:moveTo>
                  <a:cubicBezTo>
                    <a:pt x="16" y="9"/>
                    <a:pt x="78" y="0"/>
                    <a:pt x="113" y="46"/>
                  </a:cubicBezTo>
                  <a:cubicBezTo>
                    <a:pt x="135" y="75"/>
                    <a:pt x="142" y="121"/>
                    <a:pt x="128" y="153"/>
                  </a:cubicBezTo>
                  <a:cubicBezTo>
                    <a:pt x="111" y="150"/>
                    <a:pt x="64" y="158"/>
                    <a:pt x="30" y="113"/>
                  </a:cubicBezTo>
                  <a:cubicBezTo>
                    <a:pt x="9" y="86"/>
                    <a:pt x="0" y="46"/>
                    <a:pt x="1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6" name="Freeform 10"/>
            <p:cNvSpPr>
              <a:spLocks/>
            </p:cNvSpPr>
            <p:nvPr/>
          </p:nvSpPr>
          <p:spPr bwMode="auto">
            <a:xfrm>
              <a:off x="4575175" y="1774961"/>
              <a:ext cx="314325" cy="417513"/>
            </a:xfrm>
            <a:custGeom>
              <a:avLst/>
              <a:gdLst>
                <a:gd name="T0" fmla="*/ 83 w 123"/>
                <a:gd name="T1" fmla="*/ 0 h 163"/>
                <a:gd name="T2" fmla="*/ 109 w 123"/>
                <a:gd name="T3" fmla="*/ 91 h 163"/>
                <a:gd name="T4" fmla="*/ 39 w 123"/>
                <a:gd name="T5" fmla="*/ 163 h 163"/>
                <a:gd name="T6" fmla="*/ 13 w 123"/>
                <a:gd name="T7" fmla="*/ 68 h 163"/>
                <a:gd name="T8" fmla="*/ 83 w 123"/>
                <a:gd name="T9" fmla="*/ 0 h 163"/>
              </a:gdLst>
              <a:ahLst/>
              <a:cxnLst>
                <a:cxn ang="0">
                  <a:pos x="T0" y="T1"/>
                </a:cxn>
                <a:cxn ang="0">
                  <a:pos x="T2" y="T3"/>
                </a:cxn>
                <a:cxn ang="0">
                  <a:pos x="T4" y="T5"/>
                </a:cxn>
                <a:cxn ang="0">
                  <a:pos x="T6" y="T7"/>
                </a:cxn>
                <a:cxn ang="0">
                  <a:pos x="T8" y="T9"/>
                </a:cxn>
              </a:cxnLst>
              <a:rect l="0" t="0" r="r" b="b"/>
              <a:pathLst>
                <a:path w="123" h="163">
                  <a:moveTo>
                    <a:pt x="83" y="0"/>
                  </a:moveTo>
                  <a:cubicBezTo>
                    <a:pt x="83" y="0"/>
                    <a:pt x="123" y="40"/>
                    <a:pt x="109" y="91"/>
                  </a:cubicBezTo>
                  <a:cubicBezTo>
                    <a:pt x="100" y="124"/>
                    <a:pt x="71" y="155"/>
                    <a:pt x="39" y="163"/>
                  </a:cubicBezTo>
                  <a:cubicBezTo>
                    <a:pt x="32" y="148"/>
                    <a:pt x="0" y="119"/>
                    <a:pt x="13" y="68"/>
                  </a:cubicBezTo>
                  <a:cubicBezTo>
                    <a:pt x="22" y="38"/>
                    <a:pt x="46" y="9"/>
                    <a:pt x="8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7" name="Freeform 11"/>
            <p:cNvSpPr>
              <a:spLocks/>
            </p:cNvSpPr>
            <p:nvPr/>
          </p:nvSpPr>
          <p:spPr bwMode="auto">
            <a:xfrm>
              <a:off x="5130800" y="2886211"/>
              <a:ext cx="441325" cy="349250"/>
            </a:xfrm>
            <a:custGeom>
              <a:avLst/>
              <a:gdLst>
                <a:gd name="T0" fmla="*/ 173 w 173"/>
                <a:gd name="T1" fmla="*/ 95 h 137"/>
                <a:gd name="T2" fmla="*/ 74 w 173"/>
                <a:gd name="T3" fmla="*/ 119 h 137"/>
                <a:gd name="T4" fmla="*/ 0 w 173"/>
                <a:gd name="T5" fmla="*/ 41 h 137"/>
                <a:gd name="T6" fmla="*/ 103 w 173"/>
                <a:gd name="T7" fmla="*/ 17 h 137"/>
                <a:gd name="T8" fmla="*/ 173 w 173"/>
                <a:gd name="T9" fmla="*/ 95 h 137"/>
              </a:gdLst>
              <a:ahLst/>
              <a:cxnLst>
                <a:cxn ang="0">
                  <a:pos x="T0" y="T1"/>
                </a:cxn>
                <a:cxn ang="0">
                  <a:pos x="T2" y="T3"/>
                </a:cxn>
                <a:cxn ang="0">
                  <a:pos x="T4" y="T5"/>
                </a:cxn>
                <a:cxn ang="0">
                  <a:pos x="T6" y="T7"/>
                </a:cxn>
                <a:cxn ang="0">
                  <a:pos x="T8" y="T9"/>
                </a:cxn>
              </a:cxnLst>
              <a:rect l="0" t="0" r="r" b="b"/>
              <a:pathLst>
                <a:path w="173" h="137">
                  <a:moveTo>
                    <a:pt x="173" y="95"/>
                  </a:moveTo>
                  <a:cubicBezTo>
                    <a:pt x="173" y="95"/>
                    <a:pt x="128" y="137"/>
                    <a:pt x="74" y="119"/>
                  </a:cubicBezTo>
                  <a:cubicBezTo>
                    <a:pt x="39" y="108"/>
                    <a:pt x="7" y="75"/>
                    <a:pt x="0" y="41"/>
                  </a:cubicBezTo>
                  <a:cubicBezTo>
                    <a:pt x="16" y="34"/>
                    <a:pt x="49" y="0"/>
                    <a:pt x="103" y="17"/>
                  </a:cubicBezTo>
                  <a:cubicBezTo>
                    <a:pt x="135" y="28"/>
                    <a:pt x="165" y="55"/>
                    <a:pt x="173"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8" name="Freeform 12"/>
            <p:cNvSpPr>
              <a:spLocks/>
            </p:cNvSpPr>
            <p:nvPr/>
          </p:nvSpPr>
          <p:spPr bwMode="auto">
            <a:xfrm>
              <a:off x="3435350" y="2781436"/>
              <a:ext cx="425450" cy="258763"/>
            </a:xfrm>
            <a:custGeom>
              <a:avLst/>
              <a:gdLst>
                <a:gd name="T0" fmla="*/ 0 w 166"/>
                <a:gd name="T1" fmla="*/ 56 h 101"/>
                <a:gd name="T2" fmla="*/ 77 w 166"/>
                <a:gd name="T3" fmla="*/ 2 h 101"/>
                <a:gd name="T4" fmla="*/ 166 w 166"/>
                <a:gd name="T5" fmla="*/ 44 h 101"/>
                <a:gd name="T6" fmla="*/ 86 w 166"/>
                <a:gd name="T7" fmla="*/ 99 h 101"/>
                <a:gd name="T8" fmla="*/ 0 w 166"/>
                <a:gd name="T9" fmla="*/ 56 h 101"/>
              </a:gdLst>
              <a:ahLst/>
              <a:cxnLst>
                <a:cxn ang="0">
                  <a:pos x="T0" y="T1"/>
                </a:cxn>
                <a:cxn ang="0">
                  <a:pos x="T2" y="T3"/>
                </a:cxn>
                <a:cxn ang="0">
                  <a:pos x="T4" y="T5"/>
                </a:cxn>
                <a:cxn ang="0">
                  <a:pos x="T6" y="T7"/>
                </a:cxn>
                <a:cxn ang="0">
                  <a:pos x="T8" y="T9"/>
                </a:cxn>
              </a:cxnLst>
              <a:rect l="0" t="0" r="r" b="b"/>
              <a:pathLst>
                <a:path w="166" h="101">
                  <a:moveTo>
                    <a:pt x="0" y="56"/>
                  </a:moveTo>
                  <a:cubicBezTo>
                    <a:pt x="0" y="56"/>
                    <a:pt x="25" y="5"/>
                    <a:pt x="77" y="2"/>
                  </a:cubicBezTo>
                  <a:cubicBezTo>
                    <a:pt x="111" y="0"/>
                    <a:pt x="149" y="17"/>
                    <a:pt x="166" y="44"/>
                  </a:cubicBezTo>
                  <a:cubicBezTo>
                    <a:pt x="155" y="56"/>
                    <a:pt x="137" y="96"/>
                    <a:pt x="86" y="99"/>
                  </a:cubicBezTo>
                  <a:cubicBezTo>
                    <a:pt x="55" y="101"/>
                    <a:pt x="21" y="88"/>
                    <a:pt x="0" y="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19" name="Freeform 13"/>
            <p:cNvSpPr>
              <a:spLocks/>
            </p:cNvSpPr>
            <p:nvPr/>
          </p:nvSpPr>
          <p:spPr bwMode="auto">
            <a:xfrm>
              <a:off x="3479800" y="1874974"/>
              <a:ext cx="276225" cy="276225"/>
            </a:xfrm>
            <a:custGeom>
              <a:avLst/>
              <a:gdLst>
                <a:gd name="T0" fmla="*/ 5 w 108"/>
                <a:gd name="T1" fmla="*/ 15 h 108"/>
                <a:gd name="T2" fmla="*/ 76 w 108"/>
                <a:gd name="T3" fmla="*/ 25 h 108"/>
                <a:gd name="T4" fmla="*/ 103 w 108"/>
                <a:gd name="T5" fmla="*/ 95 h 108"/>
                <a:gd name="T6" fmla="*/ 31 w 108"/>
                <a:gd name="T7" fmla="*/ 83 h 108"/>
                <a:gd name="T8" fmla="*/ 5 w 108"/>
                <a:gd name="T9" fmla="*/ 15 h 108"/>
              </a:gdLst>
              <a:ahLst/>
              <a:cxnLst>
                <a:cxn ang="0">
                  <a:pos x="T0" y="T1"/>
                </a:cxn>
                <a:cxn ang="0">
                  <a:pos x="T2" y="T3"/>
                </a:cxn>
                <a:cxn ang="0">
                  <a:pos x="T4" y="T5"/>
                </a:cxn>
                <a:cxn ang="0">
                  <a:pos x="T6" y="T7"/>
                </a:cxn>
                <a:cxn ang="0">
                  <a:pos x="T8" y="T9"/>
                </a:cxn>
              </a:cxnLst>
              <a:rect l="0" t="0" r="r" b="b"/>
              <a:pathLst>
                <a:path w="108" h="108">
                  <a:moveTo>
                    <a:pt x="5" y="15"/>
                  </a:moveTo>
                  <a:cubicBezTo>
                    <a:pt x="5" y="15"/>
                    <a:pt x="45" y="0"/>
                    <a:pt x="76" y="25"/>
                  </a:cubicBezTo>
                  <a:cubicBezTo>
                    <a:pt x="95" y="41"/>
                    <a:pt x="108" y="71"/>
                    <a:pt x="103" y="95"/>
                  </a:cubicBezTo>
                  <a:cubicBezTo>
                    <a:pt x="91" y="95"/>
                    <a:pt x="61" y="108"/>
                    <a:pt x="31" y="83"/>
                  </a:cubicBezTo>
                  <a:cubicBezTo>
                    <a:pt x="13" y="68"/>
                    <a:pt x="0" y="43"/>
                    <a:pt x="5"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0" name="Freeform 14"/>
            <p:cNvSpPr>
              <a:spLocks/>
            </p:cNvSpPr>
            <p:nvPr/>
          </p:nvSpPr>
          <p:spPr bwMode="auto">
            <a:xfrm>
              <a:off x="4992688" y="2311536"/>
              <a:ext cx="277813" cy="234950"/>
            </a:xfrm>
            <a:custGeom>
              <a:avLst/>
              <a:gdLst>
                <a:gd name="T0" fmla="*/ 108 w 109"/>
                <a:gd name="T1" fmla="*/ 14 h 92"/>
                <a:gd name="T2" fmla="*/ 75 w 109"/>
                <a:gd name="T3" fmla="*/ 77 h 92"/>
                <a:gd name="T4" fmla="*/ 0 w 109"/>
                <a:gd name="T5" fmla="*/ 80 h 92"/>
                <a:gd name="T6" fmla="*/ 35 w 109"/>
                <a:gd name="T7" fmla="*/ 16 h 92"/>
                <a:gd name="T8" fmla="*/ 108 w 109"/>
                <a:gd name="T9" fmla="*/ 14 h 92"/>
              </a:gdLst>
              <a:ahLst/>
              <a:cxnLst>
                <a:cxn ang="0">
                  <a:pos x="T0" y="T1"/>
                </a:cxn>
                <a:cxn ang="0">
                  <a:pos x="T2" y="T3"/>
                </a:cxn>
                <a:cxn ang="0">
                  <a:pos x="T4" y="T5"/>
                </a:cxn>
                <a:cxn ang="0">
                  <a:pos x="T6" y="T7"/>
                </a:cxn>
                <a:cxn ang="0">
                  <a:pos x="T8" y="T9"/>
                </a:cxn>
              </a:cxnLst>
              <a:rect l="0" t="0" r="r" b="b"/>
              <a:pathLst>
                <a:path w="109" h="92">
                  <a:moveTo>
                    <a:pt x="108" y="14"/>
                  </a:moveTo>
                  <a:cubicBezTo>
                    <a:pt x="108" y="14"/>
                    <a:pt x="109" y="57"/>
                    <a:pt x="75" y="77"/>
                  </a:cubicBezTo>
                  <a:cubicBezTo>
                    <a:pt x="53" y="90"/>
                    <a:pt x="21" y="92"/>
                    <a:pt x="0" y="80"/>
                  </a:cubicBezTo>
                  <a:cubicBezTo>
                    <a:pt x="4" y="68"/>
                    <a:pt x="2" y="36"/>
                    <a:pt x="35" y="16"/>
                  </a:cubicBezTo>
                  <a:cubicBezTo>
                    <a:pt x="55" y="3"/>
                    <a:pt x="83" y="0"/>
                    <a:pt x="10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1" name="Freeform 15"/>
            <p:cNvSpPr>
              <a:spLocks/>
            </p:cNvSpPr>
            <p:nvPr/>
          </p:nvSpPr>
          <p:spPr bwMode="auto">
            <a:xfrm>
              <a:off x="5454650" y="1987686"/>
              <a:ext cx="279400" cy="236538"/>
            </a:xfrm>
            <a:custGeom>
              <a:avLst/>
              <a:gdLst>
                <a:gd name="T0" fmla="*/ 108 w 109"/>
                <a:gd name="T1" fmla="*/ 14 h 93"/>
                <a:gd name="T2" fmla="*/ 75 w 109"/>
                <a:gd name="T3" fmla="*/ 78 h 93"/>
                <a:gd name="T4" fmla="*/ 0 w 109"/>
                <a:gd name="T5" fmla="*/ 81 h 93"/>
                <a:gd name="T6" fmla="*/ 35 w 109"/>
                <a:gd name="T7" fmla="*/ 16 h 93"/>
                <a:gd name="T8" fmla="*/ 108 w 109"/>
                <a:gd name="T9" fmla="*/ 14 h 93"/>
              </a:gdLst>
              <a:ahLst/>
              <a:cxnLst>
                <a:cxn ang="0">
                  <a:pos x="T0" y="T1"/>
                </a:cxn>
                <a:cxn ang="0">
                  <a:pos x="T2" y="T3"/>
                </a:cxn>
                <a:cxn ang="0">
                  <a:pos x="T4" y="T5"/>
                </a:cxn>
                <a:cxn ang="0">
                  <a:pos x="T6" y="T7"/>
                </a:cxn>
                <a:cxn ang="0">
                  <a:pos x="T8" y="T9"/>
                </a:cxn>
              </a:cxnLst>
              <a:rect l="0" t="0" r="r" b="b"/>
              <a:pathLst>
                <a:path w="109" h="93">
                  <a:moveTo>
                    <a:pt x="108" y="14"/>
                  </a:moveTo>
                  <a:cubicBezTo>
                    <a:pt x="108" y="14"/>
                    <a:pt x="109" y="57"/>
                    <a:pt x="75" y="78"/>
                  </a:cubicBezTo>
                  <a:cubicBezTo>
                    <a:pt x="54" y="91"/>
                    <a:pt x="22" y="93"/>
                    <a:pt x="0" y="81"/>
                  </a:cubicBezTo>
                  <a:cubicBezTo>
                    <a:pt x="4" y="69"/>
                    <a:pt x="2" y="36"/>
                    <a:pt x="35" y="16"/>
                  </a:cubicBezTo>
                  <a:cubicBezTo>
                    <a:pt x="55" y="4"/>
                    <a:pt x="83" y="0"/>
                    <a:pt x="10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2" name="Freeform 16"/>
            <p:cNvSpPr>
              <a:spLocks/>
            </p:cNvSpPr>
            <p:nvPr/>
          </p:nvSpPr>
          <p:spPr bwMode="auto">
            <a:xfrm>
              <a:off x="4841875" y="1351099"/>
              <a:ext cx="273050" cy="279400"/>
            </a:xfrm>
            <a:custGeom>
              <a:avLst/>
              <a:gdLst>
                <a:gd name="T0" fmla="*/ 90 w 107"/>
                <a:gd name="T1" fmla="*/ 4 h 109"/>
                <a:gd name="T2" fmla="*/ 84 w 107"/>
                <a:gd name="T3" fmla="*/ 75 h 109"/>
                <a:gd name="T4" fmla="*/ 16 w 107"/>
                <a:gd name="T5" fmla="*/ 106 h 109"/>
                <a:gd name="T6" fmla="*/ 23 w 107"/>
                <a:gd name="T7" fmla="*/ 33 h 109"/>
                <a:gd name="T8" fmla="*/ 90 w 107"/>
                <a:gd name="T9" fmla="*/ 4 h 109"/>
              </a:gdLst>
              <a:ahLst/>
              <a:cxnLst>
                <a:cxn ang="0">
                  <a:pos x="T0" y="T1"/>
                </a:cxn>
                <a:cxn ang="0">
                  <a:pos x="T2" y="T3"/>
                </a:cxn>
                <a:cxn ang="0">
                  <a:pos x="T4" y="T5"/>
                </a:cxn>
                <a:cxn ang="0">
                  <a:pos x="T6" y="T7"/>
                </a:cxn>
                <a:cxn ang="0">
                  <a:pos x="T8" y="T9"/>
                </a:cxn>
              </a:cxnLst>
              <a:rect l="0" t="0" r="r" b="b"/>
              <a:pathLst>
                <a:path w="107" h="109">
                  <a:moveTo>
                    <a:pt x="90" y="4"/>
                  </a:moveTo>
                  <a:cubicBezTo>
                    <a:pt x="90" y="4"/>
                    <a:pt x="107" y="43"/>
                    <a:pt x="84" y="75"/>
                  </a:cubicBezTo>
                  <a:cubicBezTo>
                    <a:pt x="68" y="95"/>
                    <a:pt x="40" y="109"/>
                    <a:pt x="16" y="106"/>
                  </a:cubicBezTo>
                  <a:cubicBezTo>
                    <a:pt x="15" y="93"/>
                    <a:pt x="0" y="64"/>
                    <a:pt x="23" y="33"/>
                  </a:cubicBezTo>
                  <a:cubicBezTo>
                    <a:pt x="37" y="14"/>
                    <a:pt x="62" y="0"/>
                    <a:pt x="9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5" name="Freeform 17"/>
            <p:cNvSpPr>
              <a:spLocks/>
            </p:cNvSpPr>
            <p:nvPr/>
          </p:nvSpPr>
          <p:spPr bwMode="auto">
            <a:xfrm>
              <a:off x="3873500" y="3075124"/>
              <a:ext cx="244475" cy="238125"/>
            </a:xfrm>
            <a:custGeom>
              <a:avLst/>
              <a:gdLst>
                <a:gd name="T0" fmla="*/ 11 w 96"/>
                <a:gd name="T1" fmla="*/ 87 h 93"/>
                <a:gd name="T2" fmla="*/ 24 w 96"/>
                <a:gd name="T3" fmla="*/ 25 h 93"/>
                <a:gd name="T4" fmla="*/ 87 w 96"/>
                <a:gd name="T5" fmla="*/ 6 h 93"/>
                <a:gd name="T6" fmla="*/ 73 w 96"/>
                <a:gd name="T7" fmla="*/ 69 h 93"/>
                <a:gd name="T8" fmla="*/ 11 w 96"/>
                <a:gd name="T9" fmla="*/ 87 h 93"/>
              </a:gdLst>
              <a:ahLst/>
              <a:cxnLst>
                <a:cxn ang="0">
                  <a:pos x="T0" y="T1"/>
                </a:cxn>
                <a:cxn ang="0">
                  <a:pos x="T2" y="T3"/>
                </a:cxn>
                <a:cxn ang="0">
                  <a:pos x="T4" y="T5"/>
                </a:cxn>
                <a:cxn ang="0">
                  <a:pos x="T6" y="T7"/>
                </a:cxn>
                <a:cxn ang="0">
                  <a:pos x="T8" y="T9"/>
                </a:cxn>
              </a:cxnLst>
              <a:rect l="0" t="0" r="r" b="b"/>
              <a:pathLst>
                <a:path w="96" h="93">
                  <a:moveTo>
                    <a:pt x="11" y="87"/>
                  </a:moveTo>
                  <a:cubicBezTo>
                    <a:pt x="11" y="87"/>
                    <a:pt x="0" y="50"/>
                    <a:pt x="24" y="25"/>
                  </a:cubicBezTo>
                  <a:cubicBezTo>
                    <a:pt x="40" y="9"/>
                    <a:pt x="67" y="0"/>
                    <a:pt x="87" y="6"/>
                  </a:cubicBezTo>
                  <a:cubicBezTo>
                    <a:pt x="87" y="17"/>
                    <a:pt x="96" y="44"/>
                    <a:pt x="73" y="69"/>
                  </a:cubicBezTo>
                  <a:cubicBezTo>
                    <a:pt x="58" y="84"/>
                    <a:pt x="35" y="93"/>
                    <a:pt x="11" y="87"/>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6" name="Freeform 18"/>
            <p:cNvSpPr>
              <a:spLocks/>
            </p:cNvSpPr>
            <p:nvPr/>
          </p:nvSpPr>
          <p:spPr bwMode="auto">
            <a:xfrm>
              <a:off x="5283200" y="2322649"/>
              <a:ext cx="654050" cy="441325"/>
            </a:xfrm>
            <a:custGeom>
              <a:avLst/>
              <a:gdLst>
                <a:gd name="T0" fmla="*/ 256 w 256"/>
                <a:gd name="T1" fmla="*/ 55 h 173"/>
                <a:gd name="T2" fmla="*/ 151 w 256"/>
                <a:gd name="T3" fmla="*/ 160 h 173"/>
                <a:gd name="T4" fmla="*/ 0 w 256"/>
                <a:gd name="T5" fmla="*/ 119 h 173"/>
                <a:gd name="T6" fmla="*/ 110 w 256"/>
                <a:gd name="T7" fmla="*/ 12 h 173"/>
                <a:gd name="T8" fmla="*/ 256 w 256"/>
                <a:gd name="T9" fmla="*/ 55 h 173"/>
              </a:gdLst>
              <a:ahLst/>
              <a:cxnLst>
                <a:cxn ang="0">
                  <a:pos x="T0" y="T1"/>
                </a:cxn>
                <a:cxn ang="0">
                  <a:pos x="T2" y="T3"/>
                </a:cxn>
                <a:cxn ang="0">
                  <a:pos x="T4" y="T5"/>
                </a:cxn>
                <a:cxn ang="0">
                  <a:pos x="T6" y="T7"/>
                </a:cxn>
                <a:cxn ang="0">
                  <a:pos x="T8" y="T9"/>
                </a:cxn>
              </a:cxnLst>
              <a:rect l="0" t="0" r="r" b="b"/>
              <a:pathLst>
                <a:path w="256" h="173">
                  <a:moveTo>
                    <a:pt x="256" y="55"/>
                  </a:moveTo>
                  <a:cubicBezTo>
                    <a:pt x="256" y="55"/>
                    <a:pt x="231" y="141"/>
                    <a:pt x="151" y="160"/>
                  </a:cubicBezTo>
                  <a:cubicBezTo>
                    <a:pt x="99" y="173"/>
                    <a:pt x="34" y="156"/>
                    <a:pt x="0" y="119"/>
                  </a:cubicBezTo>
                  <a:cubicBezTo>
                    <a:pt x="15" y="98"/>
                    <a:pt x="31" y="30"/>
                    <a:pt x="110" y="12"/>
                  </a:cubicBezTo>
                  <a:cubicBezTo>
                    <a:pt x="158" y="0"/>
                    <a:pt x="216" y="11"/>
                    <a:pt x="256"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sp>
          <p:nvSpPr>
            <p:cNvPr id="27" name="Freeform 19"/>
            <p:cNvSpPr>
              <a:spLocks/>
            </p:cNvSpPr>
            <p:nvPr/>
          </p:nvSpPr>
          <p:spPr bwMode="auto">
            <a:xfrm>
              <a:off x="3868738" y="2105161"/>
              <a:ext cx="1397000" cy="1965325"/>
            </a:xfrm>
            <a:custGeom>
              <a:avLst/>
              <a:gdLst>
                <a:gd name="T0" fmla="*/ 0 w 547"/>
                <a:gd name="T1" fmla="*/ 766 h 770"/>
                <a:gd name="T2" fmla="*/ 192 w 547"/>
                <a:gd name="T3" fmla="*/ 701 h 770"/>
                <a:gd name="T4" fmla="*/ 245 w 547"/>
                <a:gd name="T5" fmla="*/ 527 h 770"/>
                <a:gd name="T6" fmla="*/ 35 w 547"/>
                <a:gd name="T7" fmla="*/ 243 h 770"/>
                <a:gd name="T8" fmla="*/ 257 w 547"/>
                <a:gd name="T9" fmla="*/ 386 h 770"/>
                <a:gd name="T10" fmla="*/ 239 w 547"/>
                <a:gd name="T11" fmla="*/ 180 h 770"/>
                <a:gd name="T12" fmla="*/ 229 w 547"/>
                <a:gd name="T13" fmla="*/ 0 h 770"/>
                <a:gd name="T14" fmla="*/ 265 w 547"/>
                <a:gd name="T15" fmla="*/ 130 h 770"/>
                <a:gd name="T16" fmla="*/ 294 w 547"/>
                <a:gd name="T17" fmla="*/ 198 h 770"/>
                <a:gd name="T18" fmla="*/ 317 w 547"/>
                <a:gd name="T19" fmla="*/ 204 h 770"/>
                <a:gd name="T20" fmla="*/ 394 w 547"/>
                <a:gd name="T21" fmla="*/ 103 h 770"/>
                <a:gd name="T22" fmla="*/ 336 w 547"/>
                <a:gd name="T23" fmla="*/ 273 h 770"/>
                <a:gd name="T24" fmla="*/ 356 w 547"/>
                <a:gd name="T25" fmla="*/ 358 h 770"/>
                <a:gd name="T26" fmla="*/ 507 w 547"/>
                <a:gd name="T27" fmla="*/ 242 h 770"/>
                <a:gd name="T28" fmla="*/ 385 w 547"/>
                <a:gd name="T29" fmla="*/ 408 h 770"/>
                <a:gd name="T30" fmla="*/ 378 w 547"/>
                <a:gd name="T31" fmla="*/ 478 h 770"/>
                <a:gd name="T32" fmla="*/ 382 w 547"/>
                <a:gd name="T33" fmla="*/ 590 h 770"/>
                <a:gd name="T34" fmla="*/ 365 w 547"/>
                <a:gd name="T35" fmla="*/ 689 h 770"/>
                <a:gd name="T36" fmla="*/ 547 w 547"/>
                <a:gd name="T37" fmla="*/ 770 h 770"/>
                <a:gd name="T38" fmla="*/ 0 w 547"/>
                <a:gd name="T39" fmla="*/ 76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7" h="770">
                  <a:moveTo>
                    <a:pt x="0" y="766"/>
                  </a:moveTo>
                  <a:cubicBezTo>
                    <a:pt x="0" y="766"/>
                    <a:pt x="84" y="704"/>
                    <a:pt x="192" y="701"/>
                  </a:cubicBezTo>
                  <a:cubicBezTo>
                    <a:pt x="220" y="629"/>
                    <a:pt x="247" y="587"/>
                    <a:pt x="245" y="527"/>
                  </a:cubicBezTo>
                  <a:cubicBezTo>
                    <a:pt x="243" y="477"/>
                    <a:pt x="171" y="349"/>
                    <a:pt x="35" y="243"/>
                  </a:cubicBezTo>
                  <a:cubicBezTo>
                    <a:pt x="71" y="249"/>
                    <a:pt x="208" y="338"/>
                    <a:pt x="257" y="386"/>
                  </a:cubicBezTo>
                  <a:cubicBezTo>
                    <a:pt x="262" y="307"/>
                    <a:pt x="256" y="265"/>
                    <a:pt x="239" y="180"/>
                  </a:cubicBezTo>
                  <a:cubicBezTo>
                    <a:pt x="222" y="94"/>
                    <a:pt x="216" y="31"/>
                    <a:pt x="229" y="0"/>
                  </a:cubicBezTo>
                  <a:cubicBezTo>
                    <a:pt x="234" y="68"/>
                    <a:pt x="243" y="85"/>
                    <a:pt x="265" y="130"/>
                  </a:cubicBezTo>
                  <a:cubicBezTo>
                    <a:pt x="287" y="175"/>
                    <a:pt x="292" y="187"/>
                    <a:pt x="294" y="198"/>
                  </a:cubicBezTo>
                  <a:cubicBezTo>
                    <a:pt x="296" y="210"/>
                    <a:pt x="309" y="217"/>
                    <a:pt x="317" y="204"/>
                  </a:cubicBezTo>
                  <a:cubicBezTo>
                    <a:pt x="324" y="192"/>
                    <a:pt x="364" y="125"/>
                    <a:pt x="394" y="103"/>
                  </a:cubicBezTo>
                  <a:cubicBezTo>
                    <a:pt x="366" y="162"/>
                    <a:pt x="335" y="238"/>
                    <a:pt x="336" y="273"/>
                  </a:cubicBezTo>
                  <a:cubicBezTo>
                    <a:pt x="338" y="309"/>
                    <a:pt x="339" y="350"/>
                    <a:pt x="356" y="358"/>
                  </a:cubicBezTo>
                  <a:cubicBezTo>
                    <a:pt x="370" y="346"/>
                    <a:pt x="458" y="255"/>
                    <a:pt x="507" y="242"/>
                  </a:cubicBezTo>
                  <a:cubicBezTo>
                    <a:pt x="463" y="296"/>
                    <a:pt x="394" y="390"/>
                    <a:pt x="385" y="408"/>
                  </a:cubicBezTo>
                  <a:cubicBezTo>
                    <a:pt x="373" y="431"/>
                    <a:pt x="377" y="446"/>
                    <a:pt x="378" y="478"/>
                  </a:cubicBezTo>
                  <a:cubicBezTo>
                    <a:pt x="378" y="510"/>
                    <a:pt x="384" y="565"/>
                    <a:pt x="382" y="590"/>
                  </a:cubicBezTo>
                  <a:cubicBezTo>
                    <a:pt x="380" y="614"/>
                    <a:pt x="370" y="684"/>
                    <a:pt x="365" y="689"/>
                  </a:cubicBezTo>
                  <a:cubicBezTo>
                    <a:pt x="415" y="692"/>
                    <a:pt x="519" y="730"/>
                    <a:pt x="547" y="770"/>
                  </a:cubicBezTo>
                  <a:cubicBezTo>
                    <a:pt x="279" y="770"/>
                    <a:pt x="0" y="766"/>
                    <a:pt x="0" y="76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92D050"/>
                </a:solidFill>
              </a:endParaRPr>
            </a:p>
          </p:txBody>
        </p:sp>
      </p:gr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904" y="0"/>
            <a:ext cx="2442718" cy="375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H="1">
            <a:off x="0" y="375610"/>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23" name="文本框 2"/>
          <p:cNvSpPr txBox="1"/>
          <p:nvPr/>
        </p:nvSpPr>
        <p:spPr>
          <a:xfrm>
            <a:off x="503432" y="576127"/>
            <a:ext cx="7366572" cy="400110"/>
          </a:xfrm>
          <a:prstGeom prst="rect">
            <a:avLst/>
          </a:prstGeom>
          <a:noFill/>
        </p:spPr>
        <p:txBody>
          <a:bodyPr wrap="square" rtlCol="0">
            <a:spAutoFit/>
          </a:bodyPr>
          <a:lstStyle/>
          <a:p>
            <a:pPr algn="ctr"/>
            <a:endParaRPr lang="zh-CN" altLang="zh-CN" sz="2000" b="1" dirty="0" smtClean="0">
              <a:solidFill>
                <a:srgbClr val="2D7A8F"/>
              </a:solidFill>
              <a:latin typeface="微软雅黑" pitchFamily="34" charset="-122"/>
              <a:ea typeface="微软雅黑" pitchFamily="34" charset="-122"/>
            </a:endParaRPr>
          </a:p>
        </p:txBody>
      </p:sp>
      <p:cxnSp>
        <p:nvCxnSpPr>
          <p:cNvPr id="8" name="直接连接符 7"/>
          <p:cNvCxnSpPr/>
          <p:nvPr/>
        </p:nvCxnSpPr>
        <p:spPr>
          <a:xfrm flipH="1">
            <a:off x="-1" y="6507569"/>
            <a:ext cx="12192001" cy="21409"/>
          </a:xfrm>
          <a:prstGeom prst="line">
            <a:avLst/>
          </a:prstGeom>
          <a:ln>
            <a:solidFill>
              <a:srgbClr val="31859C"/>
            </a:solidFill>
            <a:prstDash val="sysDash"/>
          </a:ln>
        </p:spPr>
        <p:style>
          <a:lnRef idx="1">
            <a:schemeClr val="accent1"/>
          </a:lnRef>
          <a:fillRef idx="0">
            <a:schemeClr val="accent1"/>
          </a:fillRef>
          <a:effectRef idx="0">
            <a:schemeClr val="accent1"/>
          </a:effectRef>
          <a:fontRef idx="minor">
            <a:schemeClr val="tx1"/>
          </a:fontRef>
        </p:style>
      </p:cxnSp>
      <p:sp>
        <p:nvSpPr>
          <p:cNvPr id="28" name="椭圆 1"/>
          <p:cNvSpPr>
            <a:spLocks noChangeArrowheads="1"/>
          </p:cNvSpPr>
          <p:nvPr/>
        </p:nvSpPr>
        <p:spPr bwMode="auto">
          <a:xfrm>
            <a:off x="5268858" y="1714769"/>
            <a:ext cx="1836738" cy="2130425"/>
          </a:xfrm>
          <a:custGeom>
            <a:avLst/>
            <a:gdLst>
              <a:gd name="T0" fmla="*/ 0 w 3240360"/>
              <a:gd name="T1" fmla="*/ 0 h 3757972"/>
              <a:gd name="T2" fmla="*/ 3240360 w 3240360"/>
              <a:gd name="T3" fmla="*/ 3757972 h 3757972"/>
            </a:gdLst>
            <a:ahLst/>
            <a:cxnLst/>
            <a:rect l="T0" t="T1" r="T2" b="T3"/>
            <a:pathLst>
              <a:path w="3240360" h="3757972">
                <a:moveTo>
                  <a:pt x="1620180" y="0"/>
                </a:moveTo>
                <a:cubicBezTo>
                  <a:pt x="2514981" y="0"/>
                  <a:pt x="3240360" y="725379"/>
                  <a:pt x="3240360" y="1620180"/>
                </a:cubicBezTo>
                <a:cubicBezTo>
                  <a:pt x="3240360" y="2212023"/>
                  <a:pt x="2923020" y="2729746"/>
                  <a:pt x="2448272" y="3010903"/>
                </a:cubicBezTo>
                <a:lnTo>
                  <a:pt x="2448272" y="3511913"/>
                </a:lnTo>
                <a:cubicBezTo>
                  <a:pt x="2448272" y="3647808"/>
                  <a:pt x="2338108" y="3757972"/>
                  <a:pt x="2202213" y="3757972"/>
                </a:cubicBezTo>
                <a:lnTo>
                  <a:pt x="1038147" y="3757972"/>
                </a:lnTo>
                <a:cubicBezTo>
                  <a:pt x="902252" y="3757972"/>
                  <a:pt x="792088" y="3647808"/>
                  <a:pt x="792088" y="3511913"/>
                </a:cubicBezTo>
                <a:lnTo>
                  <a:pt x="792088" y="3010903"/>
                </a:lnTo>
                <a:cubicBezTo>
                  <a:pt x="317340" y="2729746"/>
                  <a:pt x="0" y="2212023"/>
                  <a:pt x="0" y="1620180"/>
                </a:cubicBezTo>
                <a:cubicBezTo>
                  <a:pt x="0" y="725379"/>
                  <a:pt x="725379" y="0"/>
                  <a:pt x="1620180" y="0"/>
                </a:cubicBezTo>
                <a:close/>
              </a:path>
            </a:pathLst>
          </a:custGeom>
          <a:solidFill>
            <a:srgbClr val="F2F2F2"/>
          </a:solidFill>
          <a:ln w="203200">
            <a:solidFill>
              <a:srgbClr val="3C72A4"/>
            </a:solidFill>
            <a:bevel/>
            <a:headEnd/>
            <a:tailEnd/>
          </a:ln>
        </p:spPr>
        <p:txBody>
          <a:bodyPr anchor="ctr"/>
          <a:lstStyle/>
          <a:p>
            <a:pPr algn="ctr" eaLnBrk="1" hangingPunct="1">
              <a:buFont typeface="Arial" charset="0"/>
              <a:buNone/>
            </a:pPr>
            <a:r>
              <a:rPr lang="zh-CN" altLang="en-US" sz="2400" dirty="0" smtClean="0">
                <a:solidFill>
                  <a:srgbClr val="3C72A4"/>
                </a:solidFill>
                <a:latin typeface="微软雅黑" pitchFamily="34" charset="-122"/>
                <a:ea typeface="微软雅黑" pitchFamily="34" charset="-122"/>
                <a:sym typeface="微软雅黑" pitchFamily="34" charset="-122"/>
              </a:rPr>
              <a:t>总分馆</a:t>
            </a:r>
            <a:endParaRPr lang="en-US" altLang="zh-CN" sz="2400" dirty="0" smtClean="0">
              <a:solidFill>
                <a:srgbClr val="3C72A4"/>
              </a:solidFill>
              <a:latin typeface="微软雅黑" pitchFamily="34" charset="-122"/>
              <a:ea typeface="微软雅黑" pitchFamily="34" charset="-122"/>
              <a:sym typeface="微软雅黑" pitchFamily="34" charset="-122"/>
            </a:endParaRPr>
          </a:p>
          <a:p>
            <a:pPr algn="ctr" eaLnBrk="1" hangingPunct="1">
              <a:buFont typeface="Arial" charset="0"/>
              <a:buNone/>
            </a:pPr>
            <a:r>
              <a:rPr lang="zh-CN" altLang="en-US" sz="2400" dirty="0" smtClean="0">
                <a:solidFill>
                  <a:srgbClr val="3C72A4"/>
                </a:solidFill>
                <a:latin typeface="微软雅黑" pitchFamily="34" charset="-122"/>
                <a:ea typeface="微软雅黑" pitchFamily="34" charset="-122"/>
                <a:sym typeface="微软雅黑" pitchFamily="34" charset="-122"/>
              </a:rPr>
              <a:t>集群建设</a:t>
            </a:r>
            <a:endParaRPr lang="en-US" altLang="zh-CN" sz="2400" dirty="0">
              <a:solidFill>
                <a:srgbClr val="3C72A4"/>
              </a:solidFill>
              <a:latin typeface="微软雅黑" pitchFamily="34" charset="-122"/>
              <a:ea typeface="微软雅黑" pitchFamily="34" charset="-122"/>
              <a:sym typeface="微软雅黑" pitchFamily="34" charset="-122"/>
            </a:endParaRPr>
          </a:p>
        </p:txBody>
      </p:sp>
      <p:sp>
        <p:nvSpPr>
          <p:cNvPr id="29" name="圆角矩形 28"/>
          <p:cNvSpPr>
            <a:spLocks noChangeArrowheads="1"/>
          </p:cNvSpPr>
          <p:nvPr/>
        </p:nvSpPr>
        <p:spPr bwMode="auto">
          <a:xfrm>
            <a:off x="5765746" y="3996006"/>
            <a:ext cx="858837" cy="177800"/>
          </a:xfrm>
          <a:prstGeom prst="roundRect">
            <a:avLst>
              <a:gd name="adj" fmla="val 50000"/>
            </a:avLst>
          </a:prstGeom>
          <a:solidFill>
            <a:srgbClr val="BFBFBF"/>
          </a:solidFill>
          <a:ln w="25400">
            <a:noFill/>
            <a:round/>
            <a:headEnd/>
            <a:tailEnd/>
          </a:ln>
        </p:spPr>
        <p:txBody>
          <a:bodyPr anchor="ctr"/>
          <a:lstStyle/>
          <a:p>
            <a:pPr algn="ctr" eaLnBrk="1" hangingPunct="1">
              <a:buFont typeface="Arial" charset="0"/>
              <a:buNone/>
            </a:pPr>
            <a:endParaRPr lang="zh-CN" altLang="zh-CN" sz="1300">
              <a:solidFill>
                <a:srgbClr val="3C72A4"/>
              </a:solidFill>
              <a:latin typeface="Calibri" pitchFamily="34" charset="0"/>
              <a:sym typeface="Calibri" pitchFamily="34" charset="0"/>
            </a:endParaRPr>
          </a:p>
        </p:txBody>
      </p:sp>
      <p:sp>
        <p:nvSpPr>
          <p:cNvPr id="30" name="圆角矩形 29"/>
          <p:cNvSpPr>
            <a:spLocks noChangeArrowheads="1"/>
          </p:cNvSpPr>
          <p:nvPr/>
        </p:nvSpPr>
        <p:spPr bwMode="auto">
          <a:xfrm>
            <a:off x="5840358" y="4251594"/>
            <a:ext cx="709613" cy="179387"/>
          </a:xfrm>
          <a:prstGeom prst="roundRect">
            <a:avLst>
              <a:gd name="adj" fmla="val 50000"/>
            </a:avLst>
          </a:prstGeom>
          <a:solidFill>
            <a:schemeClr val="accent1"/>
          </a:solidFill>
          <a:ln w="25400">
            <a:noFill/>
            <a:round/>
            <a:headEnd/>
            <a:tailEnd/>
          </a:ln>
        </p:spPr>
        <p:txBody>
          <a:bodyPr anchor="ctr"/>
          <a:lstStyle/>
          <a:p>
            <a:pPr algn="ctr" eaLnBrk="1" hangingPunct="1">
              <a:buFont typeface="Arial" charset="0"/>
              <a:buNone/>
            </a:pPr>
            <a:endParaRPr lang="zh-CN" altLang="zh-CN" sz="1300">
              <a:solidFill>
                <a:srgbClr val="3C72A4"/>
              </a:solidFill>
              <a:latin typeface="Calibri" pitchFamily="34" charset="0"/>
              <a:sym typeface="Calibri" pitchFamily="34" charset="0"/>
            </a:endParaRPr>
          </a:p>
        </p:txBody>
      </p:sp>
      <p:sp>
        <p:nvSpPr>
          <p:cNvPr id="31" name="圆角矩形 30"/>
          <p:cNvSpPr>
            <a:spLocks noChangeArrowheads="1"/>
          </p:cNvSpPr>
          <p:nvPr/>
        </p:nvSpPr>
        <p:spPr bwMode="auto">
          <a:xfrm>
            <a:off x="5765746" y="4508769"/>
            <a:ext cx="858837" cy="177800"/>
          </a:xfrm>
          <a:prstGeom prst="roundRect">
            <a:avLst>
              <a:gd name="adj" fmla="val 50000"/>
            </a:avLst>
          </a:prstGeom>
          <a:solidFill>
            <a:srgbClr val="BFBFBF"/>
          </a:solidFill>
          <a:ln w="25400">
            <a:noFill/>
            <a:round/>
            <a:headEnd/>
            <a:tailEnd/>
          </a:ln>
        </p:spPr>
        <p:txBody>
          <a:bodyPr anchor="ctr"/>
          <a:lstStyle/>
          <a:p>
            <a:pPr algn="ctr" eaLnBrk="1" hangingPunct="1">
              <a:buFont typeface="Arial" charset="0"/>
              <a:buNone/>
            </a:pPr>
            <a:endParaRPr lang="zh-CN" altLang="zh-CN" sz="1300">
              <a:solidFill>
                <a:srgbClr val="3C72A4"/>
              </a:solidFill>
              <a:latin typeface="Calibri" pitchFamily="34" charset="0"/>
              <a:sym typeface="Calibri" pitchFamily="34" charset="0"/>
            </a:endParaRPr>
          </a:p>
        </p:txBody>
      </p:sp>
      <p:sp>
        <p:nvSpPr>
          <p:cNvPr id="32" name="圆角矩形 31"/>
          <p:cNvSpPr>
            <a:spLocks noChangeArrowheads="1"/>
          </p:cNvSpPr>
          <p:nvPr/>
        </p:nvSpPr>
        <p:spPr bwMode="auto">
          <a:xfrm>
            <a:off x="5924496" y="4765944"/>
            <a:ext cx="541337" cy="134937"/>
          </a:xfrm>
          <a:prstGeom prst="roundRect">
            <a:avLst>
              <a:gd name="adj" fmla="val 50000"/>
            </a:avLst>
          </a:prstGeom>
          <a:solidFill>
            <a:schemeClr val="accent1"/>
          </a:solidFill>
          <a:ln w="25400">
            <a:noFill/>
            <a:round/>
            <a:headEnd/>
            <a:tailEnd/>
          </a:ln>
        </p:spPr>
        <p:txBody>
          <a:bodyPr anchor="ctr"/>
          <a:lstStyle/>
          <a:p>
            <a:pPr algn="ctr" eaLnBrk="1" hangingPunct="1">
              <a:buFont typeface="Arial" charset="0"/>
              <a:buNone/>
            </a:pPr>
            <a:endParaRPr lang="zh-CN" altLang="zh-CN" sz="1300">
              <a:solidFill>
                <a:srgbClr val="FFFFFF"/>
              </a:solidFill>
              <a:latin typeface="Calibri" pitchFamily="34" charset="0"/>
              <a:sym typeface="Calibri" pitchFamily="34" charset="0"/>
            </a:endParaRPr>
          </a:p>
        </p:txBody>
      </p:sp>
      <p:sp>
        <p:nvSpPr>
          <p:cNvPr id="33" name="椭圆 32"/>
          <p:cNvSpPr>
            <a:spLocks noChangeArrowheads="1"/>
          </p:cNvSpPr>
          <p:nvPr/>
        </p:nvSpPr>
        <p:spPr bwMode="auto">
          <a:xfrm>
            <a:off x="3955996" y="1660794"/>
            <a:ext cx="485775" cy="485775"/>
          </a:xfrm>
          <a:prstGeom prst="ellipse">
            <a:avLst/>
          </a:prstGeom>
          <a:solidFill>
            <a:srgbClr val="F2F2F2"/>
          </a:solidFill>
          <a:ln w="57150">
            <a:solidFill>
              <a:srgbClr val="F48C06"/>
            </a:solidFill>
            <a:bevel/>
            <a:headEnd/>
            <a:tailEnd/>
          </a:ln>
        </p:spPr>
        <p:txBody>
          <a:bodyPr lIns="0" tIns="0" rIns="0" bIns="0" anchor="ctr"/>
          <a:lstStyle/>
          <a:p>
            <a:pPr algn="ctr" eaLnBrk="1" hangingPunct="1">
              <a:spcBef>
                <a:spcPts val="750"/>
              </a:spcBef>
              <a:buFont typeface="Arial" charset="0"/>
              <a:buNone/>
            </a:pPr>
            <a:r>
              <a:rPr lang="en-US" altLang="zh-CN" sz="2400" b="1">
                <a:solidFill>
                  <a:srgbClr val="3C72A4"/>
                </a:solidFill>
                <a:latin typeface="Agency FB" pitchFamily="34" charset="0"/>
                <a:ea typeface="微软雅黑" pitchFamily="34" charset="-122"/>
                <a:sym typeface="Times New Roman" pitchFamily="18" charset="0"/>
              </a:rPr>
              <a:t>01</a:t>
            </a:r>
            <a:endParaRPr lang="zh-CN" altLang="en-US"/>
          </a:p>
        </p:txBody>
      </p:sp>
      <p:sp>
        <p:nvSpPr>
          <p:cNvPr id="34" name="直接连接符 33"/>
          <p:cNvSpPr>
            <a:spLocks noChangeShapeType="1"/>
          </p:cNvSpPr>
          <p:nvPr/>
        </p:nvSpPr>
        <p:spPr bwMode="auto">
          <a:xfrm>
            <a:off x="4513208" y="1965594"/>
            <a:ext cx="647700" cy="271462"/>
          </a:xfrm>
          <a:prstGeom prst="line">
            <a:avLst/>
          </a:prstGeom>
          <a:noFill/>
          <a:ln w="38100">
            <a:solidFill>
              <a:srgbClr val="F48C06"/>
            </a:solidFill>
            <a:bevel/>
            <a:headEnd/>
            <a:tailEnd/>
          </a:ln>
        </p:spPr>
        <p:txBody>
          <a:bodyPr/>
          <a:lstStyle/>
          <a:p>
            <a:endParaRPr lang="zh-CN" altLang="en-US"/>
          </a:p>
        </p:txBody>
      </p:sp>
      <p:sp>
        <p:nvSpPr>
          <p:cNvPr id="35" name="椭圆 34"/>
          <p:cNvSpPr>
            <a:spLocks noChangeArrowheads="1"/>
          </p:cNvSpPr>
          <p:nvPr/>
        </p:nvSpPr>
        <p:spPr bwMode="auto">
          <a:xfrm>
            <a:off x="7940621" y="1660794"/>
            <a:ext cx="485775" cy="485775"/>
          </a:xfrm>
          <a:prstGeom prst="ellipse">
            <a:avLst/>
          </a:prstGeom>
          <a:solidFill>
            <a:srgbClr val="F2F2F2"/>
          </a:solidFill>
          <a:ln w="57150">
            <a:solidFill>
              <a:srgbClr val="F48C06"/>
            </a:solidFill>
            <a:bevel/>
            <a:headEnd/>
            <a:tailEnd/>
          </a:ln>
        </p:spPr>
        <p:txBody>
          <a:bodyPr lIns="0" tIns="0" rIns="0" bIns="0" anchor="ctr"/>
          <a:lstStyle/>
          <a:p>
            <a:pPr algn="ctr" eaLnBrk="1" hangingPunct="1">
              <a:spcBef>
                <a:spcPts val="750"/>
              </a:spcBef>
              <a:buFont typeface="Arial" charset="0"/>
              <a:buNone/>
            </a:pPr>
            <a:r>
              <a:rPr lang="en-US" altLang="zh-CN" sz="2400" b="1">
                <a:solidFill>
                  <a:srgbClr val="3C72A4"/>
                </a:solidFill>
                <a:latin typeface="Agency FB" pitchFamily="34" charset="0"/>
                <a:ea typeface="微软雅黑" pitchFamily="34" charset="-122"/>
                <a:sym typeface="Times New Roman" pitchFamily="18" charset="0"/>
              </a:rPr>
              <a:t>02</a:t>
            </a:r>
            <a:endParaRPr lang="zh-CN" altLang="en-US"/>
          </a:p>
        </p:txBody>
      </p:sp>
      <p:sp>
        <p:nvSpPr>
          <p:cNvPr id="36" name="直接连接符 35"/>
          <p:cNvSpPr>
            <a:spLocks noChangeShapeType="1"/>
          </p:cNvSpPr>
          <p:nvPr/>
        </p:nvSpPr>
        <p:spPr bwMode="auto">
          <a:xfrm rot="8309691">
            <a:off x="7226246" y="1951306"/>
            <a:ext cx="647700" cy="269875"/>
          </a:xfrm>
          <a:prstGeom prst="line">
            <a:avLst/>
          </a:prstGeom>
          <a:noFill/>
          <a:ln w="38100">
            <a:solidFill>
              <a:srgbClr val="F48C06"/>
            </a:solidFill>
            <a:bevel/>
            <a:headEnd/>
            <a:tailEnd/>
          </a:ln>
        </p:spPr>
        <p:txBody>
          <a:bodyPr/>
          <a:lstStyle/>
          <a:p>
            <a:endParaRPr lang="zh-CN" altLang="en-US"/>
          </a:p>
        </p:txBody>
      </p:sp>
      <p:sp>
        <p:nvSpPr>
          <p:cNvPr id="37" name="椭圆 36"/>
          <p:cNvSpPr>
            <a:spLocks noChangeArrowheads="1"/>
          </p:cNvSpPr>
          <p:nvPr/>
        </p:nvSpPr>
        <p:spPr bwMode="auto">
          <a:xfrm>
            <a:off x="4587821" y="4248419"/>
            <a:ext cx="485775" cy="485775"/>
          </a:xfrm>
          <a:prstGeom prst="ellipse">
            <a:avLst/>
          </a:prstGeom>
          <a:solidFill>
            <a:srgbClr val="F2F2F2"/>
          </a:solidFill>
          <a:ln w="57150">
            <a:solidFill>
              <a:srgbClr val="F48C06"/>
            </a:solidFill>
            <a:bevel/>
            <a:headEnd/>
            <a:tailEnd/>
          </a:ln>
        </p:spPr>
        <p:txBody>
          <a:bodyPr lIns="0" tIns="0" rIns="0" bIns="0" anchor="ctr"/>
          <a:lstStyle/>
          <a:p>
            <a:pPr algn="ctr" eaLnBrk="1" hangingPunct="1">
              <a:spcBef>
                <a:spcPts val="750"/>
              </a:spcBef>
              <a:buFont typeface="Arial" charset="0"/>
              <a:buNone/>
            </a:pPr>
            <a:r>
              <a:rPr lang="en-US" altLang="zh-CN" sz="2400" b="1">
                <a:solidFill>
                  <a:srgbClr val="3C72A4"/>
                </a:solidFill>
                <a:latin typeface="Agency FB" pitchFamily="34" charset="0"/>
                <a:ea typeface="微软雅黑" pitchFamily="34" charset="-122"/>
                <a:sym typeface="Times New Roman" pitchFamily="18" charset="0"/>
              </a:rPr>
              <a:t>03</a:t>
            </a:r>
            <a:endParaRPr lang="zh-CN" altLang="en-US"/>
          </a:p>
        </p:txBody>
      </p:sp>
      <p:sp>
        <p:nvSpPr>
          <p:cNvPr id="38" name="直接连接符 37"/>
          <p:cNvSpPr>
            <a:spLocks noChangeShapeType="1"/>
          </p:cNvSpPr>
          <p:nvPr/>
        </p:nvSpPr>
        <p:spPr bwMode="auto">
          <a:xfrm rot="17818244">
            <a:off x="4986284" y="3929331"/>
            <a:ext cx="647700" cy="269875"/>
          </a:xfrm>
          <a:prstGeom prst="line">
            <a:avLst/>
          </a:prstGeom>
          <a:noFill/>
          <a:ln w="38100">
            <a:solidFill>
              <a:srgbClr val="F48C06"/>
            </a:solidFill>
            <a:bevel/>
            <a:headEnd/>
            <a:tailEnd/>
          </a:ln>
        </p:spPr>
        <p:txBody>
          <a:bodyPr/>
          <a:lstStyle/>
          <a:p>
            <a:endParaRPr lang="zh-CN" altLang="en-US"/>
          </a:p>
        </p:txBody>
      </p:sp>
      <p:sp>
        <p:nvSpPr>
          <p:cNvPr id="39" name="椭圆 38"/>
          <p:cNvSpPr>
            <a:spLocks noChangeArrowheads="1"/>
          </p:cNvSpPr>
          <p:nvPr/>
        </p:nvSpPr>
        <p:spPr bwMode="auto">
          <a:xfrm>
            <a:off x="7342133" y="4248419"/>
            <a:ext cx="485775" cy="485775"/>
          </a:xfrm>
          <a:prstGeom prst="ellipse">
            <a:avLst/>
          </a:prstGeom>
          <a:solidFill>
            <a:srgbClr val="F2F2F2"/>
          </a:solidFill>
          <a:ln w="57150">
            <a:solidFill>
              <a:srgbClr val="F48C06"/>
            </a:solidFill>
            <a:bevel/>
            <a:headEnd/>
            <a:tailEnd/>
          </a:ln>
        </p:spPr>
        <p:txBody>
          <a:bodyPr lIns="0" tIns="0" rIns="0" bIns="0" anchor="ctr"/>
          <a:lstStyle/>
          <a:p>
            <a:pPr algn="ctr" eaLnBrk="1" hangingPunct="1">
              <a:spcBef>
                <a:spcPts val="750"/>
              </a:spcBef>
              <a:buFont typeface="Arial" charset="0"/>
              <a:buNone/>
            </a:pPr>
            <a:r>
              <a:rPr lang="en-US" altLang="zh-CN" sz="2400" b="1">
                <a:solidFill>
                  <a:srgbClr val="3C72A4"/>
                </a:solidFill>
                <a:latin typeface="Agency FB" pitchFamily="34" charset="0"/>
                <a:ea typeface="微软雅黑" pitchFamily="34" charset="-122"/>
                <a:sym typeface="Times New Roman" pitchFamily="18" charset="0"/>
              </a:rPr>
              <a:t>04</a:t>
            </a:r>
            <a:endParaRPr lang="zh-CN" altLang="en-US"/>
          </a:p>
        </p:txBody>
      </p:sp>
      <p:sp>
        <p:nvSpPr>
          <p:cNvPr id="40" name="直接连接符 39"/>
          <p:cNvSpPr>
            <a:spLocks noChangeShapeType="1"/>
          </p:cNvSpPr>
          <p:nvPr/>
        </p:nvSpPr>
        <p:spPr bwMode="auto">
          <a:xfrm flipH="1" flipV="1">
            <a:off x="6810321" y="3835669"/>
            <a:ext cx="557212" cy="438150"/>
          </a:xfrm>
          <a:prstGeom prst="line">
            <a:avLst/>
          </a:prstGeom>
          <a:noFill/>
          <a:ln w="38100">
            <a:solidFill>
              <a:srgbClr val="F48C06"/>
            </a:solidFill>
            <a:bevel/>
            <a:headEnd/>
            <a:tailEnd/>
          </a:ln>
        </p:spPr>
        <p:txBody>
          <a:bodyPr/>
          <a:lstStyle/>
          <a:p>
            <a:endParaRPr lang="zh-CN" altLang="en-US"/>
          </a:p>
        </p:txBody>
      </p:sp>
      <p:sp>
        <p:nvSpPr>
          <p:cNvPr id="41" name="TextBox 45"/>
          <p:cNvSpPr>
            <a:spLocks noChangeArrowheads="1"/>
          </p:cNvSpPr>
          <p:nvPr/>
        </p:nvSpPr>
        <p:spPr bwMode="auto">
          <a:xfrm flipH="1">
            <a:off x="3534309" y="2311687"/>
            <a:ext cx="1334231" cy="339708"/>
          </a:xfrm>
          <a:prstGeom prst="rect">
            <a:avLst/>
          </a:prstGeom>
          <a:noFill/>
          <a:ln w="9525">
            <a:noFill/>
            <a:miter lim="800000"/>
            <a:headEnd/>
            <a:tailEnd/>
          </a:ln>
        </p:spPr>
        <p:txBody>
          <a:bodyPr wrap="square">
            <a:spAutoFit/>
          </a:bodyPr>
          <a:lstStyle/>
          <a:p>
            <a:pPr algn="ctr" eaLnBrk="1" hangingPunct="1">
              <a:lnSpc>
                <a:spcPct val="80000"/>
              </a:lnSpc>
              <a:buFont typeface="Arial" charset="0"/>
              <a:buNone/>
            </a:pPr>
            <a:r>
              <a:rPr lang="zh-CN" altLang="en-US" sz="2000" b="1" dirty="0" smtClean="0">
                <a:solidFill>
                  <a:srgbClr val="2D7A8F"/>
                </a:solidFill>
                <a:latin typeface="宋体" charset="-122"/>
                <a:sym typeface="Times New Roman" pitchFamily="18" charset="0"/>
              </a:rPr>
              <a:t>政策趋势</a:t>
            </a:r>
            <a:endParaRPr lang="zh-CN" altLang="en-US" sz="2000" dirty="0">
              <a:solidFill>
                <a:srgbClr val="2D7A8F"/>
              </a:solidFill>
            </a:endParaRPr>
          </a:p>
        </p:txBody>
      </p:sp>
      <p:sp>
        <p:nvSpPr>
          <p:cNvPr id="42" name="TextBox 46"/>
          <p:cNvSpPr>
            <a:spLocks noChangeArrowheads="1"/>
          </p:cNvSpPr>
          <p:nvPr/>
        </p:nvSpPr>
        <p:spPr bwMode="auto">
          <a:xfrm>
            <a:off x="399124" y="584252"/>
            <a:ext cx="2426270" cy="2012859"/>
          </a:xfrm>
          <a:prstGeom prst="rect">
            <a:avLst/>
          </a:prstGeom>
          <a:noFill/>
          <a:ln w="9525">
            <a:noFill/>
            <a:miter lim="800000"/>
            <a:headEnd/>
            <a:tailEnd/>
          </a:ln>
        </p:spPr>
        <p:txBody>
          <a:bodyPr wrap="square">
            <a:spAutoFit/>
          </a:bodyPr>
          <a:lstStyle/>
          <a:p>
            <a:pPr>
              <a:lnSpc>
                <a:spcPct val="130000"/>
              </a:lnSpc>
            </a:pPr>
            <a:r>
              <a:rPr lang="en-US" altLang="zh-CN" sz="2400" b="1" dirty="0" err="1" smtClean="0">
                <a:solidFill>
                  <a:srgbClr val="2D7A8F"/>
                </a:solidFill>
                <a:latin typeface="微软雅黑" pitchFamily="34" charset="-122"/>
                <a:ea typeface="微软雅黑" pitchFamily="34" charset="-122"/>
              </a:rPr>
              <a:t>第一阶段</a:t>
            </a:r>
            <a:r>
              <a:rPr lang="en-US" altLang="zh-CN" sz="2400" b="1" dirty="0" smtClean="0">
                <a:solidFill>
                  <a:srgbClr val="2D7A8F"/>
                </a:solidFill>
                <a:latin typeface="微软雅黑" pitchFamily="34" charset="-122"/>
                <a:ea typeface="微软雅黑" pitchFamily="34" charset="-122"/>
              </a:rPr>
              <a:t>：</a:t>
            </a:r>
          </a:p>
          <a:p>
            <a:pPr>
              <a:lnSpc>
                <a:spcPct val="130000"/>
              </a:lnSpc>
            </a:pPr>
            <a:r>
              <a:rPr lang="en-US" altLang="zh-CN" sz="2400" b="1" dirty="0" err="1" smtClean="0">
                <a:solidFill>
                  <a:srgbClr val="2D7A8F"/>
                </a:solidFill>
                <a:latin typeface="微软雅黑" pitchFamily="34" charset="-122"/>
                <a:ea typeface="微软雅黑" pitchFamily="34" charset="-122"/>
              </a:rPr>
              <a:t>思路</a:t>
            </a:r>
            <a:endParaRPr lang="en-US" altLang="zh-CN" sz="2400" b="1" dirty="0" smtClean="0">
              <a:solidFill>
                <a:srgbClr val="2D7A8F"/>
              </a:solidFill>
              <a:latin typeface="微软雅黑" pitchFamily="34" charset="-122"/>
              <a:ea typeface="微软雅黑" pitchFamily="34" charset="-122"/>
            </a:endParaRPr>
          </a:p>
          <a:p>
            <a:pPr>
              <a:lnSpc>
                <a:spcPct val="130000"/>
              </a:lnSpc>
            </a:pPr>
            <a:r>
              <a:rPr lang="en-US" altLang="zh-CN" sz="2400" b="1" dirty="0" err="1" smtClean="0">
                <a:solidFill>
                  <a:srgbClr val="2D7A8F"/>
                </a:solidFill>
                <a:latin typeface="微软雅黑" pitchFamily="34" charset="-122"/>
                <a:ea typeface="微软雅黑" pitchFamily="34" charset="-122"/>
              </a:rPr>
              <a:t>技术路线</a:t>
            </a:r>
            <a:endParaRPr lang="en-US" altLang="zh-CN" sz="2400" b="1" dirty="0" smtClean="0">
              <a:solidFill>
                <a:srgbClr val="2D7A8F"/>
              </a:solidFill>
              <a:latin typeface="微软雅黑" pitchFamily="34" charset="-122"/>
              <a:ea typeface="微软雅黑" pitchFamily="34" charset="-122"/>
            </a:endParaRPr>
          </a:p>
          <a:p>
            <a:pPr>
              <a:lnSpc>
                <a:spcPct val="130000"/>
              </a:lnSpc>
            </a:pPr>
            <a:r>
              <a:rPr lang="en-US" altLang="zh-CN" sz="2400" b="1" dirty="0" err="1" smtClean="0">
                <a:solidFill>
                  <a:srgbClr val="2D7A8F"/>
                </a:solidFill>
                <a:latin typeface="微软雅黑" pitchFamily="34" charset="-122"/>
                <a:ea typeface="微软雅黑" pitchFamily="34" charset="-122"/>
              </a:rPr>
              <a:t>及目标</a:t>
            </a:r>
            <a:endParaRPr lang="en-US" altLang="zh-CN" sz="2400" dirty="0">
              <a:solidFill>
                <a:srgbClr val="7F7F7F"/>
              </a:solidFill>
              <a:latin typeface="宋体" charset="-122"/>
              <a:sym typeface="Arial" charset="0"/>
            </a:endParaRPr>
          </a:p>
        </p:txBody>
      </p:sp>
      <p:sp>
        <p:nvSpPr>
          <p:cNvPr id="43" name="TextBox 47"/>
          <p:cNvSpPr>
            <a:spLocks noChangeArrowheads="1"/>
          </p:cNvSpPr>
          <p:nvPr/>
        </p:nvSpPr>
        <p:spPr bwMode="auto">
          <a:xfrm flipH="1">
            <a:off x="7577083" y="2287856"/>
            <a:ext cx="1214438" cy="339708"/>
          </a:xfrm>
          <a:prstGeom prst="rect">
            <a:avLst/>
          </a:prstGeom>
          <a:noFill/>
          <a:ln w="9525">
            <a:noFill/>
            <a:miter lim="800000"/>
            <a:headEnd/>
            <a:tailEnd/>
          </a:ln>
        </p:spPr>
        <p:txBody>
          <a:bodyPr>
            <a:spAutoFit/>
          </a:bodyPr>
          <a:lstStyle/>
          <a:p>
            <a:pPr algn="ctr" eaLnBrk="1" hangingPunct="1">
              <a:lnSpc>
                <a:spcPct val="80000"/>
              </a:lnSpc>
              <a:buFont typeface="Arial" charset="0"/>
              <a:buNone/>
            </a:pPr>
            <a:r>
              <a:rPr lang="zh-CN" altLang="en-US" sz="2000" b="1" dirty="0" smtClean="0">
                <a:solidFill>
                  <a:srgbClr val="2D7A8F"/>
                </a:solidFill>
                <a:latin typeface="宋体" charset="-122"/>
                <a:sym typeface="Times New Roman" pitchFamily="18" charset="0"/>
              </a:rPr>
              <a:t>地区现状</a:t>
            </a:r>
            <a:endParaRPr lang="zh-CN" altLang="en-US" sz="2000" dirty="0">
              <a:solidFill>
                <a:srgbClr val="2D7A8F"/>
              </a:solidFill>
            </a:endParaRPr>
          </a:p>
        </p:txBody>
      </p:sp>
      <p:sp>
        <p:nvSpPr>
          <p:cNvPr id="44" name="TextBox 48"/>
          <p:cNvSpPr>
            <a:spLocks noChangeArrowheads="1"/>
          </p:cNvSpPr>
          <p:nvPr/>
        </p:nvSpPr>
        <p:spPr bwMode="auto">
          <a:xfrm>
            <a:off x="7448764" y="2649360"/>
            <a:ext cx="1777429" cy="1121525"/>
          </a:xfrm>
          <a:prstGeom prst="rect">
            <a:avLst/>
          </a:prstGeom>
          <a:noFill/>
          <a:ln w="9525">
            <a:noFill/>
            <a:miter lim="800000"/>
            <a:headEnd/>
            <a:tailEnd/>
          </a:ln>
        </p:spPr>
        <p:txBody>
          <a:bodyPr wrap="square">
            <a:spAutoFit/>
          </a:bodyPr>
          <a:lstStyle/>
          <a:p>
            <a:pPr eaLnBrk="1" hangingPunct="1">
              <a:lnSpc>
                <a:spcPct val="130000"/>
              </a:lnSpc>
              <a:buFont typeface="Arial" charset="0"/>
              <a:buNone/>
            </a:pPr>
            <a:r>
              <a:rPr lang="zh-CN" altLang="en-US" dirty="0" smtClean="0">
                <a:solidFill>
                  <a:srgbClr val="31859C"/>
                </a:solidFill>
                <a:latin typeface="宋体" charset="-122"/>
                <a:sym typeface="宋体" charset="-122"/>
              </a:rPr>
              <a:t>中小学图书馆相对落后，物质匮乏</a:t>
            </a:r>
            <a:endParaRPr lang="en-US" altLang="zh-CN" dirty="0">
              <a:solidFill>
                <a:srgbClr val="31859C"/>
              </a:solidFill>
              <a:latin typeface="宋体" charset="-122"/>
              <a:sym typeface="Arial" charset="0"/>
            </a:endParaRPr>
          </a:p>
        </p:txBody>
      </p:sp>
      <p:sp>
        <p:nvSpPr>
          <p:cNvPr id="45" name="TextBox 49"/>
          <p:cNvSpPr>
            <a:spLocks noChangeArrowheads="1"/>
          </p:cNvSpPr>
          <p:nvPr/>
        </p:nvSpPr>
        <p:spPr bwMode="auto">
          <a:xfrm flipH="1">
            <a:off x="3320157" y="4545870"/>
            <a:ext cx="1214438" cy="339708"/>
          </a:xfrm>
          <a:prstGeom prst="rect">
            <a:avLst/>
          </a:prstGeom>
          <a:noFill/>
          <a:ln w="9525">
            <a:noFill/>
            <a:miter lim="800000"/>
            <a:headEnd/>
            <a:tailEnd/>
          </a:ln>
        </p:spPr>
        <p:txBody>
          <a:bodyPr>
            <a:spAutoFit/>
          </a:bodyPr>
          <a:lstStyle/>
          <a:p>
            <a:pPr algn="ctr" eaLnBrk="1" hangingPunct="1">
              <a:lnSpc>
                <a:spcPct val="80000"/>
              </a:lnSpc>
              <a:buFont typeface="Arial" charset="0"/>
              <a:buNone/>
            </a:pPr>
            <a:r>
              <a:rPr lang="zh-CN" altLang="en-US" sz="2000" b="1" dirty="0" smtClean="0">
                <a:solidFill>
                  <a:srgbClr val="2D7A8F"/>
                </a:solidFill>
                <a:latin typeface="宋体" charset="-122"/>
                <a:sym typeface="Times New Roman" pitchFamily="18" charset="0"/>
              </a:rPr>
              <a:t>读者需求</a:t>
            </a:r>
            <a:endParaRPr lang="zh-CN" altLang="en-US" sz="2000" dirty="0">
              <a:solidFill>
                <a:srgbClr val="2D7A8F"/>
              </a:solidFill>
            </a:endParaRPr>
          </a:p>
        </p:txBody>
      </p:sp>
      <p:sp>
        <p:nvSpPr>
          <p:cNvPr id="46" name="TextBox 51"/>
          <p:cNvSpPr>
            <a:spLocks noChangeArrowheads="1"/>
          </p:cNvSpPr>
          <p:nvPr/>
        </p:nvSpPr>
        <p:spPr bwMode="auto">
          <a:xfrm flipH="1">
            <a:off x="7892996" y="4258194"/>
            <a:ext cx="1214437" cy="339708"/>
          </a:xfrm>
          <a:prstGeom prst="rect">
            <a:avLst/>
          </a:prstGeom>
          <a:noFill/>
          <a:ln w="9525">
            <a:noFill/>
            <a:miter lim="800000"/>
            <a:headEnd/>
            <a:tailEnd/>
          </a:ln>
        </p:spPr>
        <p:txBody>
          <a:bodyPr>
            <a:spAutoFit/>
          </a:bodyPr>
          <a:lstStyle/>
          <a:p>
            <a:pPr algn="ctr" eaLnBrk="1" hangingPunct="1">
              <a:lnSpc>
                <a:spcPct val="80000"/>
              </a:lnSpc>
              <a:buFont typeface="Arial" charset="0"/>
              <a:buNone/>
            </a:pPr>
            <a:r>
              <a:rPr lang="zh-CN" altLang="en-US" sz="2000" b="1" dirty="0" smtClean="0">
                <a:solidFill>
                  <a:srgbClr val="2D7A8F"/>
                </a:solidFill>
                <a:latin typeface="宋体" charset="-122"/>
                <a:sym typeface="Times New Roman" pitchFamily="18" charset="0"/>
              </a:rPr>
              <a:t>自身条件</a:t>
            </a:r>
            <a:endParaRPr lang="zh-CN" altLang="en-US" sz="2000" dirty="0">
              <a:solidFill>
                <a:srgbClr val="2D7A8F"/>
              </a:solidFill>
            </a:endParaRPr>
          </a:p>
        </p:txBody>
      </p:sp>
      <p:sp>
        <p:nvSpPr>
          <p:cNvPr id="48" name="TextBox 48"/>
          <p:cNvSpPr>
            <a:spLocks noChangeArrowheads="1"/>
          </p:cNvSpPr>
          <p:nvPr/>
        </p:nvSpPr>
        <p:spPr bwMode="auto">
          <a:xfrm>
            <a:off x="3400746" y="5000430"/>
            <a:ext cx="1930916" cy="1121525"/>
          </a:xfrm>
          <a:prstGeom prst="rect">
            <a:avLst/>
          </a:prstGeom>
          <a:noFill/>
          <a:ln w="9525">
            <a:noFill/>
            <a:miter lim="800000"/>
            <a:headEnd/>
            <a:tailEnd/>
          </a:ln>
        </p:spPr>
        <p:txBody>
          <a:bodyPr wrap="square">
            <a:spAutoFit/>
          </a:bodyPr>
          <a:lstStyle/>
          <a:p>
            <a:pPr eaLnBrk="1" hangingPunct="1">
              <a:lnSpc>
                <a:spcPct val="130000"/>
              </a:lnSpc>
              <a:buFont typeface="Arial" charset="0"/>
              <a:buNone/>
            </a:pPr>
            <a:r>
              <a:rPr lang="zh-CN" altLang="en-US" dirty="0" smtClean="0">
                <a:solidFill>
                  <a:srgbClr val="31859C"/>
                </a:solidFill>
                <a:latin typeface="宋体" charset="-122"/>
                <a:sym typeface="宋体" charset="-122"/>
              </a:rPr>
              <a:t>新技术迅猛发展推动读者需求发生变化</a:t>
            </a:r>
            <a:endParaRPr lang="en-US" altLang="zh-CN" dirty="0">
              <a:solidFill>
                <a:srgbClr val="31859C"/>
              </a:solidFill>
              <a:latin typeface="宋体" charset="-122"/>
              <a:sym typeface="Arial" charset="0"/>
            </a:endParaRPr>
          </a:p>
        </p:txBody>
      </p:sp>
      <p:sp>
        <p:nvSpPr>
          <p:cNvPr id="49" name="TextBox 48"/>
          <p:cNvSpPr>
            <a:spLocks noChangeArrowheads="1"/>
          </p:cNvSpPr>
          <p:nvPr/>
        </p:nvSpPr>
        <p:spPr bwMode="auto">
          <a:xfrm>
            <a:off x="3264540" y="2800048"/>
            <a:ext cx="1882811" cy="761427"/>
          </a:xfrm>
          <a:prstGeom prst="rect">
            <a:avLst/>
          </a:prstGeom>
          <a:noFill/>
          <a:ln w="9525">
            <a:noFill/>
            <a:miter lim="800000"/>
            <a:headEnd/>
            <a:tailEnd/>
          </a:ln>
        </p:spPr>
        <p:txBody>
          <a:bodyPr wrap="square">
            <a:spAutoFit/>
          </a:bodyPr>
          <a:lstStyle/>
          <a:p>
            <a:pPr eaLnBrk="1" hangingPunct="1">
              <a:lnSpc>
                <a:spcPct val="130000"/>
              </a:lnSpc>
              <a:buFont typeface="Arial" charset="0"/>
              <a:buNone/>
            </a:pPr>
            <a:r>
              <a:rPr lang="zh-CN" altLang="en-US" dirty="0" smtClean="0">
                <a:solidFill>
                  <a:srgbClr val="31859C"/>
                </a:solidFill>
                <a:latin typeface="宋体" charset="-122"/>
                <a:sym typeface="宋体" charset="-122"/>
              </a:rPr>
              <a:t>服务均等化、文化惠民等政策</a:t>
            </a:r>
            <a:endParaRPr lang="en-US" altLang="zh-CN" sz="2000" dirty="0">
              <a:solidFill>
                <a:srgbClr val="31859C"/>
              </a:solidFill>
              <a:latin typeface="宋体" charset="-122"/>
              <a:sym typeface="Arial" charset="0"/>
            </a:endParaRPr>
          </a:p>
        </p:txBody>
      </p:sp>
      <p:sp>
        <p:nvSpPr>
          <p:cNvPr id="50" name="TextBox 48"/>
          <p:cNvSpPr>
            <a:spLocks noChangeArrowheads="1"/>
          </p:cNvSpPr>
          <p:nvPr/>
        </p:nvSpPr>
        <p:spPr bwMode="auto">
          <a:xfrm>
            <a:off x="7065980" y="4731591"/>
            <a:ext cx="2139664" cy="1121525"/>
          </a:xfrm>
          <a:prstGeom prst="rect">
            <a:avLst/>
          </a:prstGeom>
          <a:noFill/>
          <a:ln w="9525">
            <a:noFill/>
            <a:miter lim="800000"/>
            <a:headEnd/>
            <a:tailEnd/>
          </a:ln>
        </p:spPr>
        <p:txBody>
          <a:bodyPr wrap="square">
            <a:spAutoFit/>
          </a:bodyPr>
          <a:lstStyle/>
          <a:p>
            <a:pPr eaLnBrk="1" hangingPunct="1">
              <a:lnSpc>
                <a:spcPct val="130000"/>
              </a:lnSpc>
              <a:buFont typeface="Arial" charset="0"/>
              <a:buNone/>
            </a:pPr>
            <a:r>
              <a:rPr lang="zh-CN" altLang="en-US" dirty="0" smtClean="0">
                <a:solidFill>
                  <a:srgbClr val="31859C"/>
                </a:solidFill>
                <a:latin typeface="宋体" charset="-122"/>
                <a:sym typeface="宋体" charset="-122"/>
              </a:rPr>
              <a:t>限于馆舍、人员数量等，希望以新的服务方式拓展业务</a:t>
            </a:r>
            <a:endParaRPr lang="en-US" altLang="zh-CN" dirty="0">
              <a:solidFill>
                <a:srgbClr val="31859C"/>
              </a:solidFill>
              <a:latin typeface="宋体" charset="-122"/>
              <a:sym typeface="Arial" charset="0"/>
            </a:endParaRPr>
          </a:p>
        </p:txBody>
      </p:sp>
    </p:spTree>
    <p:extLst>
      <p:ext uri="{BB962C8B-B14F-4D97-AF65-F5344CB8AC3E}">
        <p14:creationId xmlns="" xmlns:p14="http://schemas.microsoft.com/office/powerpoint/2010/main" val="4847916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diagram160543_5"/>
  <p:tag name="KSO_WM_SLIDE_INDEX" val="5"/>
  <p:tag name="KSO_WM_SLIDE_ITEM_CNT" val="5"/>
  <p:tag name="KSO_WM_SLIDE_LAYOUT" val="a_l"/>
  <p:tag name="KSO_WM_SLIDE_LAYOUT_CNT" val="1_1"/>
  <p:tag name="KSO_WM_SLIDE_TYPE" val="text"/>
  <p:tag name="KSO_WM_BEAUTIFY_FLAG" val="#wm#"/>
  <p:tag name="KSO_WM_SLIDE_POSITION" val="84*150"/>
  <p:tag name="KSO_WM_SLIDE_SIZE" val="792*346"/>
  <p:tag name="KSO_WM_TEMPLATE_CATEGORY" val="diagram"/>
  <p:tag name="KSO_WM_TEMPLATE_INDEX" val="160543"/>
  <p:tag name="KSO_WM_TAG_VERSION" val="1.0"/>
  <p:tag name="KSO_WM_DIAGRAM_GROUP_CODE" val="l1-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h_a*1_4_1"/>
  <p:tag name="KSO_WM_TEMPLATE_CATEGORY" val="diagram"/>
  <p:tag name="KSO_WM_TEMPLATE_INDEX" val="160543"/>
  <p:tag name="KSO_WM_UNIT_TYPE" val="l_h_a"/>
  <p:tag name="KSO_WM_UNIT_INDEX" val="1_4_1"/>
  <p:tag name="KSO_WM_UNIT_CLEAR" val="1"/>
  <p:tag name="KSO_WM_UNIT_LAYERLEVEL" val="1_1_1"/>
  <p:tag name="KSO_WM_UNIT_VALUE" val="42"/>
  <p:tag name="KSO_WM_UNIT_HIGHLIGHT" val="0"/>
  <p:tag name="KSO_WM_UNIT_COMPATIBLE" val="0"/>
  <p:tag name="KSO_WM_DIAGRAM_GROUP_CODE" val="l1-1"/>
  <p:tag name="KSO_WM_UNIT_PRESET_TEXT" val="LOREM"/>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h_a*1_5_1"/>
  <p:tag name="KSO_WM_TEMPLATE_CATEGORY" val="diagram"/>
  <p:tag name="KSO_WM_TEMPLATE_INDEX" val="160543"/>
  <p:tag name="KSO_WM_UNIT_TYPE" val="l_h_a"/>
  <p:tag name="KSO_WM_UNIT_INDEX" val="1_5_1"/>
  <p:tag name="KSO_WM_UNIT_CLEAR" val="1"/>
  <p:tag name="KSO_WM_UNIT_LAYERLEVEL" val="1_1_1"/>
  <p:tag name="KSO_WM_UNIT_VALUE" val="42"/>
  <p:tag name="KSO_WM_UNIT_HIGHLIGHT" val="0"/>
  <p:tag name="KSO_WM_UNIT_COMPATIBLE" val="0"/>
  <p:tag name="KSO_WM_DIAGRAM_GROUP_CODE" val="l1-1"/>
  <p:tag name="KSO_WM_UNIT_PRESET_TEXT" val="LOREM"/>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13"/>
  <p:tag name="KSO_WM_TAG_VERSION" val="1.0"/>
  <p:tag name="KSO_WM_SLIDE_ID" val="diagram160813_5"/>
  <p:tag name="KSO_WM_SLIDE_INDEX" val="5"/>
  <p:tag name="KSO_WM_SLIDE_ITEM_CNT" val="6"/>
  <p:tag name="KSO_WM_SLIDE_LAYOUT" val="a_r"/>
  <p:tag name="KSO_WM_SLIDE_LAYOUT_CNT" val="1_1"/>
  <p:tag name="KSO_WM_SLIDE_TYPE" val="text"/>
  <p:tag name="KSO_WM_BEAUTIFY_FLAG" val="#wm#"/>
  <p:tag name="KSO_WM_SLIDE_POSITION" val="59*156"/>
  <p:tag name="KSO_WM_SLIDE_SIZE" val="842*279"/>
  <p:tag name="KSO_WM_DIAGRAM_GROUP_CODE" val="r1-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13"/>
  <p:tag name="KSO_WM_UNIT_TYPE" val="a"/>
  <p:tag name="KSO_WM_UNIT_INDEX" val="1"/>
  <p:tag name="KSO_WM_UNIT_ID" val="261*a*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 name="KSO_WM_BEAUTIFY_FLAG" val="#wm#"/>
  <p:tag name="KSO_WM_TAG_VERSION" val="1.0"/>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a*1"/>
  <p:tag name="KSO_WM_TEMPLATE_CATEGORY" val="diagram"/>
  <p:tag name="KSO_WM_TEMPLATE_INDEX" val="160543"/>
  <p:tag name="KSO_WM_UNIT_TYPE" val="a"/>
  <p:tag name="KSO_WM_UNIT_INDEX" val="1"/>
  <p:tag name="KSO_WM_UNIT_CLEAR" val="1"/>
  <p:tag name="KSO_WM_UNIT_LAYERLEVEL" val="1"/>
  <p:tag name="KSO_WM_UNIT_VALUE" val="25"/>
  <p:tag name="KSO_WM_UNIT_ISCONTENTSTITLE" val="0"/>
  <p:tag name="KSO_WM_UNIT_HIGHLIGHT" val="0"/>
  <p:tag name="KSO_WM_UNIT_COMPATIBLE" val="1"/>
  <p:tag name="KSO_WM_UNIT_PRESET_TEXT_INDEX" val="3"/>
  <p:tag name="KSO_WM_UNIT_PRESET_TEXT_LEN" val="17"/>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i*1_1"/>
  <p:tag name="KSO_WM_TEMPLATE_CATEGORY" val="diagram"/>
  <p:tag name="KSO_WM_TEMPLATE_INDEX" val="160543"/>
  <p:tag name="KSO_WM_UNIT_TYPE" val="l_i"/>
  <p:tag name="KSO_WM_UNIT_INDEX" val="1_1"/>
  <p:tag name="KSO_WM_UNIT_CLEAR" val="1"/>
  <p:tag name="KSO_WM_UNIT_LAYERLEVEL" val="1_1"/>
  <p:tag name="KSO_WM_DIAGRAM_GROUP_CODE" val="l1-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i*1_2"/>
  <p:tag name="KSO_WM_TEMPLATE_CATEGORY" val="diagram"/>
  <p:tag name="KSO_WM_TEMPLATE_INDEX" val="160543"/>
  <p:tag name="KSO_WM_UNIT_TYPE" val="l_i"/>
  <p:tag name="KSO_WM_UNIT_INDEX" val="1_2"/>
  <p:tag name="KSO_WM_UNIT_CLEAR" val="1"/>
  <p:tag name="KSO_WM_UNIT_LAYERLEVEL" val="1_1"/>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i*1_3"/>
  <p:tag name="KSO_WM_TEMPLATE_CATEGORY" val="diagram"/>
  <p:tag name="KSO_WM_TEMPLATE_INDEX" val="160543"/>
  <p:tag name="KSO_WM_UNIT_TYPE" val="l_i"/>
  <p:tag name="KSO_WM_UNIT_INDEX" val="1_3"/>
  <p:tag name="KSO_WM_UNIT_CLEAR" val="1"/>
  <p:tag name="KSO_WM_UNIT_LAYERLEVEL" val="1_1"/>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i*1_4"/>
  <p:tag name="KSO_WM_TEMPLATE_CATEGORY" val="diagram"/>
  <p:tag name="KSO_WM_TEMPLATE_INDEX" val="160543"/>
  <p:tag name="KSO_WM_UNIT_TYPE" val="l_i"/>
  <p:tag name="KSO_WM_UNIT_INDEX" val="1_4"/>
  <p:tag name="KSO_WM_UNIT_CLEAR" val="1"/>
  <p:tag name="KSO_WM_UNIT_LAYERLEVEL" val="1_1"/>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h_a*1_1_1"/>
  <p:tag name="KSO_WM_TEMPLATE_CATEGORY" val="diagram"/>
  <p:tag name="KSO_WM_TEMPLATE_INDEX" val="160543"/>
  <p:tag name="KSO_WM_UNIT_TYPE" val="l_h_a"/>
  <p:tag name="KSO_WM_UNIT_INDEX" val="1_1_1"/>
  <p:tag name="KSO_WM_UNIT_CLEAR" val="1"/>
  <p:tag name="KSO_WM_UNIT_LAYERLEVEL" val="1_1_1"/>
  <p:tag name="KSO_WM_UNIT_VALUE" val="42"/>
  <p:tag name="KSO_WM_UNIT_HIGHLIGHT" val="0"/>
  <p:tag name="KSO_WM_UNIT_COMPATIBLE" val="0"/>
  <p:tag name="KSO_WM_DIAGRAM_GROUP_CODE" val="l1-1"/>
  <p:tag name="KSO_WM_UNIT_PRESET_TEXT" val="LOREM"/>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h_a*1_2_1"/>
  <p:tag name="KSO_WM_TEMPLATE_CATEGORY" val="diagram"/>
  <p:tag name="KSO_WM_TEMPLATE_INDEX" val="160543"/>
  <p:tag name="KSO_WM_UNIT_TYPE" val="l_h_a"/>
  <p:tag name="KSO_WM_UNIT_INDEX" val="1_2_1"/>
  <p:tag name="KSO_WM_UNIT_CLEAR" val="1"/>
  <p:tag name="KSO_WM_UNIT_LAYERLEVEL" val="1_1_1"/>
  <p:tag name="KSO_WM_UNIT_VALUE" val="42"/>
  <p:tag name="KSO_WM_UNIT_HIGHLIGHT" val="0"/>
  <p:tag name="KSO_WM_UNIT_COMPATIBLE" val="0"/>
  <p:tag name="KSO_WM_DIAGRAM_GROUP_CODE" val="l1-1"/>
  <p:tag name="KSO_WM_UNIT_PRESET_TEXT" val="LOREM"/>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ID" val="diagram160543_5*l_h_a*1_3_1"/>
  <p:tag name="KSO_WM_TEMPLATE_CATEGORY" val="diagram"/>
  <p:tag name="KSO_WM_TEMPLATE_INDEX" val="160543"/>
  <p:tag name="KSO_WM_UNIT_TYPE" val="l_h_a"/>
  <p:tag name="KSO_WM_UNIT_INDEX" val="1_3_1"/>
  <p:tag name="KSO_WM_UNIT_CLEAR" val="1"/>
  <p:tag name="KSO_WM_UNIT_LAYERLEVEL" val="1_1_1"/>
  <p:tag name="KSO_WM_UNIT_VALUE" val="42"/>
  <p:tag name="KSO_WM_UNIT_HIGHLIGHT" val="0"/>
  <p:tag name="KSO_WM_UNIT_COMPATIBLE" val="0"/>
  <p:tag name="KSO_WM_DIAGRAM_GROUP_CODE" val="l1-1"/>
  <p:tag name="KSO_WM_UNIT_PRESET_TEXT" val="LORE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2543</Words>
  <Application>Microsoft Office PowerPoint</Application>
  <PresentationFormat>自定义</PresentationFormat>
  <Paragraphs>333</Paragraphs>
  <Slides>54</Slides>
  <Notes>4</Notes>
  <HiddenSlides>0</HiddenSlides>
  <MMClips>0</MMClips>
  <ScaleCrop>false</ScaleCrop>
  <HeadingPairs>
    <vt:vector size="4" baseType="variant">
      <vt:variant>
        <vt:lpstr>主题</vt:lpstr>
      </vt:variant>
      <vt:variant>
        <vt:i4>1</vt:i4>
      </vt:variant>
      <vt:variant>
        <vt:lpstr>幻灯片标题</vt:lpstr>
      </vt:variant>
      <vt:variant>
        <vt:i4>54</vt:i4>
      </vt:variant>
    </vt:vector>
  </HeadingPairs>
  <TitlesOfParts>
    <vt:vector size="55"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subject>哎呀小小草</dc:subject>
  <dc:creator>哎呀小小草</dc:creator>
  <cp:keywords>https://800sucai.taobao.com</cp:keywords>
  <dc:description>https://800sucai.taobao.com</dc:description>
  <cp:lastModifiedBy>lenovo</cp:lastModifiedBy>
  <cp:revision>241</cp:revision>
  <dcterms:created xsi:type="dcterms:W3CDTF">2015-09-16T04:29:00Z</dcterms:created>
  <dcterms:modified xsi:type="dcterms:W3CDTF">2017-09-25T08:01:07Z</dcterms:modified>
  <cp:category>https://800sucai.taobao.com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2052-10.1.0.5603</vt:lpwstr>
  </property>
</Properties>
</file>