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slideLayouts/slideLayout16.xml" ContentType="application/vnd.openxmlformats-officedocument.presentationml.slideLayout+xml"/>
  <Override PartName="/ppt/tags/tag39.xml" ContentType="application/vnd.openxmlformats-officedocument.presentationml.tags+xml"/>
  <Default Extension="jpeg" ContentType="image/jpeg"/>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31"/>
  </p:notesMasterIdLst>
  <p:handoutMasterIdLst>
    <p:handoutMasterId r:id="rId32"/>
  </p:handoutMasterIdLst>
  <p:sldIdLst>
    <p:sldId id="256" r:id="rId3"/>
    <p:sldId id="377" r:id="rId4"/>
    <p:sldId id="378" r:id="rId5"/>
    <p:sldId id="379" r:id="rId6"/>
    <p:sldId id="323" r:id="rId7"/>
    <p:sldId id="325" r:id="rId8"/>
    <p:sldId id="351" r:id="rId9"/>
    <p:sldId id="326" r:id="rId10"/>
    <p:sldId id="380" r:id="rId11"/>
    <p:sldId id="328" r:id="rId12"/>
    <p:sldId id="329" r:id="rId13"/>
    <p:sldId id="330" r:id="rId14"/>
    <p:sldId id="331" r:id="rId15"/>
    <p:sldId id="332" r:id="rId16"/>
    <p:sldId id="381" r:id="rId17"/>
    <p:sldId id="352" r:id="rId18"/>
    <p:sldId id="353" r:id="rId19"/>
    <p:sldId id="336" r:id="rId20"/>
    <p:sldId id="337" r:id="rId21"/>
    <p:sldId id="338" r:id="rId22"/>
    <p:sldId id="355" r:id="rId23"/>
    <p:sldId id="340" r:id="rId24"/>
    <p:sldId id="342" r:id="rId25"/>
    <p:sldId id="344" r:id="rId26"/>
    <p:sldId id="345" r:id="rId27"/>
    <p:sldId id="347" r:id="rId28"/>
    <p:sldId id="348" r:id="rId29"/>
    <p:sldId id="382" r:id="rId30"/>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C2C"/>
    <a:srgbClr val="F6E6E6"/>
    <a:srgbClr val="EDCCCB"/>
    <a:srgbClr val="ECCBCA"/>
    <a:srgbClr val="332F1D"/>
    <a:srgbClr val="857C4D"/>
    <a:srgbClr val="CEC8AA"/>
    <a:srgbClr val="BF24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19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92438" cy="474663"/>
          </a:xfrm>
          <a:prstGeom prst="rect">
            <a:avLst/>
          </a:prstGeom>
        </p:spPr>
        <p:txBody>
          <a:bodyPr vert="horz" lIns="91440" tIns="45720" rIns="91440" bIns="45720" rtlCol="0"/>
          <a:lstStyle>
            <a:lvl1pPr algn="l">
              <a:defRPr sz="121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911600" y="0"/>
            <a:ext cx="2992438" cy="474663"/>
          </a:xfrm>
          <a:prstGeom prst="rect">
            <a:avLst/>
          </a:prstGeom>
        </p:spPr>
        <p:txBody>
          <a:bodyPr vert="horz" lIns="91440" tIns="45720" rIns="91440" bIns="45720" rtlCol="0"/>
          <a:lstStyle>
            <a:lvl1pPr algn="r">
              <a:defRPr sz="1210" smtClean="0">
                <a:latin typeface="Arial" panose="020B0604020202020204" pitchFamily="34" charset="0"/>
                <a:ea typeface="宋体" panose="02010600030101010101" pitchFamily="2" charset="-122"/>
              </a:defRPr>
            </a:lvl1pPr>
          </a:lstStyle>
          <a:p>
            <a:pPr>
              <a:defRPr/>
            </a:pPr>
            <a:fld id="{77FD95EE-5DA5-43F0-8EE1-76E43D3C8C08}" type="datetimeFigureOut">
              <a:rPr lang="zh-CN" altLang="en-US"/>
              <a:pPr>
                <a:defRPr/>
              </a:pPr>
              <a:t>2017-4-3</a:t>
            </a:fld>
            <a:endParaRPr lang="zh-CN" altLang="en-US"/>
          </a:p>
        </p:txBody>
      </p:sp>
      <p:sp>
        <p:nvSpPr>
          <p:cNvPr id="4" name="页脚占位符 3"/>
          <p:cNvSpPr>
            <a:spLocks noGrp="1"/>
          </p:cNvSpPr>
          <p:nvPr>
            <p:ph type="ftr" sz="quarter" idx="2"/>
          </p:nvPr>
        </p:nvSpPr>
        <p:spPr>
          <a:xfrm>
            <a:off x="0" y="8977313"/>
            <a:ext cx="2992438" cy="474662"/>
          </a:xfrm>
          <a:prstGeom prst="rect">
            <a:avLst/>
          </a:prstGeom>
        </p:spPr>
        <p:txBody>
          <a:bodyPr vert="horz" lIns="91440" tIns="45720" rIns="91440" bIns="45720" rtlCol="0" anchor="b"/>
          <a:lstStyle>
            <a:lvl1pPr algn="l">
              <a:defRPr sz="121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911600" y="8977313"/>
            <a:ext cx="2992438" cy="474662"/>
          </a:xfrm>
          <a:prstGeom prst="rect">
            <a:avLst/>
          </a:prstGeom>
        </p:spPr>
        <p:txBody>
          <a:bodyPr vert="horz" lIns="91440" tIns="45720" rIns="91440" bIns="45720" rtlCol="0" anchor="b"/>
          <a:lstStyle>
            <a:lvl1pPr algn="r">
              <a:defRPr sz="1210" smtClean="0">
                <a:latin typeface="Arial" panose="020B0604020202020204" pitchFamily="34" charset="0"/>
                <a:ea typeface="宋体" panose="02010600030101010101" pitchFamily="2" charset="-122"/>
              </a:defRPr>
            </a:lvl1pPr>
          </a:lstStyle>
          <a:p>
            <a:pPr>
              <a:defRPr/>
            </a:pPr>
            <a:fld id="{12164342-7FCC-4C7A-9C5F-1B38DF03266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92438" cy="474663"/>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pPr>
              <a:defRPr/>
            </a:pPr>
            <a:endParaRPr lang="zh-CN" altLang="en-US"/>
          </a:p>
        </p:txBody>
      </p:sp>
      <p:sp>
        <p:nvSpPr>
          <p:cNvPr id="3" name="日期占位符 2"/>
          <p:cNvSpPr>
            <a:spLocks noGrp="1"/>
          </p:cNvSpPr>
          <p:nvPr>
            <p:ph type="dt" idx="1"/>
          </p:nvPr>
        </p:nvSpPr>
        <p:spPr>
          <a:xfrm>
            <a:off x="3911600" y="0"/>
            <a:ext cx="2992438" cy="474663"/>
          </a:xfrm>
          <a:prstGeom prst="rect">
            <a:avLst/>
          </a:prstGeom>
        </p:spPr>
        <p:txBody>
          <a:bodyPr vert="horz" lIns="91440" tIns="45720" rIns="91440" bIns="45720" rtlCol="0"/>
          <a:lstStyle>
            <a:lvl1pPr algn="r">
              <a:defRPr sz="1200" smtClean="0">
                <a:latin typeface="微软雅黑" panose="020B0503020204020204" charset="-122"/>
                <a:ea typeface="微软雅黑" panose="020B0503020204020204" charset="-122"/>
                <a:cs typeface="微软雅黑" panose="020B0503020204020204" charset="-122"/>
              </a:defRPr>
            </a:lvl1pPr>
          </a:lstStyle>
          <a:p>
            <a:pPr>
              <a:defRPr/>
            </a:pPr>
            <a:fld id="{351FBBC4-D35D-4D1C-99BE-46C1D1365F12}" type="datetimeFigureOut">
              <a:rPr lang="zh-CN" altLang="en-US"/>
              <a:pPr>
                <a:defRPr/>
              </a:pPr>
              <a:t>2017-4-3</a:t>
            </a:fld>
            <a:endParaRPr lang="zh-CN" altLang="en-US"/>
          </a:p>
        </p:txBody>
      </p:sp>
      <p:sp>
        <p:nvSpPr>
          <p:cNvPr id="4" name="幻灯片图像占位符 3"/>
          <p:cNvSpPr>
            <a:spLocks noGrp="1" noRot="1" noChangeAspect="1"/>
          </p:cNvSpPr>
          <p:nvPr>
            <p:ph type="sldImg" idx="2"/>
          </p:nvPr>
        </p:nvSpPr>
        <p:spPr>
          <a:xfrm>
            <a:off x="617538" y="1181100"/>
            <a:ext cx="5670550" cy="31908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90563" y="4548188"/>
            <a:ext cx="5524500" cy="37211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977313"/>
            <a:ext cx="2992438" cy="474662"/>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pPr>
              <a:defRPr/>
            </a:pPr>
            <a:endParaRPr lang="zh-CN" altLang="en-US"/>
          </a:p>
        </p:txBody>
      </p:sp>
      <p:sp>
        <p:nvSpPr>
          <p:cNvPr id="7" name="灯片编号占位符 6"/>
          <p:cNvSpPr>
            <a:spLocks noGrp="1"/>
          </p:cNvSpPr>
          <p:nvPr>
            <p:ph type="sldNum" sz="quarter" idx="5"/>
          </p:nvPr>
        </p:nvSpPr>
        <p:spPr>
          <a:xfrm>
            <a:off x="3911600" y="8977313"/>
            <a:ext cx="2992438" cy="474662"/>
          </a:xfrm>
          <a:prstGeom prst="rect">
            <a:avLst/>
          </a:prstGeom>
        </p:spPr>
        <p:txBody>
          <a:bodyPr vert="horz" lIns="91440" tIns="45720" rIns="91440" bIns="45720" rtlCol="0" anchor="b"/>
          <a:lstStyle>
            <a:lvl1pPr algn="r">
              <a:defRPr sz="1200" smtClean="0">
                <a:latin typeface="微软雅黑" panose="020B0503020204020204" charset="-122"/>
                <a:ea typeface="微软雅黑" panose="020B0503020204020204" charset="-122"/>
                <a:cs typeface="微软雅黑" panose="020B0503020204020204" charset="-122"/>
              </a:defRPr>
            </a:lvl1pPr>
          </a:lstStyle>
          <a:p>
            <a:pPr>
              <a:defRPr/>
            </a:pPr>
            <a:fld id="{025C1089-6321-4441-93BD-FB8450E8FD6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微软雅黑"/>
              <a:ea typeface="微软雅黑"/>
              <a:cs typeface="微软雅黑"/>
            </a:endParaRPr>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DBC34F-E92C-428F-A653-6F5EF500D7C4}" type="slidenum">
              <a:rPr lang="zh-CN" altLang="en-US">
                <a:latin typeface="微软雅黑"/>
                <a:ea typeface="微软雅黑"/>
                <a:cs typeface="微软雅黑"/>
              </a:rPr>
              <a:pPr/>
              <a:t>2</a:t>
            </a:fld>
            <a:endParaRPr lang="zh-CN" altLang="en-US">
              <a:latin typeface="微软雅黑"/>
              <a:ea typeface="微软雅黑"/>
              <a:cs typeface="微软雅黑"/>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微软雅黑"/>
              <a:ea typeface="微软雅黑"/>
              <a:cs typeface="微软雅黑"/>
            </a:endParaRPr>
          </a:p>
        </p:txBody>
      </p:sp>
      <p:sp>
        <p:nvSpPr>
          <p:cNvPr id="296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856DD-A835-4133-82A4-5A39EB228BCB}" type="slidenum">
              <a:rPr lang="zh-CN" altLang="en-US">
                <a:latin typeface="微软雅黑"/>
                <a:ea typeface="微软雅黑"/>
                <a:cs typeface="微软雅黑"/>
              </a:rPr>
              <a:pPr/>
              <a:t>3</a:t>
            </a:fld>
            <a:endParaRPr lang="zh-CN" altLang="en-US">
              <a:latin typeface="微软雅黑"/>
              <a:ea typeface="微软雅黑"/>
              <a:cs typeface="微软雅黑"/>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317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微软雅黑"/>
              <a:ea typeface="微软雅黑"/>
              <a:cs typeface="微软雅黑"/>
            </a:endParaRPr>
          </a:p>
        </p:txBody>
      </p:sp>
      <p:sp>
        <p:nvSpPr>
          <p:cNvPr id="317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A6314-2836-4A22-B903-1BCDCA8C09DE}" type="slidenum">
              <a:rPr lang="zh-CN" altLang="en-US">
                <a:latin typeface="微软雅黑"/>
                <a:ea typeface="微软雅黑"/>
                <a:cs typeface="微软雅黑"/>
              </a:rPr>
              <a:pPr/>
              <a:t>4</a:t>
            </a:fld>
            <a:endParaRPr lang="zh-CN" altLang="en-US">
              <a:latin typeface="微软雅黑"/>
              <a:ea typeface="微软雅黑"/>
              <a:cs typeface="微软雅黑"/>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微软雅黑"/>
              <a:ea typeface="微软雅黑"/>
              <a:cs typeface="微软雅黑"/>
            </a:endParaRPr>
          </a:p>
        </p:txBody>
      </p:sp>
      <p:sp>
        <p:nvSpPr>
          <p:cNvPr id="378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5676E9-E4CB-4F5C-8EB7-192F7BE2CA5D}" type="slidenum">
              <a:rPr lang="zh-CN" altLang="en-US">
                <a:latin typeface="微软雅黑"/>
                <a:ea typeface="微软雅黑"/>
                <a:cs typeface="微软雅黑"/>
              </a:rPr>
              <a:pPr/>
              <a:t>9</a:t>
            </a:fld>
            <a:endParaRPr lang="zh-CN" altLang="en-US">
              <a:latin typeface="微软雅黑"/>
              <a:ea typeface="微软雅黑"/>
              <a:cs typeface="微软雅黑"/>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450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微软雅黑"/>
              <a:ea typeface="微软雅黑"/>
              <a:cs typeface="微软雅黑"/>
            </a:endParaRPr>
          </a:p>
        </p:txBody>
      </p:sp>
      <p:sp>
        <p:nvSpPr>
          <p:cNvPr id="450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A36FE7-D200-4BE9-8F5A-A344014BA299}" type="slidenum">
              <a:rPr lang="zh-CN" altLang="en-US">
                <a:latin typeface="微软雅黑"/>
                <a:ea typeface="微软雅黑"/>
                <a:cs typeface="微软雅黑"/>
              </a:rPr>
              <a:pPr/>
              <a:t>15</a:t>
            </a:fld>
            <a:endParaRPr lang="zh-CN" altLang="en-US">
              <a:latin typeface="微软雅黑"/>
              <a:ea typeface="微软雅黑"/>
              <a:cs typeface="微软雅黑"/>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593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微软雅黑"/>
              <a:ea typeface="微软雅黑"/>
              <a:cs typeface="微软雅黑"/>
            </a:endParaRPr>
          </a:p>
        </p:txBody>
      </p:sp>
      <p:sp>
        <p:nvSpPr>
          <p:cNvPr id="593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03F33-8C3E-4204-B5F5-4D4D897B149A}" type="slidenum">
              <a:rPr lang="zh-CN" altLang="en-US">
                <a:latin typeface="微软雅黑"/>
                <a:ea typeface="微软雅黑"/>
                <a:cs typeface="微软雅黑"/>
              </a:rPr>
              <a:pPr/>
              <a:t>28</a:t>
            </a:fld>
            <a:endParaRPr lang="zh-CN" altLang="en-US">
              <a:latin typeface="微软雅黑"/>
              <a:ea typeface="微软雅黑"/>
              <a:cs typeface="微软雅黑"/>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组合 65"/>
          <p:cNvGrpSpPr>
            <a:grpSpLocks/>
          </p:cNvGrpSpPr>
          <p:nvPr/>
        </p:nvGrpSpPr>
        <p:grpSpPr bwMode="auto">
          <a:xfrm>
            <a:off x="2155825" y="568325"/>
            <a:ext cx="7880350" cy="3073400"/>
            <a:chOff x="2014158" y="457200"/>
            <a:chExt cx="8163685" cy="3184013"/>
          </a:xfrm>
        </p:grpSpPr>
        <p:sp>
          <p:nvSpPr>
            <p:cNvPr id="5" name="Rectangle 9"/>
            <p:cNvSpPr>
              <a:spLocks noChangeArrowheads="1"/>
            </p:cNvSpPr>
            <p:nvPr/>
          </p:nvSpPr>
          <p:spPr bwMode="auto">
            <a:xfrm>
              <a:off x="4319856" y="677581"/>
              <a:ext cx="3552288" cy="2203811"/>
            </a:xfrm>
            <a:prstGeom prst="rect">
              <a:avLst/>
            </a:prstGeom>
            <a:solidFill>
              <a:schemeClr val="bg1">
                <a:lumMod val="85000"/>
              </a:schemeClr>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Rectangle 10"/>
            <p:cNvSpPr>
              <a:spLocks noChangeArrowheads="1"/>
            </p:cNvSpPr>
            <p:nvPr/>
          </p:nvSpPr>
          <p:spPr bwMode="auto">
            <a:xfrm>
              <a:off x="4497471" y="817376"/>
              <a:ext cx="3197060" cy="1800875"/>
            </a:xfrm>
            <a:prstGeom prst="rect">
              <a:avLst/>
            </a:prstGeom>
            <a:solidFill>
              <a:srgbClr val="FDFDFD"/>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Freeform 11"/>
            <p:cNvSpPr>
              <a:spLocks noEditPoints="1"/>
            </p:cNvSpPr>
            <p:nvPr/>
          </p:nvSpPr>
          <p:spPr bwMode="auto">
            <a:xfrm>
              <a:off x="4086326" y="457200"/>
              <a:ext cx="4019349" cy="2554118"/>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Freeform 12"/>
            <p:cNvSpPr/>
            <p:nvPr/>
          </p:nvSpPr>
          <p:spPr bwMode="auto">
            <a:xfrm>
              <a:off x="5128989" y="3174137"/>
              <a:ext cx="1924156" cy="434184"/>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Freeform 13"/>
            <p:cNvSpPr/>
            <p:nvPr/>
          </p:nvSpPr>
          <p:spPr bwMode="auto">
            <a:xfrm>
              <a:off x="5852603" y="3174137"/>
              <a:ext cx="1200542" cy="434184"/>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10" name="Rectangle 14"/>
            <p:cNvSpPr>
              <a:spLocks noChangeArrowheads="1"/>
            </p:cNvSpPr>
            <p:nvPr/>
          </p:nvSpPr>
          <p:spPr bwMode="auto">
            <a:xfrm>
              <a:off x="4497471" y="817376"/>
              <a:ext cx="1115024" cy="358530"/>
            </a:xfrm>
            <a:prstGeom prst="rect">
              <a:avLst/>
            </a:prstGeom>
            <a:solidFill>
              <a:srgbClr val="FC611F"/>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11" name="Rectangle 15"/>
            <p:cNvSpPr>
              <a:spLocks noChangeArrowheads="1"/>
            </p:cNvSpPr>
            <p:nvPr/>
          </p:nvSpPr>
          <p:spPr bwMode="auto">
            <a:xfrm>
              <a:off x="4497471" y="1175906"/>
              <a:ext cx="1115024" cy="1442344"/>
            </a:xfrm>
            <a:prstGeom prst="rect">
              <a:avLst/>
            </a:prstGeom>
            <a:solidFill>
              <a:srgbClr val="3C4F53"/>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12" name="Rectangle 16"/>
            <p:cNvSpPr>
              <a:spLocks noChangeArrowheads="1"/>
            </p:cNvSpPr>
            <p:nvPr/>
          </p:nvSpPr>
          <p:spPr bwMode="auto">
            <a:xfrm>
              <a:off x="4681663" y="1340369"/>
              <a:ext cx="743349" cy="296034"/>
            </a:xfrm>
            <a:prstGeom prst="rect">
              <a:avLst/>
            </a:prstGeom>
            <a:solidFill>
              <a:srgbClr val="1C2B38"/>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13" name="Rectangle 17"/>
            <p:cNvSpPr>
              <a:spLocks noChangeArrowheads="1"/>
            </p:cNvSpPr>
            <p:nvPr/>
          </p:nvSpPr>
          <p:spPr bwMode="auto">
            <a:xfrm>
              <a:off x="4681663" y="1832115"/>
              <a:ext cx="743349" cy="294390"/>
            </a:xfrm>
            <a:prstGeom prst="rect">
              <a:avLst/>
            </a:prstGeom>
            <a:solidFill>
              <a:srgbClr val="1C2B38"/>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14" name="Rectangle 18"/>
            <p:cNvSpPr>
              <a:spLocks noChangeArrowheads="1"/>
            </p:cNvSpPr>
            <p:nvPr/>
          </p:nvSpPr>
          <p:spPr bwMode="auto">
            <a:xfrm>
              <a:off x="4681663" y="2290968"/>
              <a:ext cx="743349" cy="164463"/>
            </a:xfrm>
            <a:prstGeom prst="rect">
              <a:avLst/>
            </a:prstGeom>
            <a:solidFill>
              <a:srgbClr val="1C2B38"/>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15" name="Rectangle 19"/>
            <p:cNvSpPr>
              <a:spLocks noChangeArrowheads="1"/>
            </p:cNvSpPr>
            <p:nvPr/>
          </p:nvSpPr>
          <p:spPr bwMode="auto">
            <a:xfrm>
              <a:off x="6059820" y="1210443"/>
              <a:ext cx="1374867" cy="98678"/>
            </a:xfrm>
            <a:prstGeom prst="rect">
              <a:avLst/>
            </a:prstGeom>
            <a:solidFill>
              <a:srgbClr val="FFC543"/>
            </a:solidFill>
            <a:ln>
              <a:noFill/>
            </a:ln>
            <a:extLst>
              <a:ext uri="{91240B29-F687-4F45-9708-019B960494DF}"/>
            </a:extLst>
          </p:spPr>
          <p:txBody>
            <a:bodyPr/>
            <a:lstStyle/>
            <a:p>
              <a:pPr>
                <a:defRPr/>
              </a:pPr>
              <a:endParaRPr lang="zh-CN" altLang="en-US">
                <a:solidFill>
                  <a:srgbClr val="FFC543"/>
                </a:solidFill>
                <a:latin typeface="微软雅黑" panose="020B0503020204020204" charset="-122"/>
                <a:ea typeface="微软雅黑" panose="020B0503020204020204" charset="-122"/>
                <a:cs typeface="微软雅黑" panose="020B0503020204020204" charset="-122"/>
              </a:endParaRPr>
            </a:p>
          </p:txBody>
        </p:sp>
        <p:sp>
          <p:nvSpPr>
            <p:cNvPr id="16" name="Rectangle 20"/>
            <p:cNvSpPr>
              <a:spLocks noChangeArrowheads="1"/>
            </p:cNvSpPr>
            <p:nvPr/>
          </p:nvSpPr>
          <p:spPr bwMode="auto">
            <a:xfrm>
              <a:off x="6059820" y="1471940"/>
              <a:ext cx="1374867" cy="97033"/>
            </a:xfrm>
            <a:prstGeom prst="rect">
              <a:avLst/>
            </a:prstGeom>
            <a:solidFill>
              <a:srgbClr val="FC611F"/>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17" name="Rectangle 21"/>
            <p:cNvSpPr>
              <a:spLocks noChangeArrowheads="1"/>
            </p:cNvSpPr>
            <p:nvPr/>
          </p:nvSpPr>
          <p:spPr bwMode="auto">
            <a:xfrm>
              <a:off x="6059820" y="1735082"/>
              <a:ext cx="1374867" cy="97033"/>
            </a:xfrm>
            <a:prstGeom prst="rect">
              <a:avLst/>
            </a:prstGeom>
            <a:solidFill>
              <a:srgbClr val="FFC543"/>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18" name="Rectangle 22"/>
            <p:cNvSpPr>
              <a:spLocks noChangeArrowheads="1"/>
            </p:cNvSpPr>
            <p:nvPr/>
          </p:nvSpPr>
          <p:spPr bwMode="auto">
            <a:xfrm>
              <a:off x="6059820" y="1994934"/>
              <a:ext cx="1374867" cy="98678"/>
            </a:xfrm>
            <a:prstGeom prst="rect">
              <a:avLst/>
            </a:prstGeom>
            <a:solidFill>
              <a:srgbClr val="464F5A"/>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19" name="Rectangle 23"/>
            <p:cNvSpPr>
              <a:spLocks noChangeArrowheads="1"/>
            </p:cNvSpPr>
            <p:nvPr/>
          </p:nvSpPr>
          <p:spPr bwMode="auto">
            <a:xfrm>
              <a:off x="6059820" y="2258076"/>
              <a:ext cx="1374867" cy="98678"/>
            </a:xfrm>
            <a:prstGeom prst="rect">
              <a:avLst/>
            </a:prstGeom>
            <a:solidFill>
              <a:srgbClr val="FFC543"/>
            </a:solidFill>
            <a:ln>
              <a:noFill/>
            </a:ln>
          </p:spPr>
          <p:txBody>
            <a:bodyPr/>
            <a:lstStyle/>
            <a:p>
              <a:pPr>
                <a:defRPr/>
              </a:pPr>
              <a:endParaRPr lang="zh-CN" altLang="en-US">
                <a:solidFill>
                  <a:srgbClr val="FFC000"/>
                </a:solidFill>
                <a:latin typeface="微软雅黑" panose="020B0503020204020204" charset="-122"/>
                <a:ea typeface="微软雅黑" panose="020B0503020204020204" charset="-122"/>
                <a:cs typeface="微软雅黑" panose="020B0503020204020204" charset="-122"/>
              </a:endParaRPr>
            </a:p>
          </p:txBody>
        </p:sp>
        <p:sp>
          <p:nvSpPr>
            <p:cNvPr id="20" name="Rectangle 25"/>
            <p:cNvSpPr>
              <a:spLocks noChangeArrowheads="1"/>
            </p:cNvSpPr>
            <p:nvPr/>
          </p:nvSpPr>
          <p:spPr bwMode="auto">
            <a:xfrm>
              <a:off x="2014158" y="3452081"/>
              <a:ext cx="300958" cy="189132"/>
            </a:xfrm>
            <a:prstGeom prst="rect">
              <a:avLst/>
            </a:prstGeom>
            <a:solidFill>
              <a:srgbClr val="FC611F"/>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21" name="Rectangle 26"/>
            <p:cNvSpPr>
              <a:spLocks noChangeArrowheads="1"/>
            </p:cNvSpPr>
            <p:nvPr/>
          </p:nvSpPr>
          <p:spPr bwMode="auto">
            <a:xfrm>
              <a:off x="2315116" y="3095194"/>
              <a:ext cx="289446" cy="546019"/>
            </a:xfrm>
            <a:prstGeom prst="rect">
              <a:avLst/>
            </a:prstGeom>
            <a:solidFill>
              <a:srgbClr val="FFC543"/>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22" name="Rectangle 27"/>
            <p:cNvSpPr>
              <a:spLocks noChangeArrowheads="1"/>
            </p:cNvSpPr>
            <p:nvPr/>
          </p:nvSpPr>
          <p:spPr bwMode="auto">
            <a:xfrm>
              <a:off x="2604562" y="2560688"/>
              <a:ext cx="300957" cy="1080525"/>
            </a:xfrm>
            <a:prstGeom prst="rect">
              <a:avLst/>
            </a:prstGeom>
            <a:solidFill>
              <a:srgbClr val="464F5A"/>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23" name="Rectangle 28"/>
            <p:cNvSpPr>
              <a:spLocks noChangeArrowheads="1"/>
            </p:cNvSpPr>
            <p:nvPr/>
          </p:nvSpPr>
          <p:spPr bwMode="auto">
            <a:xfrm>
              <a:off x="2905519" y="2175844"/>
              <a:ext cx="299313" cy="1465369"/>
            </a:xfrm>
            <a:prstGeom prst="rect">
              <a:avLst/>
            </a:prstGeom>
            <a:solidFill>
              <a:srgbClr val="1C2B38"/>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24" name="Rectangle 29"/>
            <p:cNvSpPr>
              <a:spLocks noChangeArrowheads="1"/>
            </p:cNvSpPr>
            <p:nvPr/>
          </p:nvSpPr>
          <p:spPr bwMode="auto">
            <a:xfrm>
              <a:off x="3204832" y="3009673"/>
              <a:ext cx="292735" cy="631540"/>
            </a:xfrm>
            <a:prstGeom prst="rect">
              <a:avLst/>
            </a:prstGeom>
            <a:solidFill>
              <a:srgbClr val="FFC543"/>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25" name="Rectangle 30"/>
            <p:cNvSpPr>
              <a:spLocks noChangeArrowheads="1"/>
            </p:cNvSpPr>
            <p:nvPr/>
          </p:nvSpPr>
          <p:spPr bwMode="auto">
            <a:xfrm>
              <a:off x="3497567" y="3379717"/>
              <a:ext cx="297669" cy="261496"/>
            </a:xfrm>
            <a:prstGeom prst="rect">
              <a:avLst/>
            </a:prstGeom>
            <a:solidFill>
              <a:srgbClr val="FC611F"/>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26" name="Rectangle 32"/>
            <p:cNvSpPr>
              <a:spLocks noChangeArrowheads="1"/>
            </p:cNvSpPr>
            <p:nvPr/>
          </p:nvSpPr>
          <p:spPr bwMode="auto">
            <a:xfrm>
              <a:off x="9886753" y="3452081"/>
              <a:ext cx="291090" cy="189132"/>
            </a:xfrm>
            <a:prstGeom prst="rect">
              <a:avLst/>
            </a:prstGeom>
            <a:solidFill>
              <a:srgbClr val="FC611F"/>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27" name="Rectangle 33"/>
            <p:cNvSpPr>
              <a:spLocks noChangeArrowheads="1"/>
            </p:cNvSpPr>
            <p:nvPr/>
          </p:nvSpPr>
          <p:spPr bwMode="auto">
            <a:xfrm>
              <a:off x="9587440" y="3095194"/>
              <a:ext cx="299313" cy="546019"/>
            </a:xfrm>
            <a:prstGeom prst="rect">
              <a:avLst/>
            </a:prstGeom>
            <a:solidFill>
              <a:srgbClr val="FFC543"/>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28" name="Rectangle 34"/>
            <p:cNvSpPr>
              <a:spLocks noChangeArrowheads="1"/>
            </p:cNvSpPr>
            <p:nvPr/>
          </p:nvSpPr>
          <p:spPr bwMode="auto">
            <a:xfrm>
              <a:off x="9288127" y="2560688"/>
              <a:ext cx="299313" cy="1080525"/>
            </a:xfrm>
            <a:prstGeom prst="rect">
              <a:avLst/>
            </a:prstGeom>
            <a:solidFill>
              <a:srgbClr val="464F5A"/>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29" name="Rectangle 35"/>
            <p:cNvSpPr>
              <a:spLocks noChangeArrowheads="1"/>
            </p:cNvSpPr>
            <p:nvPr/>
          </p:nvSpPr>
          <p:spPr bwMode="auto">
            <a:xfrm>
              <a:off x="8995392" y="2175844"/>
              <a:ext cx="292735" cy="1465369"/>
            </a:xfrm>
            <a:prstGeom prst="rect">
              <a:avLst/>
            </a:prstGeom>
            <a:solidFill>
              <a:srgbClr val="1C2B38"/>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30" name="Rectangle 36"/>
            <p:cNvSpPr>
              <a:spLocks noChangeArrowheads="1"/>
            </p:cNvSpPr>
            <p:nvPr/>
          </p:nvSpPr>
          <p:spPr bwMode="auto">
            <a:xfrm>
              <a:off x="8697723" y="3009673"/>
              <a:ext cx="297669" cy="631540"/>
            </a:xfrm>
            <a:prstGeom prst="rect">
              <a:avLst/>
            </a:prstGeom>
            <a:solidFill>
              <a:srgbClr val="FFC543"/>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31" name="Rectangle 37"/>
            <p:cNvSpPr>
              <a:spLocks noChangeArrowheads="1"/>
            </p:cNvSpPr>
            <p:nvPr/>
          </p:nvSpPr>
          <p:spPr bwMode="auto">
            <a:xfrm>
              <a:off x="8396766" y="3379717"/>
              <a:ext cx="300957" cy="261496"/>
            </a:xfrm>
            <a:prstGeom prst="rect">
              <a:avLst/>
            </a:prstGeom>
            <a:solidFill>
              <a:srgbClr val="FC611F"/>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grpSp>
      <p:sp>
        <p:nvSpPr>
          <p:cNvPr id="2" name="Title 1"/>
          <p:cNvSpPr>
            <a:spLocks noGrp="1"/>
          </p:cNvSpPr>
          <p:nvPr>
            <p:ph type="ctrTitle"/>
          </p:nvPr>
        </p:nvSpPr>
        <p:spPr>
          <a:xfrm>
            <a:off x="1524000" y="3471048"/>
            <a:ext cx="9144000" cy="1637564"/>
          </a:xfrm>
        </p:spPr>
        <p:txBody>
          <a:bodyPr anchor="b">
            <a:normAutofit/>
          </a:bodyPr>
          <a:lstStyle>
            <a:lvl1pPr algn="ctr">
              <a:defRPr sz="5400">
                <a:solidFill>
                  <a:schemeClr val="accent1">
                    <a:lumMod val="7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5338631"/>
            <a:ext cx="9144000" cy="666863"/>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32" name="Date Placeholder 3"/>
          <p:cNvSpPr>
            <a:spLocks noGrp="1"/>
          </p:cNvSpPr>
          <p:nvPr>
            <p:ph type="dt" sz="half" idx="10"/>
          </p:nvPr>
        </p:nvSpPr>
        <p:spPr/>
        <p:txBody>
          <a:bodyPr/>
          <a:lstStyle>
            <a:lvl1pPr>
              <a:defRPr/>
            </a:lvl1pPr>
          </a:lstStyle>
          <a:p>
            <a:pPr>
              <a:defRPr/>
            </a:pPr>
            <a:fld id="{29A7FD42-AA81-4419-9187-1290AF9135AD}" type="datetimeFigureOut">
              <a:rPr lang="zh-CN" altLang="en-US"/>
              <a:pPr>
                <a:defRPr/>
              </a:pPr>
              <a:t>2017-4-3</a:t>
            </a:fld>
            <a:endParaRPr lang="zh-CN" altLang="en-US"/>
          </a:p>
        </p:txBody>
      </p:sp>
      <p:sp>
        <p:nvSpPr>
          <p:cNvPr id="33" name="Footer Placeholder 4"/>
          <p:cNvSpPr>
            <a:spLocks noGrp="1"/>
          </p:cNvSpPr>
          <p:nvPr>
            <p:ph type="ftr" sz="quarter" idx="11"/>
          </p:nvPr>
        </p:nvSpPr>
        <p:spPr/>
        <p:txBody>
          <a:bodyPr/>
          <a:lstStyle>
            <a:lvl1pPr>
              <a:defRPr/>
            </a:lvl1pPr>
          </a:lstStyle>
          <a:p>
            <a:pPr>
              <a:defRPr/>
            </a:pPr>
            <a:endParaRPr lang="zh-CN" altLang="en-US"/>
          </a:p>
        </p:txBody>
      </p:sp>
      <p:sp>
        <p:nvSpPr>
          <p:cNvPr id="34" name="Slide Number Placeholder 5"/>
          <p:cNvSpPr>
            <a:spLocks noGrp="1"/>
          </p:cNvSpPr>
          <p:nvPr>
            <p:ph type="sldNum" sz="quarter" idx="12"/>
          </p:nvPr>
        </p:nvSpPr>
        <p:spPr/>
        <p:txBody>
          <a:bodyPr/>
          <a:lstStyle>
            <a:lvl1pPr>
              <a:defRPr/>
            </a:lvl1pPr>
          </a:lstStyle>
          <a:p>
            <a:pPr>
              <a:defRPr/>
            </a:pPr>
            <a:fld id="{7ECF4616-A506-47CC-B128-5A11E7D4CCD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838202" y="255122"/>
            <a:ext cx="10515598" cy="5817709"/>
          </a:xfrm>
        </p:spPr>
        <p:txBody>
          <a:bodyPr>
            <a:normAutofit/>
          </a:bodyPr>
          <a:lstStyle>
            <a:lvl1pPr marL="0" indent="0">
              <a:buFontTx/>
              <a:buNone/>
              <a:defRPr sz="2400">
                <a:solidFill>
                  <a:schemeClr val="accent1"/>
                </a:solidFill>
              </a:defRPr>
            </a:lvl1pPr>
            <a:lvl2pPr marL="393700" indent="0">
              <a:buFontTx/>
              <a:buNone/>
              <a:defRPr sz="2000">
                <a:solidFill>
                  <a:schemeClr val="accent1"/>
                </a:solidFill>
              </a:defRPr>
            </a:lvl2pPr>
            <a:lvl3pPr marL="661035" indent="0">
              <a:buFontTx/>
              <a:buNone/>
              <a:defRPr sz="1800">
                <a:solidFill>
                  <a:schemeClr val="accent1"/>
                </a:solidFill>
              </a:defRPr>
            </a:lvl3pPr>
            <a:lvl4pPr marL="851535" indent="0">
              <a:buFontTx/>
              <a:buNone/>
              <a:defRPr sz="1800">
                <a:solidFill>
                  <a:schemeClr val="accent1"/>
                </a:solidFill>
              </a:defRPr>
            </a:lvl4pPr>
            <a:lvl5pPr marL="1054735" indent="0">
              <a:buFontTx/>
              <a:buNone/>
              <a:defRPr sz="1800">
                <a:solidFill>
                  <a:schemeClr val="accent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3" name="Date Placeholder 3"/>
          <p:cNvSpPr>
            <a:spLocks noGrp="1"/>
          </p:cNvSpPr>
          <p:nvPr>
            <p:ph type="dt" sz="half" idx="14"/>
          </p:nvPr>
        </p:nvSpPr>
        <p:spPr/>
        <p:txBody>
          <a:bodyPr/>
          <a:lstStyle>
            <a:lvl1pPr>
              <a:defRPr/>
            </a:lvl1pPr>
          </a:lstStyle>
          <a:p>
            <a:pPr>
              <a:defRPr/>
            </a:pPr>
            <a:fld id="{7C258E1C-1015-4796-9C1F-032D9A3E59BD}" type="datetimeFigureOut">
              <a:rPr lang="zh-CN" altLang="en-US"/>
              <a:pPr>
                <a:defRPr/>
              </a:pPr>
              <a:t>2017-4-3</a:t>
            </a:fld>
            <a:endParaRPr lang="zh-CN" altLang="en-US"/>
          </a:p>
        </p:txBody>
      </p:sp>
      <p:sp>
        <p:nvSpPr>
          <p:cNvPr id="4" name="Footer Placeholder 4"/>
          <p:cNvSpPr>
            <a:spLocks noGrp="1"/>
          </p:cNvSpPr>
          <p:nvPr>
            <p:ph type="ftr" sz="quarter" idx="15"/>
          </p:nvPr>
        </p:nvSpPr>
        <p:spPr/>
        <p:txBody>
          <a:bodyPr/>
          <a:lstStyle>
            <a:lvl1pPr>
              <a:defRPr/>
            </a:lvl1pPr>
          </a:lstStyle>
          <a:p>
            <a:pPr>
              <a:defRPr/>
            </a:pPr>
            <a:endParaRPr lang="zh-CN" altLang="en-US"/>
          </a:p>
        </p:txBody>
      </p:sp>
      <p:sp>
        <p:nvSpPr>
          <p:cNvPr id="5" name="Slide Number Placeholder 5"/>
          <p:cNvSpPr>
            <a:spLocks noGrp="1"/>
          </p:cNvSpPr>
          <p:nvPr>
            <p:ph type="sldNum" sz="quarter" idx="16"/>
          </p:nvPr>
        </p:nvSpPr>
        <p:spPr/>
        <p:txBody>
          <a:bodyPr/>
          <a:lstStyle>
            <a:lvl1pPr>
              <a:defRPr/>
            </a:lvl1pPr>
          </a:lstStyle>
          <a:p>
            <a:pPr>
              <a:defRPr/>
            </a:pPr>
            <a:fld id="{D8FB1F5F-C502-407F-8551-8C45D327CDB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组合 65"/>
          <p:cNvGrpSpPr>
            <a:grpSpLocks/>
          </p:cNvGrpSpPr>
          <p:nvPr/>
        </p:nvGrpSpPr>
        <p:grpSpPr bwMode="auto">
          <a:xfrm>
            <a:off x="2155825" y="568325"/>
            <a:ext cx="7880350" cy="3073400"/>
            <a:chOff x="2014158" y="457200"/>
            <a:chExt cx="8163685" cy="3184013"/>
          </a:xfrm>
        </p:grpSpPr>
        <p:sp>
          <p:nvSpPr>
            <p:cNvPr id="5" name="Rectangle 9"/>
            <p:cNvSpPr>
              <a:spLocks noChangeArrowheads="1"/>
            </p:cNvSpPr>
            <p:nvPr/>
          </p:nvSpPr>
          <p:spPr bwMode="auto">
            <a:xfrm>
              <a:off x="4319856" y="677581"/>
              <a:ext cx="3552288" cy="2203811"/>
            </a:xfrm>
            <a:prstGeom prst="rect">
              <a:avLst/>
            </a:prstGeom>
            <a:solidFill>
              <a:schemeClr val="bg1">
                <a:lumMod val="85000"/>
              </a:schemeClr>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6" name="Rectangle 10"/>
            <p:cNvSpPr>
              <a:spLocks noChangeArrowheads="1"/>
            </p:cNvSpPr>
            <p:nvPr/>
          </p:nvSpPr>
          <p:spPr bwMode="auto">
            <a:xfrm>
              <a:off x="4497471" y="817376"/>
              <a:ext cx="3197060" cy="1800875"/>
            </a:xfrm>
            <a:prstGeom prst="rect">
              <a:avLst/>
            </a:prstGeom>
            <a:solidFill>
              <a:srgbClr val="FDFDFD"/>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7" name="Freeform 11"/>
            <p:cNvSpPr>
              <a:spLocks noEditPoints="1"/>
            </p:cNvSpPr>
            <p:nvPr/>
          </p:nvSpPr>
          <p:spPr bwMode="auto">
            <a:xfrm>
              <a:off x="4086326" y="457200"/>
              <a:ext cx="4019349" cy="2554118"/>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8" name="Freeform 12"/>
            <p:cNvSpPr/>
            <p:nvPr/>
          </p:nvSpPr>
          <p:spPr bwMode="auto">
            <a:xfrm>
              <a:off x="5128989" y="3174137"/>
              <a:ext cx="1924156" cy="434184"/>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9" name="Freeform 13"/>
            <p:cNvSpPr/>
            <p:nvPr/>
          </p:nvSpPr>
          <p:spPr bwMode="auto">
            <a:xfrm>
              <a:off x="5852603" y="3174137"/>
              <a:ext cx="1200542" cy="434184"/>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10" name="Rectangle 14"/>
            <p:cNvSpPr>
              <a:spLocks noChangeArrowheads="1"/>
            </p:cNvSpPr>
            <p:nvPr/>
          </p:nvSpPr>
          <p:spPr bwMode="auto">
            <a:xfrm>
              <a:off x="4497471" y="817376"/>
              <a:ext cx="1115024" cy="358530"/>
            </a:xfrm>
            <a:prstGeom prst="rect">
              <a:avLst/>
            </a:prstGeom>
            <a:solidFill>
              <a:srgbClr val="FC611F"/>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11" name="Rectangle 15"/>
            <p:cNvSpPr>
              <a:spLocks noChangeArrowheads="1"/>
            </p:cNvSpPr>
            <p:nvPr/>
          </p:nvSpPr>
          <p:spPr bwMode="auto">
            <a:xfrm>
              <a:off x="4497471" y="1175906"/>
              <a:ext cx="1115024" cy="1442344"/>
            </a:xfrm>
            <a:prstGeom prst="rect">
              <a:avLst/>
            </a:prstGeom>
            <a:solidFill>
              <a:srgbClr val="3C4F53"/>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12" name="Rectangle 16"/>
            <p:cNvSpPr>
              <a:spLocks noChangeArrowheads="1"/>
            </p:cNvSpPr>
            <p:nvPr/>
          </p:nvSpPr>
          <p:spPr bwMode="auto">
            <a:xfrm>
              <a:off x="4681663" y="1340369"/>
              <a:ext cx="743349" cy="296034"/>
            </a:xfrm>
            <a:prstGeom prst="rect">
              <a:avLst/>
            </a:prstGeom>
            <a:solidFill>
              <a:srgbClr val="1C2B38"/>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13" name="Rectangle 17"/>
            <p:cNvSpPr>
              <a:spLocks noChangeArrowheads="1"/>
            </p:cNvSpPr>
            <p:nvPr/>
          </p:nvSpPr>
          <p:spPr bwMode="auto">
            <a:xfrm>
              <a:off x="4681663" y="1832115"/>
              <a:ext cx="743349" cy="294390"/>
            </a:xfrm>
            <a:prstGeom prst="rect">
              <a:avLst/>
            </a:prstGeom>
            <a:solidFill>
              <a:srgbClr val="1C2B38"/>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14" name="Rectangle 18"/>
            <p:cNvSpPr>
              <a:spLocks noChangeArrowheads="1"/>
            </p:cNvSpPr>
            <p:nvPr/>
          </p:nvSpPr>
          <p:spPr bwMode="auto">
            <a:xfrm>
              <a:off x="4681663" y="2290968"/>
              <a:ext cx="743349" cy="164463"/>
            </a:xfrm>
            <a:prstGeom prst="rect">
              <a:avLst/>
            </a:prstGeom>
            <a:solidFill>
              <a:srgbClr val="1C2B38"/>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15" name="Rectangle 19"/>
            <p:cNvSpPr>
              <a:spLocks noChangeArrowheads="1"/>
            </p:cNvSpPr>
            <p:nvPr/>
          </p:nvSpPr>
          <p:spPr bwMode="auto">
            <a:xfrm>
              <a:off x="6059820" y="1210443"/>
              <a:ext cx="1374867" cy="98678"/>
            </a:xfrm>
            <a:prstGeom prst="rect">
              <a:avLst/>
            </a:prstGeom>
            <a:solidFill>
              <a:srgbClr val="FFC543"/>
            </a:solidFill>
            <a:ln>
              <a:noFill/>
            </a:ln>
            <a:extLst>
              <a:ext uri="{91240B29-F687-4F45-9708-019B960494DF}"/>
            </a:extLst>
          </p:spPr>
          <p:txBody>
            <a:bodyPr/>
            <a:lstStyle/>
            <a:p>
              <a:pPr>
                <a:defRPr/>
              </a:pPr>
              <a:endParaRPr lang="zh-CN" altLang="en-US">
                <a:solidFill>
                  <a:srgbClr val="FFC543"/>
                </a:solidFill>
                <a:latin typeface="Arial" panose="020B0604020202020204" pitchFamily="34" charset="0"/>
                <a:ea typeface="宋体" panose="02010600030101010101" pitchFamily="2" charset="-122"/>
              </a:endParaRPr>
            </a:p>
          </p:txBody>
        </p:sp>
        <p:sp>
          <p:nvSpPr>
            <p:cNvPr id="16" name="Rectangle 20"/>
            <p:cNvSpPr>
              <a:spLocks noChangeArrowheads="1"/>
            </p:cNvSpPr>
            <p:nvPr/>
          </p:nvSpPr>
          <p:spPr bwMode="auto">
            <a:xfrm>
              <a:off x="6059820" y="1471940"/>
              <a:ext cx="1374867" cy="97033"/>
            </a:xfrm>
            <a:prstGeom prst="rect">
              <a:avLst/>
            </a:prstGeom>
            <a:solidFill>
              <a:srgbClr val="FC611F"/>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17" name="Rectangle 21"/>
            <p:cNvSpPr>
              <a:spLocks noChangeArrowheads="1"/>
            </p:cNvSpPr>
            <p:nvPr/>
          </p:nvSpPr>
          <p:spPr bwMode="auto">
            <a:xfrm>
              <a:off x="6059820" y="1735082"/>
              <a:ext cx="1374867" cy="97033"/>
            </a:xfrm>
            <a:prstGeom prst="rect">
              <a:avLst/>
            </a:prstGeom>
            <a:solidFill>
              <a:srgbClr val="FFC543"/>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18" name="Rectangle 22"/>
            <p:cNvSpPr>
              <a:spLocks noChangeArrowheads="1"/>
            </p:cNvSpPr>
            <p:nvPr/>
          </p:nvSpPr>
          <p:spPr bwMode="auto">
            <a:xfrm>
              <a:off x="6059820" y="1994934"/>
              <a:ext cx="1374867" cy="98678"/>
            </a:xfrm>
            <a:prstGeom prst="rect">
              <a:avLst/>
            </a:prstGeom>
            <a:solidFill>
              <a:srgbClr val="464F5A"/>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19" name="Rectangle 23"/>
            <p:cNvSpPr>
              <a:spLocks noChangeArrowheads="1"/>
            </p:cNvSpPr>
            <p:nvPr/>
          </p:nvSpPr>
          <p:spPr bwMode="auto">
            <a:xfrm>
              <a:off x="6059820" y="2258076"/>
              <a:ext cx="1374867" cy="98678"/>
            </a:xfrm>
            <a:prstGeom prst="rect">
              <a:avLst/>
            </a:prstGeom>
            <a:solidFill>
              <a:srgbClr val="FFC543"/>
            </a:solidFill>
            <a:ln>
              <a:noFill/>
            </a:ln>
          </p:spPr>
          <p:txBody>
            <a:bodyPr/>
            <a:lstStyle/>
            <a:p>
              <a:pPr>
                <a:defRPr/>
              </a:pPr>
              <a:endParaRPr lang="zh-CN" altLang="en-US">
                <a:solidFill>
                  <a:srgbClr val="FFC000"/>
                </a:solidFill>
                <a:latin typeface="Arial" panose="020B0604020202020204" pitchFamily="34" charset="0"/>
                <a:ea typeface="宋体" panose="02010600030101010101" pitchFamily="2" charset="-122"/>
              </a:endParaRPr>
            </a:p>
          </p:txBody>
        </p:sp>
        <p:sp>
          <p:nvSpPr>
            <p:cNvPr id="20" name="Rectangle 25"/>
            <p:cNvSpPr>
              <a:spLocks noChangeArrowheads="1"/>
            </p:cNvSpPr>
            <p:nvPr/>
          </p:nvSpPr>
          <p:spPr bwMode="auto">
            <a:xfrm>
              <a:off x="2014158" y="3452081"/>
              <a:ext cx="300958" cy="189132"/>
            </a:xfrm>
            <a:prstGeom prst="rect">
              <a:avLst/>
            </a:prstGeom>
            <a:solidFill>
              <a:srgbClr val="FC611F"/>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1" name="Rectangle 26"/>
            <p:cNvSpPr>
              <a:spLocks noChangeArrowheads="1"/>
            </p:cNvSpPr>
            <p:nvPr/>
          </p:nvSpPr>
          <p:spPr bwMode="auto">
            <a:xfrm>
              <a:off x="2315116" y="3095194"/>
              <a:ext cx="289446" cy="546019"/>
            </a:xfrm>
            <a:prstGeom prst="rect">
              <a:avLst/>
            </a:prstGeom>
            <a:solidFill>
              <a:srgbClr val="FFC543"/>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2" name="Rectangle 27"/>
            <p:cNvSpPr>
              <a:spLocks noChangeArrowheads="1"/>
            </p:cNvSpPr>
            <p:nvPr/>
          </p:nvSpPr>
          <p:spPr bwMode="auto">
            <a:xfrm>
              <a:off x="2604562" y="2560688"/>
              <a:ext cx="300957" cy="1080525"/>
            </a:xfrm>
            <a:prstGeom prst="rect">
              <a:avLst/>
            </a:prstGeom>
            <a:solidFill>
              <a:srgbClr val="464F5A"/>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3" name="Rectangle 28"/>
            <p:cNvSpPr>
              <a:spLocks noChangeArrowheads="1"/>
            </p:cNvSpPr>
            <p:nvPr/>
          </p:nvSpPr>
          <p:spPr bwMode="auto">
            <a:xfrm>
              <a:off x="2905519" y="2175844"/>
              <a:ext cx="299313" cy="1465369"/>
            </a:xfrm>
            <a:prstGeom prst="rect">
              <a:avLst/>
            </a:prstGeom>
            <a:solidFill>
              <a:srgbClr val="1C2B38"/>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4" name="Rectangle 29"/>
            <p:cNvSpPr>
              <a:spLocks noChangeArrowheads="1"/>
            </p:cNvSpPr>
            <p:nvPr/>
          </p:nvSpPr>
          <p:spPr bwMode="auto">
            <a:xfrm>
              <a:off x="3204832" y="3009673"/>
              <a:ext cx="292735" cy="631540"/>
            </a:xfrm>
            <a:prstGeom prst="rect">
              <a:avLst/>
            </a:prstGeom>
            <a:solidFill>
              <a:srgbClr val="FFC543"/>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5" name="Rectangle 30"/>
            <p:cNvSpPr>
              <a:spLocks noChangeArrowheads="1"/>
            </p:cNvSpPr>
            <p:nvPr/>
          </p:nvSpPr>
          <p:spPr bwMode="auto">
            <a:xfrm>
              <a:off x="3497567" y="3379717"/>
              <a:ext cx="297669" cy="261496"/>
            </a:xfrm>
            <a:prstGeom prst="rect">
              <a:avLst/>
            </a:prstGeom>
            <a:solidFill>
              <a:srgbClr val="FC611F"/>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6" name="Rectangle 32"/>
            <p:cNvSpPr>
              <a:spLocks noChangeArrowheads="1"/>
            </p:cNvSpPr>
            <p:nvPr/>
          </p:nvSpPr>
          <p:spPr bwMode="auto">
            <a:xfrm>
              <a:off x="9886753" y="3452081"/>
              <a:ext cx="291090" cy="189132"/>
            </a:xfrm>
            <a:prstGeom prst="rect">
              <a:avLst/>
            </a:prstGeom>
            <a:solidFill>
              <a:srgbClr val="FC611F"/>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7" name="Rectangle 33"/>
            <p:cNvSpPr>
              <a:spLocks noChangeArrowheads="1"/>
            </p:cNvSpPr>
            <p:nvPr/>
          </p:nvSpPr>
          <p:spPr bwMode="auto">
            <a:xfrm>
              <a:off x="9587440" y="3095194"/>
              <a:ext cx="299313" cy="546019"/>
            </a:xfrm>
            <a:prstGeom prst="rect">
              <a:avLst/>
            </a:prstGeom>
            <a:solidFill>
              <a:srgbClr val="FFC543"/>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8" name="Rectangle 34"/>
            <p:cNvSpPr>
              <a:spLocks noChangeArrowheads="1"/>
            </p:cNvSpPr>
            <p:nvPr/>
          </p:nvSpPr>
          <p:spPr bwMode="auto">
            <a:xfrm>
              <a:off x="9288127" y="2560688"/>
              <a:ext cx="299313" cy="1080525"/>
            </a:xfrm>
            <a:prstGeom prst="rect">
              <a:avLst/>
            </a:prstGeom>
            <a:solidFill>
              <a:srgbClr val="464F5A"/>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29" name="Rectangle 35"/>
            <p:cNvSpPr>
              <a:spLocks noChangeArrowheads="1"/>
            </p:cNvSpPr>
            <p:nvPr/>
          </p:nvSpPr>
          <p:spPr bwMode="auto">
            <a:xfrm>
              <a:off x="8995392" y="2175844"/>
              <a:ext cx="292735" cy="1465369"/>
            </a:xfrm>
            <a:prstGeom prst="rect">
              <a:avLst/>
            </a:prstGeom>
            <a:solidFill>
              <a:srgbClr val="1C2B38"/>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30" name="Rectangle 36"/>
            <p:cNvSpPr>
              <a:spLocks noChangeArrowheads="1"/>
            </p:cNvSpPr>
            <p:nvPr/>
          </p:nvSpPr>
          <p:spPr bwMode="auto">
            <a:xfrm>
              <a:off x="8697723" y="3009673"/>
              <a:ext cx="297669" cy="631540"/>
            </a:xfrm>
            <a:prstGeom prst="rect">
              <a:avLst/>
            </a:prstGeom>
            <a:solidFill>
              <a:srgbClr val="FFC543"/>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31" name="Rectangle 37"/>
            <p:cNvSpPr>
              <a:spLocks noChangeArrowheads="1"/>
            </p:cNvSpPr>
            <p:nvPr/>
          </p:nvSpPr>
          <p:spPr bwMode="auto">
            <a:xfrm>
              <a:off x="8396766" y="3379717"/>
              <a:ext cx="300957" cy="261496"/>
            </a:xfrm>
            <a:prstGeom prst="rect">
              <a:avLst/>
            </a:prstGeom>
            <a:solidFill>
              <a:srgbClr val="FC611F"/>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grpSp>
      <p:sp>
        <p:nvSpPr>
          <p:cNvPr id="2" name="Title 1"/>
          <p:cNvSpPr>
            <a:spLocks noGrp="1"/>
          </p:cNvSpPr>
          <p:nvPr>
            <p:ph type="ctrTitle"/>
          </p:nvPr>
        </p:nvSpPr>
        <p:spPr>
          <a:xfrm>
            <a:off x="1524000" y="3471048"/>
            <a:ext cx="9144000" cy="1637564"/>
          </a:xfrm>
        </p:spPr>
        <p:txBody>
          <a:bodyPr anchor="b">
            <a:normAutofit/>
          </a:bodyPr>
          <a:lstStyle>
            <a:lvl1pPr algn="ctr">
              <a:defRPr sz="5400">
                <a:solidFill>
                  <a:schemeClr val="accent1">
                    <a:lumMod val="7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5338631"/>
            <a:ext cx="9144000" cy="666863"/>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32" name="Date Placeholder 3"/>
          <p:cNvSpPr>
            <a:spLocks noGrp="1"/>
          </p:cNvSpPr>
          <p:nvPr>
            <p:ph type="dt" sz="half" idx="10"/>
          </p:nvPr>
        </p:nvSpPr>
        <p:spPr/>
        <p:txBody>
          <a:bodyPr/>
          <a:lstStyle>
            <a:lvl1pPr>
              <a:defRPr/>
            </a:lvl1pPr>
          </a:lstStyle>
          <a:p>
            <a:pPr>
              <a:defRPr/>
            </a:pPr>
            <a:fld id="{43C3FB18-E453-4BE1-87BA-29FF707AB065}" type="datetimeFigureOut">
              <a:rPr lang="zh-CN" altLang="en-US"/>
              <a:pPr>
                <a:defRPr/>
              </a:pPr>
              <a:t>2017-4-3</a:t>
            </a:fld>
            <a:endParaRPr lang="zh-CN" altLang="en-US"/>
          </a:p>
        </p:txBody>
      </p:sp>
      <p:sp>
        <p:nvSpPr>
          <p:cNvPr id="33" name="Footer Placeholder 4"/>
          <p:cNvSpPr>
            <a:spLocks noGrp="1"/>
          </p:cNvSpPr>
          <p:nvPr>
            <p:ph type="ftr" sz="quarter" idx="11"/>
          </p:nvPr>
        </p:nvSpPr>
        <p:spPr/>
        <p:txBody>
          <a:bodyPr/>
          <a:lstStyle>
            <a:lvl1pPr>
              <a:defRPr/>
            </a:lvl1pPr>
          </a:lstStyle>
          <a:p>
            <a:pPr>
              <a:defRPr/>
            </a:pPr>
            <a:endParaRPr lang="zh-CN" altLang="en-US"/>
          </a:p>
        </p:txBody>
      </p:sp>
      <p:sp>
        <p:nvSpPr>
          <p:cNvPr id="34" name="Slide Number Placeholder 5"/>
          <p:cNvSpPr>
            <a:spLocks noGrp="1"/>
          </p:cNvSpPr>
          <p:nvPr>
            <p:ph type="sldNum" sz="quarter" idx="12"/>
          </p:nvPr>
        </p:nvSpPr>
        <p:spPr/>
        <p:txBody>
          <a:bodyPr/>
          <a:lstStyle>
            <a:lvl1pPr>
              <a:defRPr/>
            </a:lvl1pPr>
          </a:lstStyle>
          <a:p>
            <a:pPr>
              <a:defRPr/>
            </a:pPr>
            <a:fld id="{537C01E4-6EAF-4BD7-AE47-0AD0C204E12E}"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A4919F0F-D1F2-4CF1-9315-1285B56EE8CF}" type="datetimeFigureOut">
              <a:rPr lang="zh-CN" altLang="en-US"/>
              <a:pPr>
                <a:defRPr/>
              </a:pPr>
              <a:t>2017-4-3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471BE90-4789-457E-8345-D90F0F188755}"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11"/>
          <p:cNvGrpSpPr>
            <a:grpSpLocks/>
          </p:cNvGrpSpPr>
          <p:nvPr/>
        </p:nvGrpSpPr>
        <p:grpSpPr bwMode="auto">
          <a:xfrm>
            <a:off x="4087813" y="585788"/>
            <a:ext cx="4016375" cy="3035300"/>
            <a:chOff x="3186113" y="530112"/>
            <a:chExt cx="2625725" cy="2338387"/>
          </a:xfrm>
        </p:grpSpPr>
        <p:sp>
          <p:nvSpPr>
            <p:cNvPr id="5" name="Rectangle 9"/>
            <p:cNvSpPr>
              <a:spLocks noChangeArrowheads="1"/>
            </p:cNvSpPr>
            <p:nvPr/>
          </p:nvSpPr>
          <p:spPr bwMode="auto">
            <a:xfrm>
              <a:off x="3338675" y="693995"/>
              <a:ext cx="2320601" cy="1635158"/>
            </a:xfrm>
            <a:prstGeom prst="rect">
              <a:avLst/>
            </a:prstGeom>
            <a:solidFill>
              <a:schemeClr val="bg1">
                <a:lumMod val="95000"/>
              </a:schemeClr>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6" name="Freeform 11"/>
            <p:cNvSpPr>
              <a:spLocks noEditPoints="1"/>
            </p:cNvSpPr>
            <p:nvPr/>
          </p:nvSpPr>
          <p:spPr bwMode="auto">
            <a:xfrm>
              <a:off x="3186113" y="530112"/>
              <a:ext cx="2625725" cy="1895659"/>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7" name="Freeform 12"/>
            <p:cNvSpPr/>
            <p:nvPr/>
          </p:nvSpPr>
          <p:spPr bwMode="auto">
            <a:xfrm>
              <a:off x="3866933" y="2546848"/>
              <a:ext cx="1257857" cy="321651"/>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sp>
          <p:nvSpPr>
            <p:cNvPr id="8" name="Freeform 13"/>
            <p:cNvSpPr/>
            <p:nvPr/>
          </p:nvSpPr>
          <p:spPr bwMode="auto">
            <a:xfrm>
              <a:off x="4340187" y="2546848"/>
              <a:ext cx="784604" cy="321651"/>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extLst>
          </p:spPr>
          <p:txBody>
            <a:bodyPr/>
            <a:lstStyle/>
            <a:p>
              <a:pPr>
                <a:defRPr/>
              </a:pPr>
              <a:endParaRPr lang="zh-CN" altLang="en-US">
                <a:latin typeface="Arial" panose="020B0604020202020204" pitchFamily="34" charset="0"/>
                <a:ea typeface="宋体" panose="02010600030101010101" pitchFamily="2" charset="-122"/>
              </a:endParaRPr>
            </a:p>
          </p:txBody>
        </p:sp>
      </p:grpSp>
      <p:sp>
        <p:nvSpPr>
          <p:cNvPr id="2" name="Title 1"/>
          <p:cNvSpPr>
            <a:spLocks noGrp="1"/>
          </p:cNvSpPr>
          <p:nvPr>
            <p:ph type="title"/>
          </p:nvPr>
        </p:nvSpPr>
        <p:spPr>
          <a:xfrm>
            <a:off x="831850" y="3893879"/>
            <a:ext cx="10515600" cy="1235811"/>
          </a:xfrm>
        </p:spPr>
        <p:txBody>
          <a:bodyPr anchor="b">
            <a:normAutofit/>
          </a:bodyPr>
          <a:lstStyle>
            <a:lvl1pPr algn="ctr">
              <a:defRPr sz="5400" b="1">
                <a:solidFill>
                  <a:schemeClr val="tx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0" y="5308445"/>
            <a:ext cx="10515600" cy="475234"/>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9" name="Date Placeholder 3"/>
          <p:cNvSpPr>
            <a:spLocks noGrp="1"/>
          </p:cNvSpPr>
          <p:nvPr>
            <p:ph type="dt" sz="half" idx="10"/>
          </p:nvPr>
        </p:nvSpPr>
        <p:spPr/>
        <p:txBody>
          <a:bodyPr/>
          <a:lstStyle>
            <a:lvl1pPr>
              <a:defRPr/>
            </a:lvl1pPr>
          </a:lstStyle>
          <a:p>
            <a:pPr>
              <a:defRPr/>
            </a:pPr>
            <a:fld id="{9B09DBB2-E9C5-4DF1-8794-08260E011612}" type="datetimeFigureOut">
              <a:rPr lang="zh-CN" altLang="en-US"/>
              <a:pPr>
                <a:defRPr/>
              </a:pPr>
              <a:t>2017-4-3</a:t>
            </a:fld>
            <a:endParaRPr lang="zh-CN" altLang="en-US"/>
          </a:p>
        </p:txBody>
      </p:sp>
      <p:sp>
        <p:nvSpPr>
          <p:cNvPr id="10" name="Footer Placeholder 4"/>
          <p:cNvSpPr>
            <a:spLocks noGrp="1"/>
          </p:cNvSpPr>
          <p:nvPr>
            <p:ph type="ftr" sz="quarter" idx="11"/>
          </p:nvPr>
        </p:nvSpPr>
        <p:spPr/>
        <p:txBody>
          <a:bodyPr/>
          <a:lstStyle>
            <a:lvl1pPr>
              <a:defRPr/>
            </a:lvl1pPr>
          </a:lstStyle>
          <a:p>
            <a:pPr>
              <a:defRPr/>
            </a:pPr>
            <a:endParaRPr lang="zh-CN" altLang="en-US"/>
          </a:p>
        </p:txBody>
      </p:sp>
      <p:sp>
        <p:nvSpPr>
          <p:cNvPr id="11" name="Slide Number Placeholder 5"/>
          <p:cNvSpPr>
            <a:spLocks noGrp="1"/>
          </p:cNvSpPr>
          <p:nvPr>
            <p:ph type="sldNum" sz="quarter" idx="12"/>
          </p:nvPr>
        </p:nvSpPr>
        <p:spPr/>
        <p:txBody>
          <a:bodyPr/>
          <a:lstStyle>
            <a:lvl1pPr>
              <a:defRPr/>
            </a:lvl1pPr>
          </a:lstStyle>
          <a:p>
            <a:pPr>
              <a:defRPr/>
            </a:pPr>
            <a:fld id="{6A8292FB-D18A-4582-BE5A-16A9591C549F}"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72560522-451F-49A0-9703-76900890FC6B}" type="datetimeFigureOut">
              <a:rPr lang="zh-CN" altLang="en-US"/>
              <a:pPr>
                <a:defRPr/>
              </a:pPr>
              <a:t>2017-4-3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25598F17-3049-4FCD-B09F-CF30A1A09C37}"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6400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705A9B3C-E744-4E6B-A433-23845B33DE82}" type="datetimeFigureOut">
              <a:rPr lang="zh-CN" altLang="en-US"/>
              <a:pPr>
                <a:defRPr/>
              </a:pPr>
              <a:t>2017-4-3</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156E2D4E-B0E9-44C5-B5BF-12DBA3D3C59A}"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custDataLst>
              <p:tags r:id="rId1"/>
            </p:custDataLst>
          </p:nvPr>
        </p:nvSpPr>
        <p:spPr>
          <a:xfrm>
            <a:off x="0" y="2260600"/>
            <a:ext cx="12192000" cy="2516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101" tIns="33550" rIns="67101" bIns="33550" anchor="ctr">
            <a:normAutofit/>
          </a:bodyPr>
          <a:lstStyle/>
          <a:p>
            <a:pPr algn="ctr">
              <a:defRPr/>
            </a:pPr>
            <a:endParaRPr lang="zh-CN" altLang="en-US" sz="1320"/>
          </a:p>
        </p:txBody>
      </p:sp>
      <p:sp>
        <p:nvSpPr>
          <p:cNvPr id="2" name="Title 1"/>
          <p:cNvSpPr>
            <a:spLocks noGrp="1"/>
          </p:cNvSpPr>
          <p:nvPr>
            <p:ph type="title"/>
          </p:nvPr>
        </p:nvSpPr>
        <p:spPr>
          <a:xfrm>
            <a:off x="838200" y="2490507"/>
            <a:ext cx="10515600" cy="2055731"/>
          </a:xfrm>
        </p:spPr>
        <p:txBody>
          <a:bodyPr>
            <a:normAutofit/>
          </a:bodyPr>
          <a:lstStyle>
            <a:lvl1pPr algn="ctr">
              <a:defRPr sz="6600"/>
            </a:lvl1pPr>
          </a:lstStyle>
          <a:p>
            <a:r>
              <a:rPr lang="zh-CN" altLang="en-US" smtClean="0"/>
              <a:t>单击此处编辑母版标题样式</a:t>
            </a:r>
            <a:endParaRPr lang="en-US" dirty="0"/>
          </a:p>
        </p:txBody>
      </p:sp>
      <p:sp>
        <p:nvSpPr>
          <p:cNvPr id="4" name="Date Placeholder 2"/>
          <p:cNvSpPr>
            <a:spLocks noGrp="1"/>
          </p:cNvSpPr>
          <p:nvPr>
            <p:ph type="dt" sz="half" idx="10"/>
          </p:nvPr>
        </p:nvSpPr>
        <p:spPr/>
        <p:txBody>
          <a:bodyPr/>
          <a:lstStyle>
            <a:lvl1pPr>
              <a:defRPr/>
            </a:lvl1pPr>
          </a:lstStyle>
          <a:p>
            <a:pPr>
              <a:defRPr/>
            </a:pPr>
            <a:fld id="{7B9773C0-C15F-42CD-BAD4-F691D59D7F7F}" type="datetimeFigureOut">
              <a:rPr lang="zh-CN" altLang="en-US"/>
              <a:pPr>
                <a:defRPr/>
              </a:pPr>
              <a:t>2017-4-3</a:t>
            </a:fld>
            <a:endParaRPr lang="zh-CN" altLang="en-US"/>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95B9EBD4-133C-48C0-B965-F5E55E6DEEFA}"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1D7B8C-46E9-425A-975E-2D81309C61BE}" type="datetimeFigureOut">
              <a:rPr lang="zh-CN" altLang="en-US"/>
              <a:pPr>
                <a:defRPr/>
              </a:pPr>
              <a:t>2017-4-3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584EF9FC-45AC-424A-884C-961FA393B871}"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457201"/>
            <a:ext cx="617220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AF6B8173-A506-4CDE-9191-3C55426A7B74}" type="datetimeFigureOut">
              <a:rPr lang="zh-CN" altLang="en-US"/>
              <a:pPr>
                <a:defRPr/>
              </a:pPr>
              <a:t>2017-4-3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52A3D09-4F1F-4E91-94D2-545999E51EFD}"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5B807276-1454-4840-8805-9E0413629D29}" type="datetimeFigureOut">
              <a:rPr lang="zh-CN" altLang="en-US"/>
              <a:pPr>
                <a:defRPr/>
              </a:pPr>
              <a:t>2017-4-3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1B92019-AF2D-4D15-B472-AE82900899E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7D914DD4-AF92-4945-BFD5-61F3C586B5A9}" type="datetimeFigureOut">
              <a:rPr lang="zh-CN" altLang="en-US"/>
              <a:pPr>
                <a:defRPr/>
              </a:pPr>
              <a:t>2017-4-3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9F0708D-CBC3-435C-BF20-208C5315FF55}"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838202" y="255122"/>
            <a:ext cx="10515598" cy="5817709"/>
          </a:xfrm>
        </p:spPr>
        <p:txBody>
          <a:bodyPr>
            <a:normAutofit/>
          </a:bodyPr>
          <a:lstStyle>
            <a:lvl1pPr marL="0" indent="0">
              <a:buFontTx/>
              <a:buNone/>
              <a:defRPr sz="2400">
                <a:solidFill>
                  <a:schemeClr val="accent1"/>
                </a:solidFill>
              </a:defRPr>
            </a:lvl1pPr>
            <a:lvl2pPr marL="393700" indent="0">
              <a:buFontTx/>
              <a:buNone/>
              <a:defRPr sz="2000">
                <a:solidFill>
                  <a:schemeClr val="accent1"/>
                </a:solidFill>
              </a:defRPr>
            </a:lvl2pPr>
            <a:lvl3pPr marL="661035" indent="0">
              <a:buFontTx/>
              <a:buNone/>
              <a:defRPr sz="1800">
                <a:solidFill>
                  <a:schemeClr val="accent1"/>
                </a:solidFill>
              </a:defRPr>
            </a:lvl3pPr>
            <a:lvl4pPr marL="851535" indent="0">
              <a:buFontTx/>
              <a:buNone/>
              <a:defRPr sz="1800">
                <a:solidFill>
                  <a:schemeClr val="accent1"/>
                </a:solidFill>
              </a:defRPr>
            </a:lvl4pPr>
            <a:lvl5pPr marL="1054735" indent="0">
              <a:buFontTx/>
              <a:buNone/>
              <a:defRPr sz="1800">
                <a:solidFill>
                  <a:schemeClr val="accent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3" name="Date Placeholder 3"/>
          <p:cNvSpPr>
            <a:spLocks noGrp="1"/>
          </p:cNvSpPr>
          <p:nvPr>
            <p:ph type="dt" sz="half" idx="14"/>
          </p:nvPr>
        </p:nvSpPr>
        <p:spPr/>
        <p:txBody>
          <a:bodyPr/>
          <a:lstStyle>
            <a:lvl1pPr>
              <a:defRPr/>
            </a:lvl1pPr>
          </a:lstStyle>
          <a:p>
            <a:pPr>
              <a:defRPr/>
            </a:pPr>
            <a:fld id="{345CAD7A-EBDB-4BA9-88D3-89C97240F2F0}" type="datetimeFigureOut">
              <a:rPr lang="zh-CN" altLang="en-US"/>
              <a:pPr>
                <a:defRPr/>
              </a:pPr>
              <a:t>2017-4-3</a:t>
            </a:fld>
            <a:endParaRPr lang="zh-CN" altLang="en-US"/>
          </a:p>
        </p:txBody>
      </p:sp>
      <p:sp>
        <p:nvSpPr>
          <p:cNvPr id="4" name="Footer Placeholder 4"/>
          <p:cNvSpPr>
            <a:spLocks noGrp="1"/>
          </p:cNvSpPr>
          <p:nvPr>
            <p:ph type="ftr" sz="quarter" idx="15"/>
          </p:nvPr>
        </p:nvSpPr>
        <p:spPr/>
        <p:txBody>
          <a:bodyPr/>
          <a:lstStyle>
            <a:lvl1pPr>
              <a:defRPr/>
            </a:lvl1pPr>
          </a:lstStyle>
          <a:p>
            <a:pPr>
              <a:defRPr/>
            </a:pPr>
            <a:endParaRPr lang="zh-CN" altLang="en-US"/>
          </a:p>
        </p:txBody>
      </p:sp>
      <p:sp>
        <p:nvSpPr>
          <p:cNvPr id="5" name="Slide Number Placeholder 5"/>
          <p:cNvSpPr>
            <a:spLocks noGrp="1"/>
          </p:cNvSpPr>
          <p:nvPr>
            <p:ph type="sldNum" sz="quarter" idx="16"/>
          </p:nvPr>
        </p:nvSpPr>
        <p:spPr/>
        <p:txBody>
          <a:bodyPr/>
          <a:lstStyle>
            <a:lvl1pPr>
              <a:defRPr/>
            </a:lvl1pPr>
          </a:lstStyle>
          <a:p>
            <a:pPr>
              <a:defRPr/>
            </a:pPr>
            <a:fld id="{643BD074-23C7-48CA-A09F-D588FE31E2C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11"/>
          <p:cNvGrpSpPr>
            <a:grpSpLocks/>
          </p:cNvGrpSpPr>
          <p:nvPr/>
        </p:nvGrpSpPr>
        <p:grpSpPr bwMode="auto">
          <a:xfrm>
            <a:off x="4087813" y="585788"/>
            <a:ext cx="4016375" cy="3035300"/>
            <a:chOff x="3186113" y="530112"/>
            <a:chExt cx="2625725" cy="2338387"/>
          </a:xfrm>
        </p:grpSpPr>
        <p:sp>
          <p:nvSpPr>
            <p:cNvPr id="5" name="Rectangle 9"/>
            <p:cNvSpPr>
              <a:spLocks noChangeArrowheads="1"/>
            </p:cNvSpPr>
            <p:nvPr/>
          </p:nvSpPr>
          <p:spPr bwMode="auto">
            <a:xfrm>
              <a:off x="3338675" y="693995"/>
              <a:ext cx="2320601" cy="1635158"/>
            </a:xfrm>
            <a:prstGeom prst="rect">
              <a:avLst/>
            </a:prstGeom>
            <a:solidFill>
              <a:schemeClr val="bg1">
                <a:lumMod val="95000"/>
              </a:schemeClr>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Freeform 11"/>
            <p:cNvSpPr>
              <a:spLocks noEditPoints="1"/>
            </p:cNvSpPr>
            <p:nvPr/>
          </p:nvSpPr>
          <p:spPr bwMode="auto">
            <a:xfrm>
              <a:off x="3186113" y="530112"/>
              <a:ext cx="2625725" cy="1895659"/>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Freeform 12"/>
            <p:cNvSpPr/>
            <p:nvPr/>
          </p:nvSpPr>
          <p:spPr bwMode="auto">
            <a:xfrm>
              <a:off x="3866933" y="2546848"/>
              <a:ext cx="1257857" cy="321651"/>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Freeform 13"/>
            <p:cNvSpPr/>
            <p:nvPr/>
          </p:nvSpPr>
          <p:spPr bwMode="auto">
            <a:xfrm>
              <a:off x="4340187" y="2546848"/>
              <a:ext cx="784604" cy="321651"/>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extLst>
          </p:spPr>
          <p:txBody>
            <a:bodyPr/>
            <a:lstStyle/>
            <a:p>
              <a:pPr>
                <a:defRPr/>
              </a:pPr>
              <a:endParaRPr lang="zh-CN" altLang="en-US">
                <a:latin typeface="微软雅黑" panose="020B0503020204020204" charset="-122"/>
                <a:ea typeface="微软雅黑" panose="020B0503020204020204" charset="-122"/>
                <a:cs typeface="微软雅黑" panose="020B0503020204020204" charset="-122"/>
              </a:endParaRPr>
            </a:p>
          </p:txBody>
        </p:sp>
      </p:grpSp>
      <p:sp>
        <p:nvSpPr>
          <p:cNvPr id="2" name="Title 1"/>
          <p:cNvSpPr>
            <a:spLocks noGrp="1"/>
          </p:cNvSpPr>
          <p:nvPr>
            <p:ph type="title"/>
          </p:nvPr>
        </p:nvSpPr>
        <p:spPr>
          <a:xfrm>
            <a:off x="831850" y="3893879"/>
            <a:ext cx="10515600" cy="1235811"/>
          </a:xfrm>
        </p:spPr>
        <p:txBody>
          <a:bodyPr anchor="b">
            <a:normAutofit/>
          </a:bodyPr>
          <a:lstStyle>
            <a:lvl1pPr algn="ctr">
              <a:defRPr sz="5400" b="1">
                <a:solidFill>
                  <a:schemeClr val="tx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0" y="5308445"/>
            <a:ext cx="10515600" cy="475234"/>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9" name="Date Placeholder 3"/>
          <p:cNvSpPr>
            <a:spLocks noGrp="1"/>
          </p:cNvSpPr>
          <p:nvPr>
            <p:ph type="dt" sz="half" idx="10"/>
          </p:nvPr>
        </p:nvSpPr>
        <p:spPr/>
        <p:txBody>
          <a:bodyPr/>
          <a:lstStyle>
            <a:lvl1pPr>
              <a:defRPr/>
            </a:lvl1pPr>
          </a:lstStyle>
          <a:p>
            <a:pPr>
              <a:defRPr/>
            </a:pPr>
            <a:fld id="{6C505E66-C38B-42B5-9F4F-C97128A073B5}" type="datetimeFigureOut">
              <a:rPr lang="zh-CN" altLang="en-US"/>
              <a:pPr>
                <a:defRPr/>
              </a:pPr>
              <a:t>2017-4-3</a:t>
            </a:fld>
            <a:endParaRPr lang="zh-CN" altLang="en-US"/>
          </a:p>
        </p:txBody>
      </p:sp>
      <p:sp>
        <p:nvSpPr>
          <p:cNvPr id="10" name="Footer Placeholder 4"/>
          <p:cNvSpPr>
            <a:spLocks noGrp="1"/>
          </p:cNvSpPr>
          <p:nvPr>
            <p:ph type="ftr" sz="quarter" idx="11"/>
          </p:nvPr>
        </p:nvSpPr>
        <p:spPr/>
        <p:txBody>
          <a:bodyPr/>
          <a:lstStyle>
            <a:lvl1pPr>
              <a:defRPr/>
            </a:lvl1pPr>
          </a:lstStyle>
          <a:p>
            <a:pPr>
              <a:defRPr/>
            </a:pPr>
            <a:endParaRPr lang="zh-CN" altLang="en-US"/>
          </a:p>
        </p:txBody>
      </p:sp>
      <p:sp>
        <p:nvSpPr>
          <p:cNvPr id="11" name="Slide Number Placeholder 5"/>
          <p:cNvSpPr>
            <a:spLocks noGrp="1"/>
          </p:cNvSpPr>
          <p:nvPr>
            <p:ph type="sldNum" sz="quarter" idx="12"/>
          </p:nvPr>
        </p:nvSpPr>
        <p:spPr/>
        <p:txBody>
          <a:bodyPr/>
          <a:lstStyle>
            <a:lvl1pPr>
              <a:defRPr/>
            </a:lvl1pPr>
          </a:lstStyle>
          <a:p>
            <a:pPr>
              <a:defRPr/>
            </a:pPr>
            <a:fld id="{505E06D0-61F6-43CF-9A41-2B5135D3A9E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9E53EE92-5A4D-4FB0-8947-BB3CC12EAF18}" type="datetimeFigureOut">
              <a:rPr lang="zh-CN" altLang="en-US"/>
              <a:pPr>
                <a:defRPr/>
              </a:pPr>
              <a:t>2017-4-3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028A65B-F9D8-49A9-90FA-5870CA680E9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6400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1D8F4E1A-C6D7-4016-80BD-C6423932056A}" type="datetimeFigureOut">
              <a:rPr lang="zh-CN" altLang="en-US"/>
              <a:pPr>
                <a:defRPr/>
              </a:pPr>
              <a:t>2017-4-3</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9838E077-9B64-4887-8B4C-17DBE3A86283}"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custDataLst>
              <p:tags r:id="rId1"/>
            </p:custDataLst>
          </p:nvPr>
        </p:nvSpPr>
        <p:spPr>
          <a:xfrm>
            <a:off x="0" y="2260600"/>
            <a:ext cx="12192000" cy="2516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101" tIns="33550" rIns="67101" bIns="33550" anchor="ctr">
            <a:normAutofit/>
          </a:bodyPr>
          <a:lstStyle/>
          <a:p>
            <a:pPr algn="ctr">
              <a:defRPr/>
            </a:pPr>
            <a:endParaRPr lang="zh-CN" altLang="en-US" sz="1320">
              <a:latin typeface="微软雅黑" panose="020B0503020204020204" charset="-122"/>
              <a:ea typeface="微软雅黑" panose="020B0503020204020204" charset="-122"/>
              <a:cs typeface="微软雅黑" panose="020B0503020204020204" charset="-122"/>
            </a:endParaRPr>
          </a:p>
        </p:txBody>
      </p:sp>
      <p:sp>
        <p:nvSpPr>
          <p:cNvPr id="2" name="Title 1"/>
          <p:cNvSpPr>
            <a:spLocks noGrp="1"/>
          </p:cNvSpPr>
          <p:nvPr>
            <p:ph type="title"/>
          </p:nvPr>
        </p:nvSpPr>
        <p:spPr>
          <a:xfrm>
            <a:off x="838200" y="2490507"/>
            <a:ext cx="10515600" cy="2055731"/>
          </a:xfrm>
        </p:spPr>
        <p:txBody>
          <a:bodyPr>
            <a:normAutofit/>
          </a:bodyPr>
          <a:lstStyle>
            <a:lvl1pPr algn="ctr">
              <a:defRPr sz="6600"/>
            </a:lvl1pPr>
          </a:lstStyle>
          <a:p>
            <a:r>
              <a:rPr lang="zh-CN" altLang="en-US" smtClean="0"/>
              <a:t>单击此处编辑母版标题样式</a:t>
            </a:r>
            <a:endParaRPr lang="en-US" dirty="0"/>
          </a:p>
        </p:txBody>
      </p:sp>
      <p:sp>
        <p:nvSpPr>
          <p:cNvPr id="4" name="Date Placeholder 2"/>
          <p:cNvSpPr>
            <a:spLocks noGrp="1"/>
          </p:cNvSpPr>
          <p:nvPr>
            <p:ph type="dt" sz="half" idx="10"/>
          </p:nvPr>
        </p:nvSpPr>
        <p:spPr/>
        <p:txBody>
          <a:bodyPr/>
          <a:lstStyle>
            <a:lvl1pPr>
              <a:defRPr/>
            </a:lvl1pPr>
          </a:lstStyle>
          <a:p>
            <a:pPr>
              <a:defRPr/>
            </a:pPr>
            <a:fld id="{86171F24-F739-4960-AD9B-DBEAD5050C7E}" type="datetimeFigureOut">
              <a:rPr lang="zh-CN" altLang="en-US"/>
              <a:pPr>
                <a:defRPr/>
              </a:pPr>
              <a:t>2017-4-3</a:t>
            </a:fld>
            <a:endParaRPr lang="zh-CN" altLang="en-US"/>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8C935651-454B-4F3A-8EC2-8CED03031F7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1BEA-141E-4A7B-B039-130A56F22287}" type="datetimeFigureOut">
              <a:rPr lang="zh-CN" altLang="en-US"/>
              <a:pPr>
                <a:defRPr/>
              </a:pPr>
              <a:t>2017-4-3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C0265058-F34F-4F43-BA9F-28551F60AB48}"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457201"/>
            <a:ext cx="617220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DE61B063-D5FD-42FB-889A-E03B8775A34D}" type="datetimeFigureOut">
              <a:rPr lang="zh-CN" altLang="en-US"/>
              <a:pPr>
                <a:defRPr/>
              </a:pPr>
              <a:t>2017-4-3</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4B7958F-C572-41F1-9D14-8643BE7BA25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371B796D-D296-4DBD-B3F7-7E2B937ACE62}" type="datetimeFigureOut">
              <a:rPr lang="zh-CN" altLang="en-US"/>
              <a:pPr>
                <a:defRPr/>
              </a:pPr>
              <a:t>2017-4-3</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986E27C-70DF-4AFA-B565-CFCA4007242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5.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2"/>
            </p:custDataLst>
          </p:nvPr>
        </p:nvSpPr>
        <p:spPr bwMode="auto">
          <a:xfrm>
            <a:off x="838200" y="365125"/>
            <a:ext cx="105156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Text Placeholder 2"/>
          <p:cNvSpPr>
            <a:spLocks noGrp="1"/>
          </p:cNvSpPr>
          <p:nvPr>
            <p:ph type="body" idx="1"/>
            <p:custDataLst>
              <p:tags r:id="rId13"/>
            </p:custDataLst>
          </p:nvPr>
        </p:nvSpPr>
        <p:spPr bwMode="auto">
          <a:xfrm>
            <a:off x="838200" y="1463675"/>
            <a:ext cx="10515600"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a:defRPr/>
            </a:pPr>
            <a:fld id="{8F8A26FD-CAB0-4A8A-9EA4-146C7243BE6F}" type="datetimeFigureOut">
              <a:rPr lang="zh-CN" altLang="en-US"/>
              <a:pPr>
                <a:defRPr/>
              </a:pPr>
              <a:t>2017-4-3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mtClean="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pPr>
              <a:defRPr/>
            </a:pPr>
            <a:fld id="{F78ACE6C-2FC4-485B-A957-6D58F988617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66" r:id="rId2"/>
    <p:sldLayoutId id="2147483681" r:id="rId3"/>
    <p:sldLayoutId id="2147483667" r:id="rId4"/>
    <p:sldLayoutId id="2147483668" r:id="rId5"/>
    <p:sldLayoutId id="2147483682" r:id="rId6"/>
    <p:sldLayoutId id="2147483669" r:id="rId7"/>
    <p:sldLayoutId id="2147483670" r:id="rId8"/>
    <p:sldLayoutId id="2147483671" r:id="rId9"/>
    <p:sldLayoutId id="2147483672" r:id="rId10"/>
  </p:sldLayoutIdLst>
  <p:txStyles>
    <p:titleStyle>
      <a:lvl1pPr algn="l" rtl="0" fontAlgn="base">
        <a:lnSpc>
          <a:spcPct val="90000"/>
        </a:lnSpc>
        <a:spcBef>
          <a:spcPct val="0"/>
        </a:spcBef>
        <a:spcAft>
          <a:spcPct val="0"/>
        </a:spcAft>
        <a:defRPr sz="3600" kern="1200">
          <a:solidFill>
            <a:schemeClr val="accent1"/>
          </a:solidFill>
          <a:latin typeface="微软雅黑" panose="020B0503020204020204" charset="-122"/>
          <a:ea typeface="微软雅黑" panose="020B0503020204020204" charset="-122"/>
          <a:cs typeface="微软雅黑" panose="020B0503020204020204" charset="-122"/>
        </a:defRPr>
      </a:lvl1pPr>
      <a:lvl2pPr algn="l" rtl="0" fontAlgn="base">
        <a:lnSpc>
          <a:spcPct val="90000"/>
        </a:lnSpc>
        <a:spcBef>
          <a:spcPct val="0"/>
        </a:spcBef>
        <a:spcAft>
          <a:spcPct val="0"/>
        </a:spcAft>
        <a:defRPr sz="3600">
          <a:solidFill>
            <a:schemeClr val="accent1"/>
          </a:solidFill>
          <a:latin typeface="微软雅黑"/>
          <a:ea typeface="微软雅黑"/>
          <a:cs typeface="微软雅黑"/>
        </a:defRPr>
      </a:lvl2pPr>
      <a:lvl3pPr algn="l" rtl="0" fontAlgn="base">
        <a:lnSpc>
          <a:spcPct val="90000"/>
        </a:lnSpc>
        <a:spcBef>
          <a:spcPct val="0"/>
        </a:spcBef>
        <a:spcAft>
          <a:spcPct val="0"/>
        </a:spcAft>
        <a:defRPr sz="3600">
          <a:solidFill>
            <a:schemeClr val="accent1"/>
          </a:solidFill>
          <a:latin typeface="微软雅黑"/>
          <a:ea typeface="微软雅黑"/>
          <a:cs typeface="微软雅黑"/>
        </a:defRPr>
      </a:lvl3pPr>
      <a:lvl4pPr algn="l" rtl="0" fontAlgn="base">
        <a:lnSpc>
          <a:spcPct val="90000"/>
        </a:lnSpc>
        <a:spcBef>
          <a:spcPct val="0"/>
        </a:spcBef>
        <a:spcAft>
          <a:spcPct val="0"/>
        </a:spcAft>
        <a:defRPr sz="3600">
          <a:solidFill>
            <a:schemeClr val="accent1"/>
          </a:solidFill>
          <a:latin typeface="微软雅黑"/>
          <a:ea typeface="微软雅黑"/>
          <a:cs typeface="微软雅黑"/>
        </a:defRPr>
      </a:lvl4pPr>
      <a:lvl5pPr algn="l" rtl="0" fontAlgn="base">
        <a:lnSpc>
          <a:spcPct val="90000"/>
        </a:lnSpc>
        <a:spcBef>
          <a:spcPct val="0"/>
        </a:spcBef>
        <a:spcAft>
          <a:spcPct val="0"/>
        </a:spcAft>
        <a:defRPr sz="3600">
          <a:solidFill>
            <a:schemeClr val="accent1"/>
          </a:solidFill>
          <a:latin typeface="微软雅黑"/>
          <a:ea typeface="微软雅黑"/>
          <a:cs typeface="微软雅黑"/>
        </a:defRPr>
      </a:lvl5pPr>
      <a:lvl6pPr marL="457200" algn="l" rtl="0" fontAlgn="base">
        <a:lnSpc>
          <a:spcPct val="90000"/>
        </a:lnSpc>
        <a:spcBef>
          <a:spcPct val="0"/>
        </a:spcBef>
        <a:spcAft>
          <a:spcPct val="0"/>
        </a:spcAft>
        <a:defRPr sz="3600">
          <a:solidFill>
            <a:schemeClr val="accent1"/>
          </a:solidFill>
          <a:latin typeface="微软雅黑"/>
          <a:ea typeface="微软雅黑"/>
          <a:cs typeface="微软雅黑"/>
        </a:defRPr>
      </a:lvl6pPr>
      <a:lvl7pPr marL="914400" algn="l" rtl="0" fontAlgn="base">
        <a:lnSpc>
          <a:spcPct val="90000"/>
        </a:lnSpc>
        <a:spcBef>
          <a:spcPct val="0"/>
        </a:spcBef>
        <a:spcAft>
          <a:spcPct val="0"/>
        </a:spcAft>
        <a:defRPr sz="3600">
          <a:solidFill>
            <a:schemeClr val="accent1"/>
          </a:solidFill>
          <a:latin typeface="微软雅黑"/>
          <a:ea typeface="微软雅黑"/>
          <a:cs typeface="微软雅黑"/>
        </a:defRPr>
      </a:lvl7pPr>
      <a:lvl8pPr marL="1371600" algn="l" rtl="0" fontAlgn="base">
        <a:lnSpc>
          <a:spcPct val="90000"/>
        </a:lnSpc>
        <a:spcBef>
          <a:spcPct val="0"/>
        </a:spcBef>
        <a:spcAft>
          <a:spcPct val="0"/>
        </a:spcAft>
        <a:defRPr sz="3600">
          <a:solidFill>
            <a:schemeClr val="accent1"/>
          </a:solidFill>
          <a:latin typeface="微软雅黑"/>
          <a:ea typeface="微软雅黑"/>
          <a:cs typeface="微软雅黑"/>
        </a:defRPr>
      </a:lvl8pPr>
      <a:lvl9pPr marL="1828800" algn="l" rtl="0" fontAlgn="base">
        <a:lnSpc>
          <a:spcPct val="90000"/>
        </a:lnSpc>
        <a:spcBef>
          <a:spcPct val="0"/>
        </a:spcBef>
        <a:spcAft>
          <a:spcPct val="0"/>
        </a:spcAft>
        <a:defRPr sz="3600">
          <a:solidFill>
            <a:schemeClr val="accent1"/>
          </a:solidFill>
          <a:latin typeface="微软雅黑"/>
          <a:ea typeface="微软雅黑"/>
          <a:cs typeface="微软雅黑"/>
        </a:defRPr>
      </a:lvl9pPr>
    </p:titleStyle>
    <p:bodyStyle>
      <a:lvl1pPr marL="365125" indent="-365125" algn="l" rtl="0" fontAlgn="base">
        <a:lnSpc>
          <a:spcPct val="90000"/>
        </a:lnSpc>
        <a:spcBef>
          <a:spcPts val="1000"/>
        </a:spcBef>
        <a:spcAft>
          <a:spcPct val="0"/>
        </a:spcAft>
        <a:buClr>
          <a:schemeClr val="accent1"/>
        </a:buClr>
        <a:buFont typeface="Wingdings" pitchFamily="2" charset="2"/>
        <a:buChar char="!"/>
        <a:defRPr sz="2400" kern="1200">
          <a:solidFill>
            <a:schemeClr val="accent1"/>
          </a:solidFill>
          <a:latin typeface="微软雅黑" panose="020B0503020204020204" charset="-122"/>
          <a:ea typeface="微软雅黑" panose="020B0503020204020204" charset="-122"/>
          <a:cs typeface="微软雅黑" panose="020B0503020204020204" charset="-122"/>
        </a:defRPr>
      </a:lvl1pPr>
      <a:lvl2pPr marL="685800" indent="-228600" algn="l" rtl="0" fontAlgn="base">
        <a:lnSpc>
          <a:spcPct val="90000"/>
        </a:lnSpc>
        <a:spcBef>
          <a:spcPts val="500"/>
        </a:spcBef>
        <a:spcAft>
          <a:spcPct val="0"/>
        </a:spcAft>
        <a:buFont typeface="Arial" charset="0"/>
        <a:buChar char="•"/>
        <a:defRPr sz="2000" kern="1200">
          <a:solidFill>
            <a:schemeClr val="accent1"/>
          </a:solidFill>
          <a:latin typeface="微软雅黑" panose="020B0503020204020204" charset="-122"/>
          <a:ea typeface="微软雅黑" panose="020B0503020204020204" charset="-122"/>
          <a:cs typeface="微软雅黑" panose="020B0503020204020204" charset="-122"/>
        </a:defRPr>
      </a:lvl2pPr>
      <a:lvl3pPr marL="1143000" indent="-228600" algn="l" rtl="0" fontAlgn="base">
        <a:lnSpc>
          <a:spcPct val="90000"/>
        </a:lnSpc>
        <a:spcBef>
          <a:spcPts val="500"/>
        </a:spcBef>
        <a:spcAft>
          <a:spcPct val="0"/>
        </a:spcAft>
        <a:buFont typeface="Arial" charset="0"/>
        <a:buChar char="•"/>
        <a:defRPr kern="1200">
          <a:solidFill>
            <a:schemeClr val="accent1"/>
          </a:solidFill>
          <a:latin typeface="微软雅黑" panose="020B0503020204020204" charset="-122"/>
          <a:ea typeface="微软雅黑" panose="020B0503020204020204" charset="-122"/>
          <a:cs typeface="微软雅黑" panose="020B0503020204020204" charset="-122"/>
        </a:defRPr>
      </a:lvl3pPr>
      <a:lvl4pPr marL="1600200" indent="-228600" algn="l" rtl="0" fontAlgn="base">
        <a:lnSpc>
          <a:spcPct val="90000"/>
        </a:lnSpc>
        <a:spcBef>
          <a:spcPts val="500"/>
        </a:spcBef>
        <a:spcAft>
          <a:spcPct val="0"/>
        </a:spcAft>
        <a:buFont typeface="Arial" charset="0"/>
        <a:buChar char="•"/>
        <a:defRPr kern="1200">
          <a:solidFill>
            <a:schemeClr val="accent1"/>
          </a:solidFill>
          <a:latin typeface="微软雅黑" panose="020B0503020204020204" charset="-122"/>
          <a:ea typeface="微软雅黑" panose="020B0503020204020204" charset="-122"/>
          <a:cs typeface="微软雅黑" panose="020B0503020204020204" charset="-122"/>
        </a:defRPr>
      </a:lvl4pPr>
      <a:lvl5pPr marL="2057400" indent="-228600" algn="l" rtl="0" fontAlgn="base">
        <a:lnSpc>
          <a:spcPct val="90000"/>
        </a:lnSpc>
        <a:spcBef>
          <a:spcPts val="500"/>
        </a:spcBef>
        <a:spcAft>
          <a:spcPct val="0"/>
        </a:spcAft>
        <a:buFont typeface="Arial" charset="0"/>
        <a:buChar char="•"/>
        <a:defRPr kern="1200">
          <a:solidFill>
            <a:schemeClr val="accent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290" name="Title Placeholder 1"/>
          <p:cNvSpPr>
            <a:spLocks noGrp="1"/>
          </p:cNvSpPr>
          <p:nvPr>
            <p:ph type="title"/>
            <p:custDataLst>
              <p:tags r:id="rId12"/>
            </p:custDataLst>
          </p:nvPr>
        </p:nvSpPr>
        <p:spPr bwMode="auto">
          <a:xfrm>
            <a:off x="838200" y="365125"/>
            <a:ext cx="105156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2291" name="Text Placeholder 2"/>
          <p:cNvSpPr>
            <a:spLocks noGrp="1"/>
          </p:cNvSpPr>
          <p:nvPr>
            <p:ph type="body" idx="1"/>
            <p:custDataLst>
              <p:tags r:id="rId13"/>
            </p:custDataLst>
          </p:nvPr>
        </p:nvSpPr>
        <p:spPr bwMode="auto">
          <a:xfrm>
            <a:off x="838200" y="1463675"/>
            <a:ext cx="10515600"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anose="020B0604020202020204" pitchFamily="34" charset="0"/>
                <a:ea typeface="宋体" panose="02010600030101010101" pitchFamily="2" charset="-122"/>
              </a:defRPr>
            </a:lvl1pPr>
          </a:lstStyle>
          <a:p>
            <a:pPr>
              <a:defRPr/>
            </a:pPr>
            <a:fld id="{98B9EC8D-AAB2-4248-97E3-7EC9A6BCF5E9}" type="datetimeFigureOut">
              <a:rPr lang="zh-CN" altLang="en-US"/>
              <a:pPr>
                <a:defRPr/>
              </a:pPr>
              <a:t>2017-4-3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anose="020B0604020202020204" pitchFamily="34" charset="0"/>
                <a:ea typeface="宋体" panose="02010600030101010101" pitchFamily="2" charset="-122"/>
              </a:defRPr>
            </a:lvl1pPr>
          </a:lstStyle>
          <a:p>
            <a:pPr>
              <a:defRPr/>
            </a:pPr>
            <a:fld id="{CC369A3E-51CF-42DB-9FAC-635699EA8AC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84" r:id="rId3"/>
    <p:sldLayoutId id="2147483674" r:id="rId4"/>
    <p:sldLayoutId id="2147483675" r:id="rId5"/>
    <p:sldLayoutId id="2147483685" r:id="rId6"/>
    <p:sldLayoutId id="2147483676" r:id="rId7"/>
    <p:sldLayoutId id="2147483677" r:id="rId8"/>
    <p:sldLayoutId id="2147483678" r:id="rId9"/>
    <p:sldLayoutId id="2147483679" r:id="rId10"/>
  </p:sldLayoutIdLst>
  <p:txStyles>
    <p:titleStyle>
      <a:lvl1pPr algn="l" rtl="0" fontAlgn="base">
        <a:lnSpc>
          <a:spcPct val="90000"/>
        </a:lnSpc>
        <a:spcBef>
          <a:spcPct val="0"/>
        </a:spcBef>
        <a:spcAft>
          <a:spcPct val="0"/>
        </a:spcAft>
        <a:defRPr sz="3600" kern="1200">
          <a:solidFill>
            <a:schemeClr val="accent1"/>
          </a:solidFill>
          <a:latin typeface="+mj-lt"/>
          <a:ea typeface="+mj-ea"/>
          <a:cs typeface="+mj-cs"/>
        </a:defRPr>
      </a:lvl1pPr>
      <a:lvl2pPr algn="l" rtl="0" fontAlgn="base">
        <a:lnSpc>
          <a:spcPct val="90000"/>
        </a:lnSpc>
        <a:spcBef>
          <a:spcPct val="0"/>
        </a:spcBef>
        <a:spcAft>
          <a:spcPct val="0"/>
        </a:spcAft>
        <a:defRPr sz="3600">
          <a:solidFill>
            <a:schemeClr val="accent1"/>
          </a:solidFill>
          <a:latin typeface="Arial" charset="0"/>
          <a:ea typeface="黑体" pitchFamily="2" charset="-122"/>
        </a:defRPr>
      </a:lvl2pPr>
      <a:lvl3pPr algn="l" rtl="0" fontAlgn="base">
        <a:lnSpc>
          <a:spcPct val="90000"/>
        </a:lnSpc>
        <a:spcBef>
          <a:spcPct val="0"/>
        </a:spcBef>
        <a:spcAft>
          <a:spcPct val="0"/>
        </a:spcAft>
        <a:defRPr sz="3600">
          <a:solidFill>
            <a:schemeClr val="accent1"/>
          </a:solidFill>
          <a:latin typeface="Arial" charset="0"/>
          <a:ea typeface="黑体" pitchFamily="2" charset="-122"/>
        </a:defRPr>
      </a:lvl3pPr>
      <a:lvl4pPr algn="l" rtl="0" fontAlgn="base">
        <a:lnSpc>
          <a:spcPct val="90000"/>
        </a:lnSpc>
        <a:spcBef>
          <a:spcPct val="0"/>
        </a:spcBef>
        <a:spcAft>
          <a:spcPct val="0"/>
        </a:spcAft>
        <a:defRPr sz="3600">
          <a:solidFill>
            <a:schemeClr val="accent1"/>
          </a:solidFill>
          <a:latin typeface="Arial" charset="0"/>
          <a:ea typeface="黑体" pitchFamily="2" charset="-122"/>
        </a:defRPr>
      </a:lvl4pPr>
      <a:lvl5pPr algn="l" rtl="0" fontAlgn="base">
        <a:lnSpc>
          <a:spcPct val="90000"/>
        </a:lnSpc>
        <a:spcBef>
          <a:spcPct val="0"/>
        </a:spcBef>
        <a:spcAft>
          <a:spcPct val="0"/>
        </a:spcAft>
        <a:defRPr sz="3600">
          <a:solidFill>
            <a:schemeClr val="accent1"/>
          </a:solidFill>
          <a:latin typeface="Arial" charset="0"/>
          <a:ea typeface="黑体" pitchFamily="2" charset="-122"/>
        </a:defRPr>
      </a:lvl5pPr>
      <a:lvl6pPr marL="457200" algn="l" rtl="0" fontAlgn="base">
        <a:lnSpc>
          <a:spcPct val="90000"/>
        </a:lnSpc>
        <a:spcBef>
          <a:spcPct val="0"/>
        </a:spcBef>
        <a:spcAft>
          <a:spcPct val="0"/>
        </a:spcAft>
        <a:defRPr sz="3600">
          <a:solidFill>
            <a:schemeClr val="accent1"/>
          </a:solidFill>
          <a:latin typeface="Arial" charset="0"/>
          <a:ea typeface="黑体" pitchFamily="2" charset="-122"/>
        </a:defRPr>
      </a:lvl6pPr>
      <a:lvl7pPr marL="914400" algn="l" rtl="0" fontAlgn="base">
        <a:lnSpc>
          <a:spcPct val="90000"/>
        </a:lnSpc>
        <a:spcBef>
          <a:spcPct val="0"/>
        </a:spcBef>
        <a:spcAft>
          <a:spcPct val="0"/>
        </a:spcAft>
        <a:defRPr sz="3600">
          <a:solidFill>
            <a:schemeClr val="accent1"/>
          </a:solidFill>
          <a:latin typeface="Arial" charset="0"/>
          <a:ea typeface="黑体" pitchFamily="2" charset="-122"/>
        </a:defRPr>
      </a:lvl7pPr>
      <a:lvl8pPr marL="1371600" algn="l" rtl="0" fontAlgn="base">
        <a:lnSpc>
          <a:spcPct val="90000"/>
        </a:lnSpc>
        <a:spcBef>
          <a:spcPct val="0"/>
        </a:spcBef>
        <a:spcAft>
          <a:spcPct val="0"/>
        </a:spcAft>
        <a:defRPr sz="3600">
          <a:solidFill>
            <a:schemeClr val="accent1"/>
          </a:solidFill>
          <a:latin typeface="Arial" charset="0"/>
          <a:ea typeface="黑体" pitchFamily="2" charset="-122"/>
        </a:defRPr>
      </a:lvl8pPr>
      <a:lvl9pPr marL="1828800" algn="l" rtl="0" fontAlgn="base">
        <a:lnSpc>
          <a:spcPct val="90000"/>
        </a:lnSpc>
        <a:spcBef>
          <a:spcPct val="0"/>
        </a:spcBef>
        <a:spcAft>
          <a:spcPct val="0"/>
        </a:spcAft>
        <a:defRPr sz="3600">
          <a:solidFill>
            <a:schemeClr val="accent1"/>
          </a:solidFill>
          <a:latin typeface="Arial" charset="0"/>
          <a:ea typeface="黑体" pitchFamily="2" charset="-122"/>
        </a:defRPr>
      </a:lvl9pPr>
    </p:titleStyle>
    <p:bodyStyle>
      <a:lvl1pPr marL="365125" indent="-365125" algn="l" rtl="0" fontAlgn="base">
        <a:lnSpc>
          <a:spcPct val="90000"/>
        </a:lnSpc>
        <a:spcBef>
          <a:spcPts val="1000"/>
        </a:spcBef>
        <a:spcAft>
          <a:spcPct val="0"/>
        </a:spcAft>
        <a:buClr>
          <a:schemeClr val="accent1"/>
        </a:buClr>
        <a:buFont typeface="Wingdings" pitchFamily="2" charset="2"/>
        <a:buChar char="!"/>
        <a:defRPr sz="2400" kern="1200">
          <a:solidFill>
            <a:schemeClr val="accent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accent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accent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accent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notesSlide" Target="../notesSlides/notesSlide1.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61.xml"/><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s>
</file>

<file path=ppt/slides/_rels/slide23.xml.rels><?xml version="1.0" encoding="UTF-8" standalone="yes"?>
<Relationships xmlns="http://schemas.openxmlformats.org/package/2006/relationships"><Relationship Id="rId3" Type="http://schemas.openxmlformats.org/officeDocument/2006/relationships/hyperlink" Target="http://www.cankaoxiaoxi.com/photo/20160521/1166958_3.shtml" TargetMode="External"/><Relationship Id="rId2" Type="http://schemas.openxmlformats.org/officeDocument/2006/relationships/slideLayout" Target="../slideLayouts/slideLayout7.xml"/><Relationship Id="rId1" Type="http://schemas.openxmlformats.org/officeDocument/2006/relationships/tags" Target="../tags/tag64.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tags" Target="../tags/tag6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3743325"/>
            <a:ext cx="9144000" cy="984250"/>
          </a:xfrm>
        </p:spPr>
        <p:txBody>
          <a:bodyPr rtlCol="0"/>
          <a:lstStyle/>
          <a:p>
            <a:pPr algn="l" fontAlgn="auto">
              <a:spcAft>
                <a:spcPts val="0"/>
              </a:spcAft>
              <a:defRPr/>
            </a:pPr>
            <a:r>
              <a:rPr lang="zh-CN" altLang="en-US" smtClean="0"/>
              <a:t>  公共阅读空间的兴起与发展</a:t>
            </a:r>
          </a:p>
        </p:txBody>
      </p:sp>
      <p:sp>
        <p:nvSpPr>
          <p:cNvPr id="3" name="副标题 2"/>
          <p:cNvSpPr>
            <a:spLocks noGrp="1"/>
          </p:cNvSpPr>
          <p:nvPr>
            <p:ph type="subTitle" idx="1"/>
            <p:custDataLst>
              <p:tags r:id="rId3"/>
            </p:custDataLst>
          </p:nvPr>
        </p:nvSpPr>
        <p:spPr>
          <a:xfrm>
            <a:off x="1987550" y="4862513"/>
            <a:ext cx="3797300" cy="1182687"/>
          </a:xfrm>
        </p:spPr>
        <p:txBody>
          <a:bodyPr rtlCol="0">
            <a:noAutofit/>
          </a:bodyPr>
          <a:lstStyle/>
          <a:p>
            <a:pPr algn="l" fontAlgn="auto">
              <a:spcAft>
                <a:spcPts val="0"/>
              </a:spcAft>
              <a:defRPr/>
            </a:pPr>
            <a:r>
              <a:rPr lang="zh-CN" altLang="en-US" sz="1800" smtClean="0"/>
              <a:t>王子舟</a:t>
            </a:r>
          </a:p>
          <a:p>
            <a:pPr algn="l" fontAlgn="auto">
              <a:spcAft>
                <a:spcPts val="0"/>
              </a:spcAft>
              <a:defRPr/>
            </a:pPr>
            <a:r>
              <a:rPr lang="zh-CN" altLang="en-US" sz="1800" smtClean="0"/>
              <a:t>北京大学信息管理系</a:t>
            </a:r>
          </a:p>
          <a:p>
            <a:pPr algn="l" fontAlgn="auto">
              <a:spcAft>
                <a:spcPts val="0"/>
              </a:spcAft>
              <a:defRPr/>
            </a:pPr>
            <a:r>
              <a:rPr lang="zh-CN" altLang="en-US" sz="1800" smtClean="0"/>
              <a:t>邮    箱：</a:t>
            </a:r>
            <a:r>
              <a:rPr lang="en-US" altLang="zh-CN" sz="1800" smtClean="0"/>
              <a:t>zzhwang@126.com</a:t>
            </a:r>
          </a:p>
          <a:p>
            <a:pPr fontAlgn="auto">
              <a:spcAft>
                <a:spcPts val="0"/>
              </a:spcAft>
              <a:defRPr/>
            </a:pPr>
            <a:endParaRPr lang="en-US" altLang="zh-CN" sz="1800" smtClean="0"/>
          </a:p>
          <a:p>
            <a:pPr fontAlgn="auto">
              <a:spcAft>
                <a:spcPts val="0"/>
              </a:spcAft>
              <a:defRPr/>
            </a:pPr>
            <a:endParaRPr lang="en-US" altLang="zh-CN" sz="820" smtClean="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002a1b3Cgy6KHeyXkhfc5&amp;690"/>
          <p:cNvPicPr>
            <a:picLocks noChangeAspect="1" noChangeArrowheads="1"/>
          </p:cNvPicPr>
          <p:nvPr/>
        </p:nvPicPr>
        <p:blipFill>
          <a:blip r:embed="rId3"/>
          <a:srcRect r="3587"/>
          <a:stretch>
            <a:fillRect/>
          </a:stretch>
        </p:blipFill>
        <p:spPr bwMode="auto">
          <a:xfrm>
            <a:off x="6416675" y="666750"/>
            <a:ext cx="4362450" cy="3390900"/>
          </a:xfrm>
          <a:prstGeom prst="rect">
            <a:avLst/>
          </a:prstGeom>
          <a:noFill/>
          <a:ln w="9525">
            <a:noFill/>
            <a:miter lim="800000"/>
            <a:headEnd/>
            <a:tailEnd/>
          </a:ln>
        </p:spPr>
      </p:pic>
      <p:pic>
        <p:nvPicPr>
          <p:cNvPr id="38914" name="Picture 6" descr="2810944_673688"/>
          <p:cNvPicPr>
            <a:picLocks noChangeAspect="1" noChangeArrowheads="1"/>
          </p:cNvPicPr>
          <p:nvPr/>
        </p:nvPicPr>
        <p:blipFill>
          <a:blip r:embed="rId4"/>
          <a:srcRect r="5202"/>
          <a:stretch>
            <a:fillRect/>
          </a:stretch>
        </p:blipFill>
        <p:spPr bwMode="auto">
          <a:xfrm>
            <a:off x="1331913" y="666750"/>
            <a:ext cx="4478337" cy="3381375"/>
          </a:xfrm>
          <a:prstGeom prst="rect">
            <a:avLst/>
          </a:prstGeom>
          <a:noFill/>
          <a:ln w="9525">
            <a:noFill/>
            <a:miter lim="800000"/>
            <a:headEnd/>
            <a:tailEnd/>
          </a:ln>
        </p:spPr>
      </p:pic>
      <p:sp>
        <p:nvSpPr>
          <p:cNvPr id="38915" name="Rectangle 7"/>
          <p:cNvSpPr>
            <a:spLocks noChangeArrowheads="1"/>
          </p:cNvSpPr>
          <p:nvPr/>
        </p:nvSpPr>
        <p:spPr bwMode="auto">
          <a:xfrm>
            <a:off x="2168525" y="4262438"/>
            <a:ext cx="2805113" cy="385762"/>
          </a:xfrm>
          <a:prstGeom prst="rect">
            <a:avLst/>
          </a:prstGeom>
          <a:noFill/>
          <a:ln w="9525">
            <a:noFill/>
            <a:miter lim="800000"/>
            <a:headEnd/>
            <a:tailEnd/>
          </a:ln>
        </p:spPr>
        <p:txBody>
          <a:bodyPr wrap="none" anchor="ctr">
            <a:spAutoFit/>
          </a:bodyPr>
          <a:lstStyle/>
          <a:p>
            <a:r>
              <a:rPr lang="zh-CN" altLang="en-US">
                <a:latin typeface="微软雅黑"/>
                <a:ea typeface="微软雅黑"/>
                <a:cs typeface="微软雅黑"/>
              </a:rPr>
              <a:t>宁波的</a:t>
            </a:r>
            <a:r>
              <a:rPr lang="en-US" altLang="zh-CN">
                <a:latin typeface="微软雅黑"/>
                <a:ea typeface="微软雅黑"/>
                <a:cs typeface="微软雅黑"/>
              </a:rPr>
              <a:t>24</a:t>
            </a:r>
            <a:r>
              <a:rPr lang="zh-CN" altLang="en-US">
                <a:latin typeface="微软雅黑"/>
                <a:ea typeface="微软雅黑"/>
                <a:cs typeface="微软雅黑"/>
              </a:rPr>
              <a:t>小时自助借阅机 </a:t>
            </a:r>
          </a:p>
        </p:txBody>
      </p:sp>
      <p:sp>
        <p:nvSpPr>
          <p:cNvPr id="38916" name="Rectangle 8"/>
          <p:cNvSpPr>
            <a:spLocks noChangeArrowheads="1"/>
          </p:cNvSpPr>
          <p:nvPr/>
        </p:nvSpPr>
        <p:spPr bwMode="auto">
          <a:xfrm>
            <a:off x="7262813" y="4262438"/>
            <a:ext cx="2805112" cy="385762"/>
          </a:xfrm>
          <a:prstGeom prst="rect">
            <a:avLst/>
          </a:prstGeom>
          <a:noFill/>
          <a:ln w="9525">
            <a:noFill/>
            <a:miter lim="800000"/>
            <a:headEnd/>
            <a:tailEnd/>
          </a:ln>
        </p:spPr>
        <p:txBody>
          <a:bodyPr wrap="none" anchor="ctr">
            <a:spAutoFit/>
          </a:bodyPr>
          <a:lstStyle/>
          <a:p>
            <a:r>
              <a:rPr lang="zh-CN" altLang="en-US">
                <a:latin typeface="微软雅黑"/>
                <a:ea typeface="微软雅黑"/>
                <a:cs typeface="微软雅黑"/>
              </a:rPr>
              <a:t>福州的</a:t>
            </a:r>
            <a:r>
              <a:rPr lang="en-US" altLang="zh-CN">
                <a:latin typeface="微软雅黑"/>
                <a:ea typeface="微软雅黑"/>
                <a:cs typeface="微软雅黑"/>
              </a:rPr>
              <a:t>24</a:t>
            </a:r>
            <a:r>
              <a:rPr lang="zh-CN" altLang="en-US">
                <a:latin typeface="微软雅黑"/>
                <a:ea typeface="微软雅黑"/>
                <a:cs typeface="微软雅黑"/>
              </a:rPr>
              <a:t>小时自助借阅机 </a:t>
            </a:r>
          </a:p>
        </p:txBody>
      </p:sp>
      <p:sp>
        <p:nvSpPr>
          <p:cNvPr id="38917" name="Rectangle 9"/>
          <p:cNvSpPr>
            <a:spLocks noChangeArrowheads="1"/>
          </p:cNvSpPr>
          <p:nvPr/>
        </p:nvSpPr>
        <p:spPr bwMode="auto">
          <a:xfrm>
            <a:off x="1030288" y="5080000"/>
            <a:ext cx="10129837" cy="1027113"/>
          </a:xfrm>
          <a:prstGeom prst="rect">
            <a:avLst/>
          </a:prstGeom>
          <a:noFill/>
          <a:ln w="9525">
            <a:noFill/>
            <a:miter lim="800000"/>
            <a:headEnd/>
            <a:tailEnd/>
          </a:ln>
        </p:spPr>
        <p:txBody>
          <a:bodyPr anchor="ctr">
            <a:spAutoFit/>
          </a:bodyPr>
          <a:lstStyle/>
          <a:p>
            <a:r>
              <a:rPr lang="zh-CN" altLang="en-US" sz="2000">
                <a:latin typeface="微软雅黑"/>
                <a:ea typeface="微软雅黑"/>
                <a:cs typeface="微软雅黑"/>
              </a:rPr>
              <a:t>但自助借阅机毕竟是一台</a:t>
            </a:r>
            <a:r>
              <a:rPr lang="zh-CN" altLang="en-US" sz="2000" b="1">
                <a:solidFill>
                  <a:srgbClr val="FC6C2C"/>
                </a:solidFill>
                <a:latin typeface="微软雅黑"/>
                <a:ea typeface="微软雅黑"/>
                <a:cs typeface="微软雅黑"/>
              </a:rPr>
              <a:t>冰冷的机器</a:t>
            </a:r>
            <a:r>
              <a:rPr lang="zh-CN" altLang="en-US" sz="2000">
                <a:latin typeface="微软雅黑"/>
                <a:ea typeface="微软雅黑"/>
                <a:cs typeface="微软雅黑"/>
              </a:rPr>
              <a:t>，而不是一个可供人们阅读、交流的有温度的空间场所，加之价格昂贵、维护费高，大量布点并不符合中国国情。于是一些城市公共图书馆另辟蹊径，开始在街道、社区尝试建设新型公共阅读空间。</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p:cNvSpPr>
          <p:nvPr>
            <p:ph type="body" idx="1"/>
          </p:nvPr>
        </p:nvSpPr>
        <p:spPr>
          <a:xfrm>
            <a:off x="1790700" y="4889500"/>
            <a:ext cx="8610600" cy="1133475"/>
          </a:xfrm>
        </p:spPr>
        <p:txBody>
          <a:bodyPr/>
          <a:lstStyle/>
          <a:p>
            <a:pPr>
              <a:lnSpc>
                <a:spcPct val="110000"/>
              </a:lnSpc>
              <a:buFont typeface="Arial" charset="0"/>
              <a:buNone/>
            </a:pPr>
            <a:r>
              <a:rPr lang="en-US" altLang="zh-CN" sz="1800" b="1" smtClean="0">
                <a:solidFill>
                  <a:srgbClr val="BF2405"/>
                </a:solidFill>
                <a:latin typeface="微软雅黑"/>
                <a:ea typeface="微软雅黑"/>
                <a:cs typeface="微软雅黑"/>
              </a:rPr>
              <a:t>  </a:t>
            </a:r>
            <a:r>
              <a:rPr lang="zh-CN" altLang="en-US" sz="1800" b="1" smtClean="0">
                <a:solidFill>
                  <a:srgbClr val="FC6C2C"/>
                </a:solidFill>
                <a:latin typeface="微软雅黑"/>
                <a:ea typeface="微软雅黑"/>
                <a:cs typeface="微软雅黑"/>
              </a:rPr>
              <a:t>·  </a:t>
            </a:r>
            <a:r>
              <a:rPr lang="en-US" altLang="zh-CN" sz="1800" b="1" smtClean="0">
                <a:solidFill>
                  <a:srgbClr val="FC6C2C"/>
                </a:solidFill>
                <a:latin typeface="微软雅黑"/>
                <a:ea typeface="微软雅黑"/>
                <a:cs typeface="微软雅黑"/>
              </a:rPr>
              <a:t>2013</a:t>
            </a:r>
            <a:r>
              <a:rPr lang="zh-CN" altLang="en-US" sz="1800" b="1" smtClean="0">
                <a:solidFill>
                  <a:srgbClr val="FC6C2C"/>
                </a:solidFill>
                <a:latin typeface="微软雅黑"/>
                <a:ea typeface="微软雅黑"/>
                <a:cs typeface="微软雅黑"/>
              </a:rPr>
              <a:t>年，东莞图书馆、张家港图书馆</a:t>
            </a:r>
            <a:r>
              <a:rPr lang="zh-CN" altLang="en-US" sz="1800" smtClean="0">
                <a:latin typeface="微软雅黑"/>
                <a:ea typeface="微软雅黑"/>
                <a:cs typeface="微软雅黑"/>
              </a:rPr>
              <a:t>开始在社区建设无人值守、读者刷卡进入、可自助借还书、无线上网的</a:t>
            </a:r>
            <a:r>
              <a:rPr lang="en-US" altLang="zh-CN" sz="1800" b="1" smtClean="0">
                <a:solidFill>
                  <a:srgbClr val="FC6C2C"/>
                </a:solidFill>
                <a:latin typeface="微软雅黑"/>
                <a:ea typeface="微软雅黑"/>
                <a:cs typeface="微软雅黑"/>
              </a:rPr>
              <a:t>24</a:t>
            </a:r>
            <a:r>
              <a:rPr lang="zh-CN" altLang="en-US" sz="1800" b="1" smtClean="0">
                <a:solidFill>
                  <a:srgbClr val="FC6C2C"/>
                </a:solidFill>
                <a:latin typeface="微软雅黑"/>
                <a:ea typeface="微软雅黑"/>
                <a:cs typeface="微软雅黑"/>
              </a:rPr>
              <a:t>小时图书馆</a:t>
            </a:r>
            <a:r>
              <a:rPr lang="en-US" altLang="zh-CN" sz="1800" smtClean="0">
                <a:latin typeface="微软雅黑"/>
                <a:ea typeface="微软雅黑"/>
                <a:cs typeface="微软雅黑"/>
              </a:rPr>
              <a:t>2014</a:t>
            </a:r>
            <a:r>
              <a:rPr lang="zh-CN" altLang="en-US" sz="1800" smtClean="0">
                <a:latin typeface="微软雅黑"/>
                <a:ea typeface="微软雅黑"/>
                <a:cs typeface="微软雅黑"/>
              </a:rPr>
              <a:t>年之后，广东、浙江、辽宁、黑龙江、湖南、内蒙古等地的图书馆也开始建设此类“永不打烊”的图书馆。  </a:t>
            </a:r>
          </a:p>
        </p:txBody>
      </p:sp>
      <p:pic>
        <p:nvPicPr>
          <p:cNvPr id="39938" name="Picture 7" descr="201306241523151995"/>
          <p:cNvPicPr>
            <a:picLocks noChangeAspect="1" noChangeArrowheads="1"/>
          </p:cNvPicPr>
          <p:nvPr/>
        </p:nvPicPr>
        <p:blipFill>
          <a:blip r:embed="rId3"/>
          <a:srcRect r="444"/>
          <a:stretch>
            <a:fillRect/>
          </a:stretch>
        </p:blipFill>
        <p:spPr bwMode="auto">
          <a:xfrm>
            <a:off x="766763" y="1052513"/>
            <a:ext cx="5689600" cy="3214687"/>
          </a:xfrm>
          <a:prstGeom prst="rect">
            <a:avLst/>
          </a:prstGeom>
          <a:noFill/>
          <a:ln w="9525">
            <a:noFill/>
            <a:miter lim="800000"/>
            <a:headEnd/>
            <a:tailEnd/>
          </a:ln>
        </p:spPr>
      </p:pic>
      <p:pic>
        <p:nvPicPr>
          <p:cNvPr id="39939" name="Picture 5" descr="21172861_996940"/>
          <p:cNvPicPr>
            <a:picLocks noChangeAspect="1" noChangeArrowheads="1"/>
          </p:cNvPicPr>
          <p:nvPr/>
        </p:nvPicPr>
        <p:blipFill>
          <a:blip r:embed="rId4"/>
          <a:srcRect/>
          <a:stretch>
            <a:fillRect/>
          </a:stretch>
        </p:blipFill>
        <p:spPr bwMode="auto">
          <a:xfrm>
            <a:off x="6797675" y="1038225"/>
            <a:ext cx="4835525" cy="3222625"/>
          </a:xfrm>
          <a:prstGeom prst="rect">
            <a:avLst/>
          </a:prstGeom>
          <a:noFill/>
          <a:ln w="9525">
            <a:no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a:xfrm>
            <a:off x="327025" y="822325"/>
            <a:ext cx="11537950" cy="5213350"/>
          </a:xfrm>
        </p:spPr>
        <p:txBody>
          <a:bodyPr rtlCol="0">
            <a:normAutofit lnSpcReduction="10000"/>
          </a:bodyPr>
          <a:lstStyle/>
          <a:p>
            <a:pPr fontAlgn="auto">
              <a:lnSpc>
                <a:spcPct val="110000"/>
              </a:lnSpc>
              <a:spcAft>
                <a:spcPts val="0"/>
              </a:spcAft>
              <a:buFont typeface="Arial" panose="020B0604020202020204" pitchFamily="34" charset="0"/>
              <a:buNone/>
              <a:defRPr/>
            </a:pPr>
            <a:r>
              <a:rPr lang="zh-CN" altLang="en-US" b="1">
                <a:solidFill>
                  <a:srgbClr val="FC6C2C"/>
                </a:solidFill>
                <a:sym typeface="+mn-ea"/>
              </a:rPr>
              <a:t>·   </a:t>
            </a:r>
            <a:r>
              <a:rPr lang="en-US" altLang="zh-CN" smtClean="0"/>
              <a:t>2012</a:t>
            </a:r>
            <a:r>
              <a:rPr lang="zh-CN" altLang="en-US" smtClean="0"/>
              <a:t>年以来，国家在推行公共文化服务体系建设政策中，高调鼓励社会力量积极参与，出台了政府购买公共文化服务的系列文件。</a:t>
            </a:r>
            <a:r>
              <a:rPr lang="zh-CN" altLang="en-US" b="1" smtClean="0">
                <a:solidFill>
                  <a:srgbClr val="FC6C2C"/>
                </a:solidFill>
              </a:rPr>
              <a:t>各地公共图书馆也尝试与社会组织、机构合作创办城市公共阅读空间</a:t>
            </a:r>
            <a:r>
              <a:rPr lang="zh-CN" altLang="en-US" smtClean="0"/>
              <a:t>。</a:t>
            </a:r>
          </a:p>
          <a:p>
            <a:pPr fontAlgn="auto">
              <a:lnSpc>
                <a:spcPct val="110000"/>
              </a:lnSpc>
              <a:spcAft>
                <a:spcPts val="0"/>
              </a:spcAft>
              <a:buFont typeface="Arial" panose="020B0604020202020204" pitchFamily="34" charset="0"/>
              <a:buNone/>
              <a:defRPr/>
            </a:pPr>
            <a:r>
              <a:rPr lang="zh-CN" altLang="en-US" b="1">
                <a:solidFill>
                  <a:srgbClr val="FC6C2C"/>
                </a:solidFill>
                <a:sym typeface="+mn-ea"/>
              </a:rPr>
              <a:t>·   </a:t>
            </a:r>
            <a:r>
              <a:rPr lang="en-US" altLang="zh-CN" smtClean="0"/>
              <a:t>2014</a:t>
            </a:r>
            <a:r>
              <a:rPr lang="zh-CN" altLang="en-US" smtClean="0"/>
              <a:t>年，北京西城区图书馆在文委的领导下与民营书店在政府提供的公共场所建成了“</a:t>
            </a:r>
            <a:r>
              <a:rPr lang="zh-CN" altLang="en-US" b="1" smtClean="0">
                <a:solidFill>
                  <a:srgbClr val="FC6C2C"/>
                </a:solidFill>
              </a:rPr>
              <a:t>砖读空间</a:t>
            </a:r>
            <a:r>
              <a:rPr lang="zh-CN" altLang="en-US" smtClean="0"/>
              <a:t>”（在砖塔胡同）、“</a:t>
            </a:r>
            <a:r>
              <a:rPr lang="zh-CN" altLang="en-US" b="1" smtClean="0">
                <a:solidFill>
                  <a:srgbClr val="FC6C2C"/>
                </a:solidFill>
              </a:rPr>
              <a:t>宣阳驿站</a:t>
            </a:r>
            <a:r>
              <a:rPr lang="zh-CN" altLang="en-US" smtClean="0"/>
              <a:t>”（在金大都遗址公园），</a:t>
            </a:r>
            <a:r>
              <a:rPr lang="en-US" altLang="zh-CN" smtClean="0"/>
              <a:t>2015</a:t>
            </a:r>
            <a:r>
              <a:rPr lang="zh-CN" altLang="en-US" smtClean="0"/>
              <a:t>年又接着又与会议公司合作建成了“</a:t>
            </a:r>
            <a:r>
              <a:rPr lang="zh-CN" altLang="en-US" b="1" smtClean="0">
                <a:solidFill>
                  <a:srgbClr val="FC6C2C"/>
                </a:solidFill>
              </a:rPr>
              <a:t>白云驿站</a:t>
            </a:r>
            <a:r>
              <a:rPr lang="zh-CN" altLang="en-US" smtClean="0"/>
              <a:t>”（在白云观北里），与繁星戏剧村合作建了“</a:t>
            </a:r>
            <a:r>
              <a:rPr lang="zh-CN" altLang="en-US" b="1" smtClean="0">
                <a:solidFill>
                  <a:srgbClr val="FC6C2C"/>
                </a:solidFill>
              </a:rPr>
              <a:t>繁星书吧</a:t>
            </a:r>
            <a:r>
              <a:rPr lang="zh-CN" altLang="en-US" smtClean="0"/>
              <a:t>”等。截至</a:t>
            </a:r>
            <a:r>
              <a:rPr lang="en-US" altLang="zh-CN" smtClean="0"/>
              <a:t>2016</a:t>
            </a:r>
            <a:r>
              <a:rPr lang="zh-CN" altLang="en-US" smtClean="0"/>
              <a:t>年，西城区与社会力量合作建成的公共阅读空间有</a:t>
            </a:r>
            <a:r>
              <a:rPr lang="en-US" altLang="zh-CN" smtClean="0"/>
              <a:t>20</a:t>
            </a:r>
            <a:r>
              <a:rPr lang="zh-CN" altLang="en-US" smtClean="0"/>
              <a:t>多个，被区文委考核认定的为</a:t>
            </a:r>
            <a:r>
              <a:rPr lang="en-US" altLang="zh-CN" smtClean="0"/>
              <a:t>16</a:t>
            </a:r>
            <a:r>
              <a:rPr lang="zh-CN" altLang="en-US" smtClean="0"/>
              <a:t>个 。</a:t>
            </a:r>
          </a:p>
          <a:p>
            <a:pPr fontAlgn="auto">
              <a:lnSpc>
                <a:spcPct val="110000"/>
              </a:lnSpc>
              <a:spcAft>
                <a:spcPts val="0"/>
              </a:spcAft>
              <a:buFont typeface="Arial" panose="020B0604020202020204" pitchFamily="34" charset="0"/>
              <a:buNone/>
              <a:defRPr/>
            </a:pPr>
            <a:r>
              <a:rPr lang="zh-CN" altLang="en-US" b="1">
                <a:solidFill>
                  <a:srgbClr val="FC6C2C"/>
                </a:solidFill>
                <a:sym typeface="+mn-ea"/>
              </a:rPr>
              <a:t>·   </a:t>
            </a:r>
            <a:r>
              <a:rPr lang="zh-CN" altLang="en-US" smtClean="0"/>
              <a:t>江苏省江阴市图书馆与咖啡店合作成立了“</a:t>
            </a:r>
            <a:r>
              <a:rPr lang="zh-CN" altLang="en-US" b="1" smtClean="0">
                <a:solidFill>
                  <a:srgbClr val="FC6C2C"/>
                </a:solidFill>
              </a:rPr>
              <a:t>三味书咖</a:t>
            </a:r>
            <a:r>
              <a:rPr lang="zh-CN" altLang="en-US" smtClean="0"/>
              <a:t>”，即在咖啡店里设置书架，向市民提供免费借阅服务。之后江阴所属的无锡市在“城市阅读联盟”建设中积极推进这种</a:t>
            </a:r>
            <a:r>
              <a:rPr lang="en-US" altLang="zh-CN" smtClean="0"/>
              <a:t>PPP</a:t>
            </a:r>
            <a:r>
              <a:rPr lang="zh-CN" altLang="en-US" smtClean="0"/>
              <a:t>模式，与茶楼、花店等合作，又建设了数家类似的公共阅读空间。</a:t>
            </a:r>
            <a:r>
              <a:rPr lang="en-US" altLang="zh-CN" smtClean="0"/>
              <a:t>2015</a:t>
            </a:r>
            <a:r>
              <a:rPr lang="zh-CN" altLang="en-US" smtClean="0"/>
              <a:t>年，青岛市市南区图书馆免费为咖啡馆配送图书并定期置换，将其打造成馆外图书服务点“</a:t>
            </a:r>
            <a:r>
              <a:rPr lang="zh-CN" altLang="en-US" b="1" smtClean="0">
                <a:solidFill>
                  <a:srgbClr val="FC6C2C"/>
                </a:solidFill>
              </a:rPr>
              <a:t>啡阅青岛</a:t>
            </a:r>
            <a:r>
              <a:rPr lang="zh-CN" altLang="en-US" smtClean="0"/>
              <a:t>”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19b2hnzl3pxt6"/>
          <p:cNvPicPr>
            <a:picLocks noChangeAspect="1" noChangeArrowheads="1"/>
          </p:cNvPicPr>
          <p:nvPr/>
        </p:nvPicPr>
        <p:blipFill>
          <a:blip r:embed="rId3"/>
          <a:srcRect/>
          <a:stretch>
            <a:fillRect/>
          </a:stretch>
        </p:blipFill>
        <p:spPr bwMode="auto">
          <a:xfrm>
            <a:off x="1447800" y="3810000"/>
            <a:ext cx="4343400" cy="2892425"/>
          </a:xfrm>
          <a:prstGeom prst="rect">
            <a:avLst/>
          </a:prstGeom>
          <a:noFill/>
          <a:ln w="9525">
            <a:noFill/>
            <a:miter lim="800000"/>
            <a:headEnd/>
            <a:tailEnd/>
          </a:ln>
        </p:spPr>
      </p:pic>
      <p:pic>
        <p:nvPicPr>
          <p:cNvPr id="41986" name="Picture 5" descr="砖读空间"/>
          <p:cNvPicPr>
            <a:picLocks noChangeAspect="1" noChangeArrowheads="1"/>
          </p:cNvPicPr>
          <p:nvPr/>
        </p:nvPicPr>
        <p:blipFill>
          <a:blip r:embed="rId4"/>
          <a:srcRect/>
          <a:stretch>
            <a:fillRect/>
          </a:stretch>
        </p:blipFill>
        <p:spPr bwMode="auto">
          <a:xfrm>
            <a:off x="1447800" y="377825"/>
            <a:ext cx="4343400" cy="2898775"/>
          </a:xfrm>
          <a:prstGeom prst="rect">
            <a:avLst/>
          </a:prstGeom>
          <a:noFill/>
          <a:ln w="9525">
            <a:noFill/>
            <a:miter lim="800000"/>
            <a:headEnd/>
            <a:tailEnd/>
          </a:ln>
        </p:spPr>
      </p:pic>
      <p:pic>
        <p:nvPicPr>
          <p:cNvPr id="41987" name="Picture 6" descr="西华书房"/>
          <p:cNvPicPr>
            <a:picLocks noChangeAspect="1" noChangeArrowheads="1"/>
          </p:cNvPicPr>
          <p:nvPr/>
        </p:nvPicPr>
        <p:blipFill>
          <a:blip r:embed="rId5"/>
          <a:srcRect/>
          <a:stretch>
            <a:fillRect/>
          </a:stretch>
        </p:blipFill>
        <p:spPr bwMode="auto">
          <a:xfrm>
            <a:off x="6248400" y="377825"/>
            <a:ext cx="4343400" cy="2898775"/>
          </a:xfrm>
          <a:prstGeom prst="rect">
            <a:avLst/>
          </a:prstGeom>
          <a:noFill/>
          <a:ln w="9525">
            <a:noFill/>
            <a:miter lim="800000"/>
            <a:headEnd/>
            <a:tailEnd/>
          </a:ln>
        </p:spPr>
      </p:pic>
      <p:sp>
        <p:nvSpPr>
          <p:cNvPr id="41988" name="AutoShape 8" descr="u=2103579515,1359980323&amp;fm=214&amp;gp=0"/>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zh-CN" altLang="en-US">
              <a:latin typeface="微软雅黑"/>
              <a:ea typeface="微软雅黑"/>
              <a:cs typeface="微软雅黑"/>
            </a:endParaRPr>
          </a:p>
        </p:txBody>
      </p:sp>
      <p:sp>
        <p:nvSpPr>
          <p:cNvPr id="41989" name="Rectangle 11"/>
          <p:cNvSpPr>
            <a:spLocks noChangeArrowheads="1"/>
          </p:cNvSpPr>
          <p:nvPr/>
        </p:nvSpPr>
        <p:spPr bwMode="auto">
          <a:xfrm>
            <a:off x="2057400" y="-3175"/>
            <a:ext cx="3611563" cy="384175"/>
          </a:xfrm>
          <a:prstGeom prst="rect">
            <a:avLst/>
          </a:prstGeom>
          <a:noFill/>
          <a:ln w="9525">
            <a:noFill/>
            <a:miter lim="800000"/>
            <a:headEnd/>
            <a:tailEnd/>
          </a:ln>
        </p:spPr>
        <p:txBody>
          <a:bodyPr wrap="none">
            <a:spAutoFit/>
          </a:bodyPr>
          <a:lstStyle/>
          <a:p>
            <a:r>
              <a:rPr lang="zh-CN" altLang="en-US">
                <a:latin typeface="微软雅黑"/>
                <a:ea typeface="微软雅黑"/>
                <a:cs typeface="微软雅黑"/>
              </a:rPr>
              <a:t>北京“</a:t>
            </a:r>
            <a:r>
              <a:rPr lang="zh-CN" altLang="en-US" b="1">
                <a:solidFill>
                  <a:srgbClr val="FC6C2C"/>
                </a:solidFill>
                <a:latin typeface="微软雅黑"/>
                <a:ea typeface="微软雅黑"/>
                <a:cs typeface="微软雅黑"/>
              </a:rPr>
              <a:t>砖读空间</a:t>
            </a:r>
            <a:r>
              <a:rPr lang="zh-CN" altLang="en-US">
                <a:latin typeface="微软雅黑"/>
                <a:ea typeface="微软雅黑"/>
                <a:cs typeface="微软雅黑"/>
              </a:rPr>
              <a:t>”（在砖塔胡同）</a:t>
            </a:r>
          </a:p>
        </p:txBody>
      </p:sp>
      <p:sp>
        <p:nvSpPr>
          <p:cNvPr id="41990" name="Rectangle 12"/>
          <p:cNvSpPr>
            <a:spLocks noChangeArrowheads="1"/>
          </p:cNvSpPr>
          <p:nvPr/>
        </p:nvSpPr>
        <p:spPr bwMode="auto">
          <a:xfrm>
            <a:off x="6553200" y="-12700"/>
            <a:ext cx="3451225" cy="385763"/>
          </a:xfrm>
          <a:prstGeom prst="rect">
            <a:avLst/>
          </a:prstGeom>
          <a:noFill/>
          <a:ln w="9525">
            <a:noFill/>
            <a:miter lim="800000"/>
            <a:headEnd/>
            <a:tailEnd/>
          </a:ln>
        </p:spPr>
        <p:txBody>
          <a:bodyPr wrap="none" anchor="ctr">
            <a:spAutoFit/>
          </a:bodyPr>
          <a:lstStyle/>
          <a:p>
            <a:r>
              <a:rPr lang="zh-CN" altLang="en-US">
                <a:latin typeface="微软雅黑"/>
                <a:ea typeface="微软雅黑"/>
                <a:cs typeface="微软雅黑"/>
              </a:rPr>
              <a:t>北京繁星戏剧村的“</a:t>
            </a:r>
            <a:r>
              <a:rPr lang="zh-CN" altLang="en-US" b="1">
                <a:solidFill>
                  <a:srgbClr val="FC6C2C"/>
                </a:solidFill>
                <a:latin typeface="微软雅黑"/>
                <a:ea typeface="微软雅黑"/>
                <a:cs typeface="微软雅黑"/>
              </a:rPr>
              <a:t>繁星书吧</a:t>
            </a:r>
            <a:r>
              <a:rPr lang="zh-CN" altLang="en-US">
                <a:latin typeface="微软雅黑"/>
                <a:ea typeface="微软雅黑"/>
                <a:cs typeface="微软雅黑"/>
              </a:rPr>
              <a:t>” </a:t>
            </a:r>
          </a:p>
        </p:txBody>
      </p:sp>
      <p:sp>
        <p:nvSpPr>
          <p:cNvPr id="41991" name="Rectangle 13"/>
          <p:cNvSpPr>
            <a:spLocks noChangeArrowheads="1"/>
          </p:cNvSpPr>
          <p:nvPr/>
        </p:nvSpPr>
        <p:spPr bwMode="auto">
          <a:xfrm>
            <a:off x="2133600" y="3340100"/>
            <a:ext cx="2994025" cy="385763"/>
          </a:xfrm>
          <a:prstGeom prst="rect">
            <a:avLst/>
          </a:prstGeom>
          <a:noFill/>
          <a:ln w="9525">
            <a:noFill/>
            <a:miter lim="800000"/>
            <a:headEnd/>
            <a:tailEnd/>
          </a:ln>
        </p:spPr>
        <p:txBody>
          <a:bodyPr wrap="none" anchor="ctr">
            <a:spAutoFit/>
          </a:bodyPr>
          <a:lstStyle/>
          <a:p>
            <a:r>
              <a:rPr lang="zh-CN" altLang="en-US">
                <a:latin typeface="微软雅黑"/>
                <a:ea typeface="微软雅黑"/>
                <a:cs typeface="微软雅黑"/>
              </a:rPr>
              <a:t>江苏江阴市的“</a:t>
            </a:r>
            <a:r>
              <a:rPr lang="zh-CN" altLang="en-US" b="1">
                <a:solidFill>
                  <a:srgbClr val="FC6C2C"/>
                </a:solidFill>
                <a:latin typeface="微软雅黑"/>
                <a:ea typeface="微软雅黑"/>
                <a:cs typeface="微软雅黑"/>
              </a:rPr>
              <a:t>三味书咖</a:t>
            </a:r>
            <a:r>
              <a:rPr lang="zh-CN" altLang="en-US">
                <a:latin typeface="微软雅黑"/>
                <a:ea typeface="微软雅黑"/>
                <a:cs typeface="微软雅黑"/>
              </a:rPr>
              <a:t>” </a:t>
            </a:r>
          </a:p>
        </p:txBody>
      </p:sp>
      <p:sp>
        <p:nvSpPr>
          <p:cNvPr id="41992" name="Rectangle 16"/>
          <p:cNvSpPr>
            <a:spLocks noChangeArrowheads="1"/>
          </p:cNvSpPr>
          <p:nvPr/>
        </p:nvSpPr>
        <p:spPr bwMode="auto">
          <a:xfrm>
            <a:off x="6551613" y="3340100"/>
            <a:ext cx="3422650" cy="385763"/>
          </a:xfrm>
          <a:prstGeom prst="rect">
            <a:avLst/>
          </a:prstGeom>
          <a:noFill/>
          <a:ln w="9525">
            <a:noFill/>
            <a:miter lim="800000"/>
            <a:headEnd/>
            <a:tailEnd/>
          </a:ln>
        </p:spPr>
        <p:txBody>
          <a:bodyPr wrap="none" anchor="ctr">
            <a:spAutoFit/>
          </a:bodyPr>
          <a:lstStyle/>
          <a:p>
            <a:pPr indent="200025" algn="just"/>
            <a:r>
              <a:rPr lang="zh-CN" altLang="en-US">
                <a:latin typeface="微软雅黑"/>
                <a:ea typeface="微软雅黑"/>
                <a:cs typeface="微软雅黑"/>
              </a:rPr>
              <a:t>青岛市市南区的“</a:t>
            </a:r>
            <a:r>
              <a:rPr lang="zh-CN" altLang="en-US" b="1">
                <a:solidFill>
                  <a:srgbClr val="FC6C2C"/>
                </a:solidFill>
                <a:latin typeface="微软雅黑"/>
                <a:ea typeface="微软雅黑"/>
                <a:cs typeface="微软雅黑"/>
              </a:rPr>
              <a:t>啡阅青岛</a:t>
            </a:r>
            <a:r>
              <a:rPr lang="zh-CN" altLang="en-US">
                <a:latin typeface="微软雅黑"/>
                <a:ea typeface="微软雅黑"/>
                <a:cs typeface="微软雅黑"/>
              </a:rPr>
              <a:t>” </a:t>
            </a:r>
          </a:p>
        </p:txBody>
      </p:sp>
      <p:pic>
        <p:nvPicPr>
          <p:cNvPr id="41993" name="Picture 18" descr="20151231085854_WRBMHIQP"/>
          <p:cNvPicPr>
            <a:picLocks noChangeAspect="1" noChangeArrowheads="1"/>
          </p:cNvPicPr>
          <p:nvPr/>
        </p:nvPicPr>
        <p:blipFill>
          <a:blip r:embed="rId6"/>
          <a:srcRect/>
          <a:stretch>
            <a:fillRect/>
          </a:stretch>
        </p:blipFill>
        <p:spPr bwMode="auto">
          <a:xfrm>
            <a:off x="6248400" y="3800475"/>
            <a:ext cx="4343400" cy="2901950"/>
          </a:xfrm>
          <a:prstGeom prst="rect">
            <a:avLst/>
          </a:prstGeom>
          <a:noFill/>
          <a:ln w="9525">
            <a:no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p:cNvSpPr>
          <p:nvPr>
            <p:ph type="body" idx="1"/>
          </p:nvPr>
        </p:nvSpPr>
        <p:spPr>
          <a:xfrm>
            <a:off x="725488" y="1009650"/>
            <a:ext cx="10741025" cy="5356225"/>
          </a:xfrm>
        </p:spPr>
        <p:txBody>
          <a:bodyPr rtlCol="0">
            <a:normAutofit lnSpcReduction="10000"/>
          </a:bodyPr>
          <a:lstStyle/>
          <a:p>
            <a:pPr fontAlgn="auto">
              <a:lnSpc>
                <a:spcPct val="120000"/>
              </a:lnSpc>
              <a:spcAft>
                <a:spcPts val="0"/>
              </a:spcAft>
              <a:buFont typeface="Arial" panose="020B0604020202020204" pitchFamily="34" charset="0"/>
              <a:buNone/>
              <a:defRPr/>
            </a:pPr>
            <a:endParaRPr lang="zh-CN" altLang="en-US" b="1">
              <a:solidFill>
                <a:srgbClr val="FC6C2C"/>
              </a:solidFill>
              <a:sym typeface="+mn-ea"/>
            </a:endParaRPr>
          </a:p>
          <a:p>
            <a:pPr fontAlgn="auto">
              <a:lnSpc>
                <a:spcPct val="120000"/>
              </a:lnSpc>
              <a:spcAft>
                <a:spcPts val="0"/>
              </a:spcAft>
              <a:buFont typeface="Arial" panose="020B0604020202020204" pitchFamily="34" charset="0"/>
              <a:buNone/>
              <a:defRPr/>
            </a:pPr>
            <a:r>
              <a:rPr lang="zh-CN" altLang="en-US" b="1">
                <a:solidFill>
                  <a:srgbClr val="FC6C2C"/>
                </a:solidFill>
                <a:sym typeface="+mn-ea"/>
              </a:rPr>
              <a:t>·  </a:t>
            </a:r>
            <a:r>
              <a:rPr lang="en-US" altLang="zh-CN" b="1" smtClean="0">
                <a:solidFill>
                  <a:srgbClr val="FC6C2C"/>
                </a:solidFill>
              </a:rPr>
              <a:t>2014</a:t>
            </a:r>
            <a:r>
              <a:rPr lang="zh-CN" altLang="en-US" b="1" smtClean="0">
                <a:solidFill>
                  <a:srgbClr val="FC6C2C"/>
                </a:solidFill>
              </a:rPr>
              <a:t>年，我国城市公共阅读空间结束彩排，正式登上了历史舞台。</a:t>
            </a:r>
            <a:r>
              <a:rPr lang="zh-CN" altLang="en-US" smtClean="0"/>
              <a:t>书店、绘本馆和图书馆几个不同行业开办的公共阅读空间终于流汇一起，形成了不可小觑的文化力量。</a:t>
            </a:r>
          </a:p>
          <a:p>
            <a:pPr fontAlgn="auto">
              <a:lnSpc>
                <a:spcPct val="120000"/>
              </a:lnSpc>
              <a:spcAft>
                <a:spcPts val="0"/>
              </a:spcAft>
              <a:buFont typeface="Arial" panose="020B0604020202020204" pitchFamily="34" charset="0"/>
              <a:buNone/>
              <a:defRPr/>
            </a:pPr>
            <a:endParaRPr lang="zh-CN" altLang="en-US" smtClean="0"/>
          </a:p>
          <a:p>
            <a:pPr fontAlgn="auto">
              <a:lnSpc>
                <a:spcPct val="120000"/>
              </a:lnSpc>
              <a:spcAft>
                <a:spcPts val="0"/>
              </a:spcAft>
              <a:buFont typeface="Arial" panose="020B0604020202020204" pitchFamily="34" charset="0"/>
              <a:buNone/>
              <a:defRPr/>
            </a:pPr>
            <a:r>
              <a:rPr lang="zh-CN" altLang="en-US" b="1">
                <a:solidFill>
                  <a:srgbClr val="FC6C2C"/>
                </a:solidFill>
                <a:sym typeface="+mn-ea"/>
              </a:rPr>
              <a:t>·   </a:t>
            </a:r>
            <a:r>
              <a:rPr lang="zh-CN" altLang="en-US" smtClean="0"/>
              <a:t>此后，各地类似公共阅读空间不断出现，它们或称为</a:t>
            </a:r>
            <a:r>
              <a:rPr lang="zh-CN" altLang="en-US" b="1" smtClean="0">
                <a:solidFill>
                  <a:srgbClr val="FC6C2C"/>
                </a:solidFill>
              </a:rPr>
              <a:t>驿站</a:t>
            </a:r>
            <a:r>
              <a:rPr lang="zh-CN" altLang="en-US" smtClean="0"/>
              <a:t>，或叫成</a:t>
            </a:r>
            <a:r>
              <a:rPr lang="zh-CN" altLang="en-US" b="1" smtClean="0">
                <a:solidFill>
                  <a:srgbClr val="FC6C2C"/>
                </a:solidFill>
              </a:rPr>
              <a:t>书房</a:t>
            </a:r>
            <a:r>
              <a:rPr lang="zh-CN" altLang="en-US" smtClean="0"/>
              <a:t>，或名为</a:t>
            </a:r>
            <a:r>
              <a:rPr lang="zh-CN" altLang="en-US" b="1" smtClean="0">
                <a:solidFill>
                  <a:srgbClr val="FC6C2C"/>
                </a:solidFill>
              </a:rPr>
              <a:t>书吧</a:t>
            </a:r>
            <a:r>
              <a:rPr lang="zh-CN" altLang="en-US" smtClean="0"/>
              <a:t>，还有的取名为某某</a:t>
            </a:r>
            <a:r>
              <a:rPr lang="zh-CN" altLang="en-US" b="1" smtClean="0">
                <a:solidFill>
                  <a:srgbClr val="FC6C2C"/>
                </a:solidFill>
              </a:rPr>
              <a:t>书咖</a:t>
            </a:r>
            <a:r>
              <a:rPr lang="zh-CN" altLang="en-US" smtClean="0">
                <a:solidFill>
                  <a:srgbClr val="FC6C2C"/>
                </a:solidFill>
              </a:rPr>
              <a:t>、</a:t>
            </a:r>
            <a:r>
              <a:rPr lang="zh-CN" altLang="en-US" b="1" smtClean="0">
                <a:solidFill>
                  <a:srgbClr val="FC6C2C"/>
                </a:solidFill>
              </a:rPr>
              <a:t>书苑、书坊</a:t>
            </a:r>
            <a:r>
              <a:rPr lang="zh-CN" altLang="en-US" smtClean="0"/>
              <a:t>，甚至直呼“</a:t>
            </a:r>
            <a:r>
              <a:rPr lang="zh-CN" altLang="en-US" b="1" smtClean="0">
                <a:solidFill>
                  <a:srgbClr val="FC6C2C"/>
                </a:solidFill>
              </a:rPr>
              <a:t>图书馆</a:t>
            </a:r>
            <a:r>
              <a:rPr lang="zh-CN" altLang="en-US" smtClean="0"/>
              <a:t>”等等不一而足。虽然名称各异，但都</a:t>
            </a:r>
            <a:r>
              <a:rPr lang="zh-CN" altLang="en-US" b="1" smtClean="0">
                <a:solidFill>
                  <a:srgbClr val="FC6C2C"/>
                </a:solidFill>
              </a:rPr>
              <a:t>可以用“公共阅读空间”概括并统而称之。</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文本框 3"/>
          <p:cNvSpPr txBox="1">
            <a:spLocks noChangeArrowheads="1"/>
          </p:cNvSpPr>
          <p:nvPr>
            <p:custDataLst>
              <p:tags r:id="rId2"/>
            </p:custDataLst>
          </p:nvPr>
        </p:nvSpPr>
        <p:spPr bwMode="auto">
          <a:xfrm>
            <a:off x="838200" y="363538"/>
            <a:ext cx="10515600" cy="1120775"/>
          </a:xfrm>
          <a:prstGeom prst="rect">
            <a:avLst/>
          </a:prstGeom>
          <a:noFill/>
          <a:ln w="9525">
            <a:noFill/>
            <a:miter lim="800000"/>
            <a:headEnd/>
            <a:tailEnd/>
          </a:ln>
        </p:spPr>
        <p:txBody>
          <a:bodyPr anchor="ctr"/>
          <a:lstStyle/>
          <a:p>
            <a:pPr>
              <a:lnSpc>
                <a:spcPct val="90000"/>
              </a:lnSpc>
            </a:pPr>
            <a:r>
              <a:rPr lang="en-US" altLang="zh-CN" sz="3600" b="1">
                <a:solidFill>
                  <a:srgbClr val="FC6C2C"/>
                </a:solidFill>
                <a:latin typeface="微软雅黑"/>
                <a:ea typeface="微软雅黑"/>
                <a:cs typeface="微软雅黑"/>
                <a:sym typeface="+mn-ea"/>
              </a:rPr>
              <a:t>2.</a:t>
            </a:r>
            <a:r>
              <a:rPr lang="zh-CN" altLang="en-US" sz="3600" b="1">
                <a:solidFill>
                  <a:srgbClr val="FC6C2C"/>
                </a:solidFill>
                <a:latin typeface="微软雅黑"/>
                <a:ea typeface="微软雅黑"/>
                <a:cs typeface="微软雅黑"/>
                <a:sym typeface="+mn-ea"/>
              </a:rPr>
              <a:t>公共阅读空间的基本性质与效能</a:t>
            </a:r>
          </a:p>
        </p:txBody>
      </p:sp>
      <p:sp>
        <p:nvSpPr>
          <p:cNvPr id="44034" name="文本框 4"/>
          <p:cNvSpPr txBox="1">
            <a:spLocks noChangeArrowheads="1"/>
          </p:cNvSpPr>
          <p:nvPr>
            <p:custDataLst>
              <p:tags r:id="rId3"/>
            </p:custDataLst>
          </p:nvPr>
        </p:nvSpPr>
        <p:spPr bwMode="auto">
          <a:xfrm>
            <a:off x="838200" y="1376363"/>
            <a:ext cx="10515600" cy="5248275"/>
          </a:xfrm>
          <a:prstGeom prst="rect">
            <a:avLst/>
          </a:prstGeom>
          <a:noFill/>
          <a:ln w="9525">
            <a:noFill/>
            <a:miter lim="800000"/>
            <a:headEnd/>
            <a:tailEnd/>
          </a:ln>
        </p:spPr>
        <p:txBody>
          <a:bodyPr/>
          <a:lstStyle/>
          <a:p>
            <a:pPr>
              <a:spcBef>
                <a:spcPts val="1000"/>
              </a:spcBef>
              <a:buFont typeface="Arial" charset="0"/>
              <a:buNone/>
            </a:pPr>
            <a:r>
              <a:rPr lang="en-US" altLang="zh-CN" sz="2400" b="1">
                <a:solidFill>
                  <a:srgbClr val="FC6C2C"/>
                </a:solidFill>
                <a:latin typeface="微软雅黑"/>
                <a:ea typeface="微软雅黑"/>
                <a:cs typeface="微软雅黑"/>
                <a:sym typeface="+mn-ea"/>
              </a:rPr>
              <a:t>2.1</a:t>
            </a:r>
            <a:r>
              <a:rPr lang="zh-CN" altLang="en-US" sz="2400" b="1">
                <a:solidFill>
                  <a:srgbClr val="FC6C2C"/>
                </a:solidFill>
                <a:latin typeface="微软雅黑"/>
                <a:ea typeface="微软雅黑"/>
                <a:cs typeface="微软雅黑"/>
                <a:sym typeface="+mn-ea"/>
              </a:rPr>
              <a:t>公共阅读空间的基本性质</a:t>
            </a:r>
          </a:p>
          <a:p>
            <a:pPr>
              <a:spcBef>
                <a:spcPts val="1000"/>
              </a:spcBef>
              <a:buFont typeface="Arial" charset="0"/>
              <a:buNone/>
            </a:pPr>
            <a:r>
              <a:rPr lang="zh-CN" altLang="en-US" sz="2000" b="1">
                <a:solidFill>
                  <a:srgbClr val="BF2405"/>
                </a:solidFill>
                <a:latin typeface="微软雅黑"/>
                <a:ea typeface="微软雅黑"/>
                <a:cs typeface="微软雅黑"/>
                <a:sym typeface="+mn-ea"/>
              </a:rPr>
              <a:t>  </a:t>
            </a:r>
            <a:r>
              <a:rPr lang="zh-CN" altLang="en-US" sz="2000" b="1">
                <a:latin typeface="微软雅黑"/>
                <a:ea typeface="微软雅黑"/>
                <a:cs typeface="微软雅黑"/>
                <a:sym typeface="+mn-ea"/>
              </a:rPr>
              <a:t>（</a:t>
            </a:r>
            <a:r>
              <a:rPr lang="en-US" altLang="zh-CN" sz="2000" b="1">
                <a:latin typeface="微软雅黑"/>
                <a:ea typeface="微软雅黑"/>
                <a:cs typeface="微软雅黑"/>
                <a:sym typeface="+mn-ea"/>
              </a:rPr>
              <a:t>1</a:t>
            </a:r>
            <a:r>
              <a:rPr lang="zh-CN" altLang="en-US" sz="2000" b="1">
                <a:latin typeface="微软雅黑"/>
                <a:ea typeface="微软雅黑"/>
                <a:cs typeface="微软雅黑"/>
                <a:sym typeface="+mn-ea"/>
              </a:rPr>
              <a:t>）公益性</a:t>
            </a:r>
          </a:p>
          <a:p>
            <a:pPr>
              <a:spcBef>
                <a:spcPts val="1000"/>
              </a:spcBef>
              <a:buFont typeface="Arial" charset="0"/>
              <a:buNone/>
            </a:pPr>
            <a:r>
              <a:rPr lang="zh-CN" altLang="en-US" sz="2000" b="1">
                <a:solidFill>
                  <a:srgbClr val="BF2405"/>
                </a:solidFill>
                <a:latin typeface="微软雅黑"/>
                <a:ea typeface="微软雅黑"/>
                <a:cs typeface="微软雅黑"/>
                <a:sym typeface="+mn-ea"/>
              </a:rPr>
              <a:t>    </a:t>
            </a:r>
            <a:r>
              <a:rPr lang="zh-CN" altLang="en-US" sz="2000">
                <a:latin typeface="微软雅黑"/>
                <a:ea typeface="微软雅黑"/>
                <a:cs typeface="微软雅黑"/>
                <a:sym typeface="+mn-ea"/>
              </a:rPr>
              <a:t>表明</a:t>
            </a:r>
            <a:r>
              <a:rPr lang="zh-CN" altLang="en-US" sz="2000" b="1">
                <a:solidFill>
                  <a:srgbClr val="FC6C2C"/>
                </a:solidFill>
                <a:latin typeface="微软雅黑"/>
                <a:ea typeface="微软雅黑"/>
                <a:cs typeface="微软雅黑"/>
                <a:sym typeface="+mn-ea"/>
              </a:rPr>
              <a:t>“公共”蕴意</a:t>
            </a:r>
            <a:r>
              <a:rPr lang="zh-CN" altLang="en-US" sz="2000">
                <a:latin typeface="微软雅黑"/>
                <a:ea typeface="微软雅黑"/>
                <a:cs typeface="微软雅黑"/>
                <a:sym typeface="+mn-ea"/>
              </a:rPr>
              <a:t>与</a:t>
            </a:r>
            <a:r>
              <a:rPr lang="zh-CN" altLang="en-US" sz="2000" b="1">
                <a:solidFill>
                  <a:srgbClr val="FC6C2C"/>
                </a:solidFill>
                <a:latin typeface="微软雅黑"/>
                <a:ea typeface="微软雅黑"/>
                <a:cs typeface="微软雅黑"/>
                <a:sym typeface="+mn-ea"/>
              </a:rPr>
              <a:t>领域属性</a:t>
            </a:r>
            <a:r>
              <a:rPr lang="zh-CN" altLang="en-US" sz="2000">
                <a:latin typeface="微软雅黑"/>
                <a:ea typeface="微软雅黑"/>
                <a:cs typeface="微软雅黑"/>
                <a:sym typeface="+mn-ea"/>
              </a:rPr>
              <a:t>，要求免费服务，回答“为什么做”的问题。书店提供免费借阅，才由准公共物品变身为纯公共物品。</a:t>
            </a:r>
          </a:p>
          <a:p>
            <a:pPr>
              <a:spcBef>
                <a:spcPts val="1000"/>
              </a:spcBef>
              <a:buFont typeface="Arial" charset="0"/>
              <a:buNone/>
            </a:pPr>
            <a:r>
              <a:rPr lang="zh-CN" altLang="en-US" sz="2000" b="1">
                <a:solidFill>
                  <a:srgbClr val="BF2405"/>
                </a:solidFill>
                <a:latin typeface="微软雅黑"/>
                <a:ea typeface="微软雅黑"/>
                <a:cs typeface="微软雅黑"/>
                <a:sym typeface="+mn-ea"/>
              </a:rPr>
              <a:t>  </a:t>
            </a:r>
            <a:r>
              <a:rPr lang="zh-CN" altLang="en-US" sz="2000" b="1">
                <a:latin typeface="微软雅黑"/>
                <a:ea typeface="微软雅黑"/>
                <a:cs typeface="微软雅黑"/>
                <a:sym typeface="+mn-ea"/>
              </a:rPr>
              <a:t>（</a:t>
            </a:r>
            <a:r>
              <a:rPr lang="en-US" altLang="zh-CN" sz="2000" b="1">
                <a:latin typeface="微软雅黑"/>
                <a:ea typeface="微软雅黑"/>
                <a:cs typeface="微软雅黑"/>
                <a:sym typeface="+mn-ea"/>
              </a:rPr>
              <a:t>2</a:t>
            </a:r>
            <a:r>
              <a:rPr lang="zh-CN" altLang="en-US" sz="2000" b="1">
                <a:latin typeface="微软雅黑"/>
                <a:ea typeface="微软雅黑"/>
                <a:cs typeface="微软雅黑"/>
                <a:sym typeface="+mn-ea"/>
              </a:rPr>
              <a:t>）知识性</a:t>
            </a:r>
          </a:p>
          <a:p>
            <a:pPr>
              <a:spcBef>
                <a:spcPts val="1000"/>
              </a:spcBef>
              <a:buFont typeface="Arial" charset="0"/>
              <a:buNone/>
            </a:pPr>
            <a:r>
              <a:rPr lang="zh-CN" altLang="en-US" sz="2000">
                <a:latin typeface="微软雅黑"/>
                <a:ea typeface="微软雅黑"/>
                <a:cs typeface="微软雅黑"/>
                <a:sym typeface="+mn-ea"/>
              </a:rPr>
              <a:t>   表征</a:t>
            </a:r>
            <a:r>
              <a:rPr lang="zh-CN" altLang="en-US" sz="2000" b="1">
                <a:solidFill>
                  <a:srgbClr val="FC6C2C"/>
                </a:solidFill>
                <a:latin typeface="微软雅黑"/>
                <a:ea typeface="微软雅黑"/>
                <a:cs typeface="微软雅黑"/>
                <a:sym typeface="+mn-ea"/>
              </a:rPr>
              <a:t>“阅读”蕴意</a:t>
            </a:r>
            <a:r>
              <a:rPr lang="zh-CN" altLang="en-US" sz="2000">
                <a:latin typeface="微软雅黑"/>
                <a:ea typeface="微软雅黑"/>
                <a:cs typeface="微软雅黑"/>
                <a:sym typeface="+mn-ea"/>
              </a:rPr>
              <a:t>与</a:t>
            </a:r>
            <a:r>
              <a:rPr lang="zh-CN" altLang="en-US" sz="2000" b="1">
                <a:solidFill>
                  <a:srgbClr val="FC6C2C"/>
                </a:solidFill>
                <a:latin typeface="微软雅黑"/>
                <a:ea typeface="微软雅黑"/>
                <a:cs typeface="微软雅黑"/>
                <a:sym typeface="+mn-ea"/>
              </a:rPr>
              <a:t>专业属性</a:t>
            </a:r>
            <a:r>
              <a:rPr lang="zh-CN" altLang="en-US" sz="2000">
                <a:latin typeface="微软雅黑"/>
                <a:ea typeface="微软雅黑"/>
                <a:cs typeface="微软雅黑"/>
                <a:sym typeface="+mn-ea"/>
              </a:rPr>
              <a:t>，回答“做什么”的问题。 </a:t>
            </a:r>
          </a:p>
          <a:p>
            <a:pPr>
              <a:spcBef>
                <a:spcPts val="1000"/>
              </a:spcBef>
              <a:buFont typeface="Arial" charset="0"/>
              <a:buNone/>
            </a:pPr>
            <a:r>
              <a:rPr lang="zh-CN" altLang="en-US" sz="2000" b="1">
                <a:solidFill>
                  <a:srgbClr val="BF2405"/>
                </a:solidFill>
                <a:latin typeface="微软雅黑"/>
                <a:ea typeface="微软雅黑"/>
                <a:cs typeface="微软雅黑"/>
                <a:sym typeface="+mn-ea"/>
              </a:rPr>
              <a:t>  </a:t>
            </a:r>
            <a:r>
              <a:rPr lang="zh-CN" altLang="en-US" sz="2000" b="1">
                <a:latin typeface="微软雅黑"/>
                <a:ea typeface="微软雅黑"/>
                <a:cs typeface="微软雅黑"/>
                <a:sym typeface="+mn-ea"/>
              </a:rPr>
              <a:t>（</a:t>
            </a:r>
            <a:r>
              <a:rPr lang="en-US" altLang="zh-CN" sz="2000" b="1">
                <a:latin typeface="微软雅黑"/>
                <a:ea typeface="微软雅黑"/>
                <a:cs typeface="微软雅黑"/>
                <a:sym typeface="+mn-ea"/>
              </a:rPr>
              <a:t>3</a:t>
            </a:r>
            <a:r>
              <a:rPr lang="zh-CN" altLang="en-US" sz="2000" b="1">
                <a:latin typeface="微软雅黑"/>
                <a:ea typeface="微软雅黑"/>
                <a:cs typeface="微软雅黑"/>
                <a:sym typeface="+mn-ea"/>
              </a:rPr>
              <a:t>）开放性</a:t>
            </a:r>
          </a:p>
          <a:p>
            <a:pPr>
              <a:spcBef>
                <a:spcPts val="1000"/>
              </a:spcBef>
              <a:buFont typeface="Arial" charset="0"/>
              <a:buNone/>
            </a:pPr>
            <a:r>
              <a:rPr lang="zh-CN" altLang="en-US" sz="2000">
                <a:latin typeface="微软雅黑"/>
                <a:ea typeface="微软雅黑"/>
                <a:cs typeface="微软雅黑"/>
                <a:sym typeface="+mn-ea"/>
              </a:rPr>
              <a:t>   表征</a:t>
            </a:r>
            <a:r>
              <a:rPr lang="zh-CN" altLang="en-US" sz="2000" b="1">
                <a:solidFill>
                  <a:srgbClr val="FC6C2C"/>
                </a:solidFill>
                <a:latin typeface="微软雅黑"/>
                <a:ea typeface="微软雅黑"/>
                <a:cs typeface="微软雅黑"/>
                <a:sym typeface="+mn-ea"/>
              </a:rPr>
              <a:t>“空间”的蕴意</a:t>
            </a:r>
            <a:r>
              <a:rPr lang="zh-CN" altLang="en-US" sz="2000" b="1">
                <a:latin typeface="微软雅黑"/>
                <a:ea typeface="微软雅黑"/>
                <a:cs typeface="微软雅黑"/>
                <a:sym typeface="+mn-ea"/>
              </a:rPr>
              <a:t>与</a:t>
            </a:r>
            <a:r>
              <a:rPr lang="zh-CN" altLang="en-US" sz="2000" b="1">
                <a:solidFill>
                  <a:srgbClr val="FC6C2C"/>
                </a:solidFill>
                <a:latin typeface="微软雅黑"/>
                <a:ea typeface="微软雅黑"/>
                <a:cs typeface="微软雅黑"/>
                <a:sym typeface="+mn-ea"/>
              </a:rPr>
              <a:t>场所属性</a:t>
            </a:r>
            <a:r>
              <a:rPr lang="zh-CN" altLang="en-US" sz="2000">
                <a:latin typeface="微软雅黑"/>
                <a:ea typeface="微软雅黑"/>
                <a:cs typeface="微软雅黑"/>
                <a:sym typeface="+mn-ea"/>
              </a:rPr>
              <a:t>，解答“怎样做”的问题，包括空间、时间上的开放度。面向所有人开放，不设门槛，才能实现其公益属性与社会效益最大化；开放时间越长，如错峰开放、错时开放、</a:t>
            </a:r>
            <a:r>
              <a:rPr lang="en-US" altLang="zh-CN" sz="2000">
                <a:latin typeface="微软雅黑"/>
                <a:ea typeface="微软雅黑"/>
                <a:cs typeface="微软雅黑"/>
                <a:sym typeface="+mn-ea"/>
              </a:rPr>
              <a:t>24</a:t>
            </a:r>
            <a:r>
              <a:rPr lang="zh-CN" altLang="en-US" sz="2000">
                <a:latin typeface="微软雅黑"/>
                <a:ea typeface="微软雅黑"/>
                <a:cs typeface="微软雅黑"/>
                <a:sym typeface="+mn-ea"/>
              </a:rPr>
              <a:t>小时开放等，才能实现其公益属性与社会效益最大化 。</a:t>
            </a:r>
            <a:endParaRPr lang="zh-CN" altLang="en-US" sz="2000">
              <a:solidFill>
                <a:schemeClr val="tx2"/>
              </a:solidFill>
              <a:latin typeface="微软雅黑"/>
              <a:ea typeface="微软雅黑"/>
              <a:cs typeface="微软雅黑"/>
              <a:sym typeface="+mn-ea"/>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p:cNvSpPr>
          <p:nvPr>
            <p:ph type="body" idx="1"/>
          </p:nvPr>
        </p:nvSpPr>
        <p:spPr>
          <a:xfrm>
            <a:off x="606425" y="1489075"/>
            <a:ext cx="10979150" cy="3879850"/>
          </a:xfrm>
        </p:spPr>
        <p:txBody>
          <a:bodyPr/>
          <a:lstStyle/>
          <a:p>
            <a:pPr>
              <a:buFont typeface="Arial" charset="0"/>
              <a:buNone/>
            </a:pPr>
            <a:r>
              <a:rPr lang="en-US" altLang="zh-CN" b="1" smtClean="0">
                <a:solidFill>
                  <a:srgbClr val="FC6C2C"/>
                </a:solidFill>
                <a:latin typeface="微软雅黑"/>
                <a:ea typeface="微软雅黑"/>
                <a:cs typeface="微软雅黑"/>
              </a:rPr>
              <a:t>2.2</a:t>
            </a:r>
            <a:r>
              <a:rPr lang="zh-CN" altLang="en-US" b="1" smtClean="0">
                <a:solidFill>
                  <a:srgbClr val="FC6C2C"/>
                </a:solidFill>
                <a:latin typeface="微软雅黑"/>
                <a:ea typeface="微软雅黑"/>
                <a:cs typeface="微软雅黑"/>
              </a:rPr>
              <a:t>公共阅读空间的主要效能</a:t>
            </a:r>
            <a:r>
              <a:rPr lang="zh-CN" altLang="en-US" sz="2800" smtClean="0">
                <a:solidFill>
                  <a:srgbClr val="FC6C2C"/>
                </a:solidFill>
                <a:latin typeface="微软雅黑"/>
                <a:ea typeface="微软雅黑"/>
                <a:cs typeface="微软雅黑"/>
              </a:rPr>
              <a:t> </a:t>
            </a:r>
          </a:p>
          <a:p>
            <a:pPr>
              <a:lnSpc>
                <a:spcPct val="160000"/>
              </a:lnSpc>
              <a:buFont typeface="Arial" charset="0"/>
              <a:buNone/>
            </a:pPr>
            <a:r>
              <a:rPr lang="zh-CN" altLang="en-US" sz="1800" smtClean="0">
                <a:latin typeface="微软雅黑"/>
                <a:ea typeface="微软雅黑"/>
                <a:cs typeface="微软雅黑"/>
              </a:rPr>
              <a:t>   </a:t>
            </a:r>
            <a:r>
              <a:rPr lang="zh-CN" altLang="en-US" sz="2000" b="1" smtClean="0">
                <a:latin typeface="微软雅黑"/>
                <a:ea typeface="微软雅黑"/>
                <a:cs typeface="微软雅黑"/>
              </a:rPr>
              <a:t>（</a:t>
            </a:r>
            <a:r>
              <a:rPr lang="en-US" altLang="zh-CN" sz="2000" b="1" smtClean="0">
                <a:latin typeface="微软雅黑"/>
                <a:ea typeface="微软雅黑"/>
                <a:cs typeface="微软雅黑"/>
              </a:rPr>
              <a:t>1</a:t>
            </a:r>
            <a:r>
              <a:rPr lang="zh-CN" altLang="en-US" sz="2000" b="1" smtClean="0">
                <a:latin typeface="微软雅黑"/>
                <a:ea typeface="微软雅黑"/>
                <a:cs typeface="微软雅黑"/>
              </a:rPr>
              <a:t>）知识传播。</a:t>
            </a:r>
            <a:r>
              <a:rPr lang="zh-CN" altLang="en-US" sz="2000" smtClean="0">
                <a:latin typeface="微软雅黑"/>
                <a:ea typeface="微软雅黑"/>
                <a:cs typeface="微软雅黑"/>
              </a:rPr>
              <a:t>有的公共阅读空间自身还介入了知识生产、传播、消费全业务链，如北京的</a:t>
            </a:r>
            <a:r>
              <a:rPr lang="zh-CN" altLang="en-US" sz="2000" b="1" smtClean="0">
                <a:solidFill>
                  <a:srgbClr val="FC6C2C"/>
                </a:solidFill>
                <a:latin typeface="微软雅黑"/>
                <a:ea typeface="微软雅黑"/>
                <a:cs typeface="微软雅黑"/>
              </a:rPr>
              <a:t>单向空间</a:t>
            </a:r>
            <a:r>
              <a:rPr lang="zh-CN" altLang="en-US" sz="2000" smtClean="0">
                <a:latin typeface="微软雅黑"/>
                <a:ea typeface="微软雅黑"/>
                <a:cs typeface="微软雅黑"/>
              </a:rPr>
              <a:t>，专门出版</a:t>
            </a:r>
            <a:r>
              <a:rPr lang="en-US" altLang="zh-CN" sz="2000" smtClean="0">
                <a:latin typeface="微软雅黑"/>
                <a:ea typeface="微软雅黑"/>
                <a:cs typeface="微软雅黑"/>
              </a:rPr>
              <a:t>《</a:t>
            </a:r>
            <a:r>
              <a:rPr lang="zh-CN" altLang="en-US" sz="2000" smtClean="0">
                <a:latin typeface="微软雅黑"/>
                <a:ea typeface="微软雅黑"/>
                <a:cs typeface="微软雅黑"/>
              </a:rPr>
              <a:t>单向</a:t>
            </a:r>
            <a:r>
              <a:rPr lang="en-US" altLang="zh-CN" sz="2000" smtClean="0">
                <a:latin typeface="微软雅黑"/>
                <a:ea typeface="微软雅黑"/>
                <a:cs typeface="微软雅黑"/>
              </a:rPr>
              <a:t>》</a:t>
            </a:r>
            <a:r>
              <a:rPr lang="zh-CN" altLang="en-US" sz="2000" smtClean="0">
                <a:latin typeface="微软雅黑"/>
                <a:ea typeface="微软雅黑"/>
                <a:cs typeface="微软雅黑"/>
              </a:rPr>
              <a:t>双月刊杂志（即以往的</a:t>
            </a:r>
            <a:r>
              <a:rPr lang="en-US" altLang="zh-CN" sz="2000" smtClean="0">
                <a:latin typeface="微软雅黑"/>
                <a:ea typeface="微软雅黑"/>
                <a:cs typeface="微软雅黑"/>
              </a:rPr>
              <a:t>《</a:t>
            </a:r>
            <a:r>
              <a:rPr lang="zh-CN" altLang="en-US" sz="2000" smtClean="0">
                <a:latin typeface="微软雅黑"/>
                <a:ea typeface="微软雅黑"/>
                <a:cs typeface="微软雅黑"/>
              </a:rPr>
              <a:t>单向街</a:t>
            </a:r>
            <a:r>
              <a:rPr lang="en-US" altLang="zh-CN" sz="2000" smtClean="0">
                <a:latin typeface="微软雅黑"/>
                <a:ea typeface="微软雅黑"/>
                <a:cs typeface="微软雅黑"/>
              </a:rPr>
              <a:t>》</a:t>
            </a:r>
            <a:r>
              <a:rPr lang="zh-CN" altLang="en-US" sz="2000" smtClean="0">
                <a:latin typeface="微软雅黑"/>
                <a:ea typeface="微软雅黑"/>
                <a:cs typeface="微软雅黑"/>
              </a:rPr>
              <a:t>）。</a:t>
            </a:r>
            <a:r>
              <a:rPr lang="zh-CN" altLang="en-US" sz="2000" b="1" smtClean="0">
                <a:latin typeface="微软雅黑"/>
                <a:ea typeface="微软雅黑"/>
                <a:cs typeface="微软雅黑"/>
              </a:rPr>
              <a:t> </a:t>
            </a:r>
          </a:p>
          <a:p>
            <a:pPr>
              <a:lnSpc>
                <a:spcPct val="160000"/>
              </a:lnSpc>
              <a:buFont typeface="Arial" charset="0"/>
              <a:buNone/>
            </a:pPr>
            <a:r>
              <a:rPr lang="zh-CN" altLang="en-US" sz="2000" b="1" smtClean="0">
                <a:latin typeface="微软雅黑"/>
                <a:ea typeface="微软雅黑"/>
                <a:cs typeface="微软雅黑"/>
              </a:rPr>
              <a:t>   （</a:t>
            </a:r>
            <a:r>
              <a:rPr lang="en-US" altLang="zh-CN" sz="2000" b="1" smtClean="0">
                <a:latin typeface="微软雅黑"/>
                <a:ea typeface="微软雅黑"/>
                <a:cs typeface="微软雅黑"/>
              </a:rPr>
              <a:t>2</a:t>
            </a:r>
            <a:r>
              <a:rPr lang="zh-CN" altLang="en-US" sz="2000" b="1" smtClean="0">
                <a:latin typeface="微软雅黑"/>
                <a:ea typeface="微软雅黑"/>
                <a:cs typeface="微软雅黑"/>
              </a:rPr>
              <a:t>）终身教育。</a:t>
            </a:r>
            <a:r>
              <a:rPr lang="zh-CN" altLang="en-US" sz="2000" smtClean="0">
                <a:latin typeface="微软雅黑"/>
                <a:ea typeface="微软雅黑"/>
                <a:cs typeface="微软雅黑"/>
              </a:rPr>
              <a:t>北京西城区玉桃园</a:t>
            </a:r>
            <a:r>
              <a:rPr lang="zh-CN" altLang="en-US" sz="2000" b="1" smtClean="0">
                <a:solidFill>
                  <a:srgbClr val="FC6C2C"/>
                </a:solidFill>
                <a:latin typeface="微软雅黑"/>
                <a:ea typeface="微软雅黑"/>
                <a:cs typeface="微软雅黑"/>
              </a:rPr>
              <a:t>书香驿站</a:t>
            </a:r>
            <a:r>
              <a:rPr lang="zh-CN" altLang="en-US" sz="2000" smtClean="0">
                <a:latin typeface="微软雅黑"/>
                <a:ea typeface="微软雅黑"/>
                <a:cs typeface="微软雅黑"/>
              </a:rPr>
              <a:t>（</a:t>
            </a:r>
            <a:r>
              <a:rPr lang="en-US" altLang="zh-CN" sz="2000" smtClean="0">
                <a:latin typeface="微软雅黑"/>
                <a:ea typeface="微软雅黑"/>
                <a:cs typeface="微软雅黑"/>
              </a:rPr>
              <a:t>2015</a:t>
            </a:r>
            <a:r>
              <a:rPr lang="zh-CN" altLang="en-US" sz="2000" smtClean="0">
                <a:latin typeface="微软雅黑"/>
                <a:ea typeface="微软雅黑"/>
                <a:cs typeface="微软雅黑"/>
              </a:rPr>
              <a:t>年）发动社区能人自办各种阅读活动，有培训（如英语角）、展览（如篆刻作品展）、故事会（讲绘本故事）、读书会（如经典诵读会）、知识体验（如宝石鉴赏活动）活动等，社会教育与学校教育不同之一在于其</a:t>
            </a:r>
            <a:r>
              <a:rPr lang="zh-CN" altLang="en-US" sz="2000" b="1" smtClean="0">
                <a:solidFill>
                  <a:srgbClr val="FC6C2C"/>
                </a:solidFill>
                <a:latin typeface="微软雅黑"/>
                <a:ea typeface="微软雅黑"/>
                <a:cs typeface="微软雅黑"/>
              </a:rPr>
              <a:t>领域具有宽泛性</a:t>
            </a:r>
            <a:r>
              <a:rPr lang="zh-CN" altLang="en-US" sz="2000" smtClean="0">
                <a:latin typeface="微软雅黑"/>
                <a:ea typeface="微软雅黑"/>
                <a:cs typeface="微软雅黑"/>
              </a:rPr>
              <a:t> 。</a:t>
            </a:r>
            <a:endParaRPr lang="zh-CN" altLang="en-US" sz="2000" b="1" smtClean="0">
              <a:latin typeface="微软雅黑"/>
              <a:ea typeface="微软雅黑"/>
              <a:cs typeface="微软雅黑"/>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p:cNvSpPr>
          <p:nvPr>
            <p:ph type="body" idx="1"/>
          </p:nvPr>
        </p:nvSpPr>
        <p:spPr>
          <a:xfrm>
            <a:off x="320675" y="1438275"/>
            <a:ext cx="11549063" cy="3981450"/>
          </a:xfrm>
        </p:spPr>
        <p:txBody>
          <a:bodyPr/>
          <a:lstStyle/>
          <a:p>
            <a:pPr>
              <a:lnSpc>
                <a:spcPct val="140000"/>
              </a:lnSpc>
              <a:buFont typeface="Arial" charset="0"/>
              <a:buNone/>
            </a:pPr>
            <a:r>
              <a:rPr lang="zh-CN" altLang="en-US" sz="2000" b="1" smtClean="0">
                <a:latin typeface="微软雅黑"/>
                <a:ea typeface="微软雅黑"/>
                <a:cs typeface="微软雅黑"/>
              </a:rPr>
              <a:t>      （</a:t>
            </a:r>
            <a:r>
              <a:rPr lang="en-US" altLang="zh-CN" sz="2000" b="1" smtClean="0">
                <a:latin typeface="微软雅黑"/>
                <a:ea typeface="微软雅黑"/>
                <a:cs typeface="微软雅黑"/>
              </a:rPr>
              <a:t>3</a:t>
            </a:r>
            <a:r>
              <a:rPr lang="zh-CN" altLang="en-US" sz="2000" b="1" smtClean="0">
                <a:latin typeface="微软雅黑"/>
                <a:ea typeface="微软雅黑"/>
                <a:cs typeface="微软雅黑"/>
              </a:rPr>
              <a:t>）休闲娱乐。</a:t>
            </a:r>
            <a:r>
              <a:rPr lang="zh-CN" altLang="en-US" sz="2000" smtClean="0">
                <a:latin typeface="微软雅黑"/>
                <a:ea typeface="微软雅黑"/>
                <a:cs typeface="微软雅黑"/>
              </a:rPr>
              <a:t>据</a:t>
            </a:r>
            <a:r>
              <a:rPr lang="en-US" altLang="zh-CN" sz="2000" smtClean="0">
                <a:latin typeface="微软雅黑"/>
                <a:ea typeface="微软雅黑"/>
                <a:cs typeface="微软雅黑"/>
              </a:rPr>
              <a:t>2014</a:t>
            </a:r>
            <a:r>
              <a:rPr lang="zh-CN" altLang="en-US" sz="2000" smtClean="0">
                <a:latin typeface="微软雅黑"/>
                <a:ea typeface="微软雅黑"/>
                <a:cs typeface="微软雅黑"/>
              </a:rPr>
              <a:t>年中国青年报对</a:t>
            </a:r>
            <a:r>
              <a:rPr lang="en-US" altLang="zh-CN" sz="2000" smtClean="0">
                <a:latin typeface="微软雅黑"/>
                <a:ea typeface="微软雅黑"/>
                <a:cs typeface="微软雅黑"/>
              </a:rPr>
              <a:t>2042</a:t>
            </a:r>
            <a:r>
              <a:rPr lang="zh-CN" altLang="en-US" sz="2000" smtClean="0">
                <a:latin typeface="微软雅黑"/>
                <a:ea typeface="微软雅黑"/>
                <a:cs typeface="微软雅黑"/>
              </a:rPr>
              <a:t>人（其中</a:t>
            </a:r>
            <a:r>
              <a:rPr lang="en-US" altLang="zh-CN" sz="2000" smtClean="0">
                <a:latin typeface="微软雅黑"/>
                <a:ea typeface="微软雅黑"/>
                <a:cs typeface="微软雅黑"/>
              </a:rPr>
              <a:t>70</a:t>
            </a:r>
            <a:r>
              <a:rPr lang="zh-CN" altLang="en-US" sz="2000" smtClean="0">
                <a:latin typeface="微软雅黑"/>
                <a:ea typeface="微软雅黑"/>
                <a:cs typeface="微软雅黑"/>
              </a:rPr>
              <a:t>后、</a:t>
            </a:r>
            <a:r>
              <a:rPr lang="en-US" altLang="zh-CN" sz="2000" smtClean="0">
                <a:latin typeface="微软雅黑"/>
                <a:ea typeface="微软雅黑"/>
                <a:cs typeface="微软雅黑"/>
              </a:rPr>
              <a:t>80</a:t>
            </a:r>
            <a:r>
              <a:rPr lang="zh-CN" altLang="en-US" sz="2000" smtClean="0">
                <a:latin typeface="微软雅黑"/>
                <a:ea typeface="微软雅黑"/>
                <a:cs typeface="微软雅黑"/>
              </a:rPr>
              <a:t>后占到了</a:t>
            </a:r>
            <a:r>
              <a:rPr lang="en-US" altLang="zh-CN" sz="2000" smtClean="0">
                <a:latin typeface="微软雅黑"/>
                <a:ea typeface="微软雅黑"/>
                <a:cs typeface="微软雅黑"/>
              </a:rPr>
              <a:t>73.3%</a:t>
            </a:r>
            <a:r>
              <a:rPr lang="zh-CN" altLang="en-US" sz="2000" smtClean="0">
                <a:latin typeface="微软雅黑"/>
                <a:ea typeface="微软雅黑"/>
                <a:cs typeface="微软雅黑"/>
              </a:rPr>
              <a:t>）进行的一项有关</a:t>
            </a:r>
            <a:r>
              <a:rPr lang="en-US" altLang="zh-CN" sz="2000" smtClean="0">
                <a:latin typeface="微软雅黑"/>
                <a:ea typeface="微软雅黑"/>
                <a:cs typeface="微软雅黑"/>
              </a:rPr>
              <a:t>24</a:t>
            </a:r>
            <a:r>
              <a:rPr lang="zh-CN" altLang="en-US" sz="2000" smtClean="0">
                <a:latin typeface="微软雅黑"/>
                <a:ea typeface="微软雅黑"/>
                <a:cs typeface="微软雅黑"/>
              </a:rPr>
              <a:t>小时书店的调查显示，有</a:t>
            </a:r>
            <a:r>
              <a:rPr lang="en-US" altLang="zh-CN" sz="2000" smtClean="0">
                <a:latin typeface="微软雅黑"/>
                <a:ea typeface="微软雅黑"/>
                <a:cs typeface="微软雅黑"/>
              </a:rPr>
              <a:t>82.6%</a:t>
            </a:r>
            <a:r>
              <a:rPr lang="zh-CN" altLang="en-US" sz="2000" smtClean="0">
                <a:latin typeface="微软雅黑"/>
                <a:ea typeface="微软雅黑"/>
                <a:cs typeface="微软雅黑"/>
              </a:rPr>
              <a:t>受访者愿意去</a:t>
            </a:r>
            <a:r>
              <a:rPr lang="en-US" altLang="zh-CN" sz="2000" smtClean="0">
                <a:latin typeface="微软雅黑"/>
                <a:ea typeface="微软雅黑"/>
                <a:cs typeface="微软雅黑"/>
              </a:rPr>
              <a:t>24</a:t>
            </a:r>
            <a:r>
              <a:rPr lang="zh-CN" altLang="en-US" sz="2000" smtClean="0">
                <a:latin typeface="微软雅黑"/>
                <a:ea typeface="微软雅黑"/>
                <a:cs typeface="微软雅黑"/>
              </a:rPr>
              <a:t>小时书店，</a:t>
            </a:r>
            <a:r>
              <a:rPr lang="en-US" altLang="zh-CN" sz="2000" smtClean="0">
                <a:latin typeface="微软雅黑"/>
                <a:ea typeface="微软雅黑"/>
                <a:cs typeface="微软雅黑"/>
              </a:rPr>
              <a:t>61.9%</a:t>
            </a:r>
            <a:r>
              <a:rPr lang="zh-CN" altLang="en-US" sz="2000" smtClean="0">
                <a:latin typeface="微软雅黑"/>
                <a:ea typeface="微软雅黑"/>
                <a:cs typeface="微软雅黑"/>
              </a:rPr>
              <a:t>的受访者认为是</a:t>
            </a:r>
            <a:r>
              <a:rPr lang="zh-CN" altLang="en-US" sz="2000" b="1" smtClean="0">
                <a:solidFill>
                  <a:srgbClr val="FC6C2C"/>
                </a:solidFill>
                <a:latin typeface="微软雅黑"/>
                <a:ea typeface="微软雅黑"/>
                <a:cs typeface="微软雅黑"/>
              </a:rPr>
              <a:t>环境安静温暖</a:t>
            </a:r>
            <a:r>
              <a:rPr lang="zh-CN" altLang="en-US" sz="2000" smtClean="0">
                <a:latin typeface="微软雅黑"/>
                <a:ea typeface="微软雅黑"/>
                <a:cs typeface="微软雅黑"/>
              </a:rPr>
              <a:t>，</a:t>
            </a:r>
            <a:r>
              <a:rPr lang="en-US" altLang="zh-CN" sz="2000" smtClean="0">
                <a:latin typeface="微软雅黑"/>
                <a:ea typeface="微软雅黑"/>
                <a:cs typeface="微软雅黑"/>
              </a:rPr>
              <a:t>60.9%</a:t>
            </a:r>
            <a:r>
              <a:rPr lang="zh-CN" altLang="en-US" sz="2000" smtClean="0">
                <a:latin typeface="微软雅黑"/>
                <a:ea typeface="微软雅黑"/>
                <a:cs typeface="微软雅黑"/>
              </a:rPr>
              <a:t>受访者感觉</a:t>
            </a:r>
            <a:r>
              <a:rPr lang="en-US" altLang="zh-CN" sz="2000" smtClean="0">
                <a:latin typeface="微软雅黑"/>
                <a:ea typeface="微软雅黑"/>
                <a:cs typeface="微软雅黑"/>
              </a:rPr>
              <a:t>24</a:t>
            </a:r>
            <a:r>
              <a:rPr lang="zh-CN" altLang="en-US" sz="2000" smtClean="0">
                <a:latin typeface="微软雅黑"/>
                <a:ea typeface="微软雅黑"/>
                <a:cs typeface="微软雅黑"/>
              </a:rPr>
              <a:t>小时书店是很好的</a:t>
            </a:r>
            <a:r>
              <a:rPr lang="zh-CN" altLang="en-US" sz="2000" b="1" smtClean="0">
                <a:solidFill>
                  <a:srgbClr val="FC6C2C"/>
                </a:solidFill>
                <a:latin typeface="微软雅黑"/>
                <a:ea typeface="微软雅黑"/>
                <a:cs typeface="微软雅黑"/>
              </a:rPr>
              <a:t>夜生活方式</a:t>
            </a:r>
            <a:r>
              <a:rPr lang="zh-CN" altLang="en-US" sz="2000" smtClean="0">
                <a:latin typeface="微软雅黑"/>
                <a:ea typeface="微软雅黑"/>
                <a:cs typeface="微软雅黑"/>
              </a:rPr>
              <a:t>，</a:t>
            </a:r>
            <a:r>
              <a:rPr lang="en-US" altLang="zh-CN" sz="2000" smtClean="0">
                <a:latin typeface="微软雅黑"/>
                <a:ea typeface="微软雅黑"/>
                <a:cs typeface="微软雅黑"/>
              </a:rPr>
              <a:t>53.3%</a:t>
            </a:r>
            <a:r>
              <a:rPr lang="zh-CN" altLang="en-US" sz="2000" smtClean="0">
                <a:latin typeface="微软雅黑"/>
                <a:ea typeface="微软雅黑"/>
                <a:cs typeface="微软雅黑"/>
              </a:rPr>
              <a:t>的受访者认为是可以</a:t>
            </a:r>
            <a:r>
              <a:rPr lang="zh-CN" altLang="en-US" sz="2000" b="1" smtClean="0">
                <a:solidFill>
                  <a:srgbClr val="FC6C2C"/>
                </a:solidFill>
                <a:latin typeface="微软雅黑"/>
                <a:ea typeface="微软雅黑"/>
                <a:cs typeface="微软雅黑"/>
              </a:rPr>
              <a:t>免费阅读</a:t>
            </a:r>
            <a:r>
              <a:rPr lang="zh-CN" altLang="en-US" sz="2000" smtClean="0">
                <a:latin typeface="微软雅黑"/>
                <a:ea typeface="微软雅黑"/>
                <a:cs typeface="微软雅黑"/>
              </a:rPr>
              <a:t>，</a:t>
            </a:r>
            <a:r>
              <a:rPr lang="en-US" altLang="zh-CN" sz="2000" smtClean="0">
                <a:latin typeface="微软雅黑"/>
                <a:ea typeface="微软雅黑"/>
                <a:cs typeface="微软雅黑"/>
              </a:rPr>
              <a:t>46.2%</a:t>
            </a:r>
            <a:r>
              <a:rPr lang="zh-CN" altLang="en-US" sz="2000" smtClean="0">
                <a:latin typeface="微软雅黑"/>
                <a:ea typeface="微软雅黑"/>
                <a:cs typeface="微软雅黑"/>
              </a:rPr>
              <a:t>的受访者会将</a:t>
            </a:r>
            <a:r>
              <a:rPr lang="en-US" altLang="zh-CN" sz="2000" smtClean="0">
                <a:latin typeface="微软雅黑"/>
                <a:ea typeface="微软雅黑"/>
                <a:cs typeface="微软雅黑"/>
              </a:rPr>
              <a:t>24</a:t>
            </a:r>
            <a:r>
              <a:rPr lang="zh-CN" altLang="en-US" sz="2000" smtClean="0">
                <a:latin typeface="微软雅黑"/>
                <a:ea typeface="微软雅黑"/>
                <a:cs typeface="微软雅黑"/>
              </a:rPr>
              <a:t>小时书店当作一个</a:t>
            </a:r>
            <a:r>
              <a:rPr lang="zh-CN" altLang="en-US" sz="2000" b="1" smtClean="0">
                <a:solidFill>
                  <a:srgbClr val="FC6C2C"/>
                </a:solidFill>
                <a:latin typeface="微软雅黑"/>
                <a:ea typeface="微软雅黑"/>
                <a:cs typeface="微软雅黑"/>
              </a:rPr>
              <a:t>与朋友约会、聚会的地方</a:t>
            </a:r>
            <a:r>
              <a:rPr lang="zh-CN" altLang="en-US" sz="2000" smtClean="0">
                <a:latin typeface="微软雅黑"/>
                <a:ea typeface="微软雅黑"/>
                <a:cs typeface="微软雅黑"/>
              </a:rPr>
              <a:t>。 </a:t>
            </a:r>
            <a:endParaRPr lang="zh-CN" altLang="en-US" sz="2000" b="1" smtClean="0">
              <a:latin typeface="微软雅黑"/>
              <a:ea typeface="微软雅黑"/>
              <a:cs typeface="微软雅黑"/>
            </a:endParaRPr>
          </a:p>
          <a:p>
            <a:pPr>
              <a:lnSpc>
                <a:spcPct val="140000"/>
              </a:lnSpc>
              <a:buFont typeface="Arial" charset="0"/>
              <a:buNone/>
            </a:pPr>
            <a:r>
              <a:rPr lang="zh-CN" altLang="en-US" sz="2000" b="1" smtClean="0">
                <a:latin typeface="微软雅黑"/>
                <a:ea typeface="微软雅黑"/>
                <a:cs typeface="微软雅黑"/>
              </a:rPr>
              <a:t>      （</a:t>
            </a:r>
            <a:r>
              <a:rPr lang="en-US" altLang="zh-CN" sz="2000" b="1" smtClean="0">
                <a:latin typeface="微软雅黑"/>
                <a:ea typeface="微软雅黑"/>
                <a:cs typeface="微软雅黑"/>
              </a:rPr>
              <a:t>4</a:t>
            </a:r>
            <a:r>
              <a:rPr lang="zh-CN" altLang="en-US" sz="2000" b="1" smtClean="0">
                <a:latin typeface="微软雅黑"/>
                <a:ea typeface="微软雅黑"/>
                <a:cs typeface="微软雅黑"/>
              </a:rPr>
              <a:t>）社群交往。</a:t>
            </a:r>
            <a:r>
              <a:rPr lang="zh-CN" altLang="en-US" sz="2000" smtClean="0">
                <a:latin typeface="微软雅黑"/>
                <a:ea typeface="微软雅黑"/>
                <a:cs typeface="微软雅黑"/>
              </a:rPr>
              <a:t>即“</a:t>
            </a:r>
            <a:r>
              <a:rPr lang="zh-CN" altLang="en-US" sz="2000" b="1" smtClean="0">
                <a:solidFill>
                  <a:srgbClr val="FC6C2C"/>
                </a:solidFill>
                <a:latin typeface="微软雅黑"/>
                <a:ea typeface="微软雅黑"/>
                <a:cs typeface="微软雅黑"/>
              </a:rPr>
              <a:t>以书会友</a:t>
            </a:r>
            <a:r>
              <a:rPr lang="zh-CN" altLang="en-US" sz="2000" smtClean="0">
                <a:latin typeface="微软雅黑"/>
                <a:ea typeface="微软雅黑"/>
                <a:cs typeface="微软雅黑"/>
              </a:rPr>
              <a:t>” ，线上与线下活动相结合，构建出了一个一个活跃的“读书主题社区”。有的还搭载了便民服务，如</a:t>
            </a:r>
            <a:r>
              <a:rPr lang="zh-CN" altLang="en-US" sz="2000" b="1" smtClean="0">
                <a:solidFill>
                  <a:srgbClr val="FC6C2C"/>
                </a:solidFill>
                <a:latin typeface="微软雅黑"/>
                <a:ea typeface="微软雅黑"/>
                <a:cs typeface="微软雅黑"/>
              </a:rPr>
              <a:t>快件收取、老人餐桌、学生托管</a:t>
            </a:r>
            <a:r>
              <a:rPr lang="zh-CN" altLang="en-US" sz="2000" smtClean="0">
                <a:latin typeface="微软雅黑"/>
                <a:ea typeface="微软雅黑"/>
                <a:cs typeface="微软雅黑"/>
              </a:rPr>
              <a:t>等，促进了社群交往。 </a:t>
            </a:r>
            <a:endParaRPr lang="zh-CN" altLang="en-US" sz="2000" b="1" smtClean="0">
              <a:latin typeface="微软雅黑"/>
              <a:ea typeface="微软雅黑"/>
              <a:cs typeface="微软雅黑"/>
            </a:endParaRPr>
          </a:p>
          <a:p>
            <a:pPr>
              <a:lnSpc>
                <a:spcPct val="140000"/>
              </a:lnSpc>
              <a:buFont typeface="Arial" charset="0"/>
              <a:buNone/>
            </a:pPr>
            <a:r>
              <a:rPr lang="zh-CN" altLang="en-US" sz="2000" b="1" smtClean="0">
                <a:latin typeface="微软雅黑"/>
                <a:ea typeface="微软雅黑"/>
                <a:cs typeface="微软雅黑"/>
              </a:rPr>
              <a:t>      （</a:t>
            </a:r>
            <a:r>
              <a:rPr lang="en-US" altLang="zh-CN" sz="2000" b="1" smtClean="0">
                <a:latin typeface="微软雅黑"/>
                <a:ea typeface="微软雅黑"/>
                <a:cs typeface="微软雅黑"/>
              </a:rPr>
              <a:t>5</a:t>
            </a:r>
            <a:r>
              <a:rPr lang="zh-CN" altLang="en-US" sz="2000" b="1" smtClean="0">
                <a:latin typeface="微软雅黑"/>
                <a:ea typeface="微软雅黑"/>
                <a:cs typeface="微软雅黑"/>
              </a:rPr>
              <a:t>）社会包容。</a:t>
            </a:r>
            <a:r>
              <a:rPr lang="zh-CN" altLang="en-US" sz="2000" smtClean="0">
                <a:latin typeface="微软雅黑"/>
                <a:ea typeface="微软雅黑"/>
                <a:cs typeface="微软雅黑"/>
              </a:rPr>
              <a:t>在</a:t>
            </a:r>
            <a:r>
              <a:rPr lang="en-US" altLang="zh-CN" sz="2000" smtClean="0">
                <a:latin typeface="微软雅黑"/>
                <a:ea typeface="微软雅黑"/>
                <a:cs typeface="微软雅黑"/>
              </a:rPr>
              <a:t>24</a:t>
            </a:r>
            <a:r>
              <a:rPr lang="zh-CN" altLang="en-US" sz="2000" smtClean="0">
                <a:latin typeface="微软雅黑"/>
                <a:ea typeface="微软雅黑"/>
                <a:cs typeface="微软雅黑"/>
              </a:rPr>
              <a:t>小时书店过夜的有</a:t>
            </a:r>
            <a:r>
              <a:rPr lang="zh-CN" altLang="en-US" sz="2000" b="1" smtClean="0">
                <a:solidFill>
                  <a:srgbClr val="FC6C2C"/>
                </a:solidFill>
                <a:latin typeface="微软雅黑"/>
                <a:ea typeface="微软雅黑"/>
                <a:cs typeface="微软雅黑"/>
              </a:rPr>
              <a:t>拾荒者和无家可归的流浪者</a:t>
            </a:r>
            <a:r>
              <a:rPr lang="zh-CN" altLang="en-US" sz="2000" smtClean="0">
                <a:latin typeface="微软雅黑"/>
                <a:ea typeface="微软雅黑"/>
                <a:cs typeface="微软雅黑"/>
              </a:rPr>
              <a:t>，也有</a:t>
            </a:r>
            <a:r>
              <a:rPr lang="zh-CN" altLang="en-US" sz="2000" b="1" smtClean="0">
                <a:solidFill>
                  <a:srgbClr val="FC6C2C"/>
                </a:solidFill>
                <a:latin typeface="微软雅黑"/>
                <a:ea typeface="微软雅黑"/>
                <a:cs typeface="微软雅黑"/>
              </a:rPr>
              <a:t>离家出走的人和自习的学生</a:t>
            </a:r>
            <a:r>
              <a:rPr lang="zh-CN" altLang="en-US" sz="2000" smtClean="0">
                <a:latin typeface="微软雅黑"/>
                <a:ea typeface="微软雅黑"/>
                <a:cs typeface="微软雅黑"/>
              </a:rPr>
              <a:t>。北京西城区所有新建公共阅读空间都</a:t>
            </a:r>
            <a:r>
              <a:rPr lang="zh-CN" altLang="en-US" sz="2000" b="1" smtClean="0">
                <a:solidFill>
                  <a:srgbClr val="FC6C2C"/>
                </a:solidFill>
                <a:latin typeface="微软雅黑"/>
                <a:ea typeface="微软雅黑"/>
                <a:cs typeface="微软雅黑"/>
              </a:rPr>
              <a:t>为老年人配有老花镜或固定坐席</a:t>
            </a:r>
            <a:r>
              <a:rPr lang="zh-CN" altLang="en-US" sz="2000" smtClean="0">
                <a:latin typeface="微软雅黑"/>
                <a:ea typeface="微软雅黑"/>
                <a:cs typeface="微软雅黑"/>
              </a:rPr>
              <a:t>。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ChangeArrowheads="1"/>
          </p:cNvSpPr>
          <p:nvPr/>
        </p:nvSpPr>
        <p:spPr bwMode="auto">
          <a:xfrm>
            <a:off x="401638" y="1549400"/>
            <a:ext cx="11390312" cy="4365625"/>
          </a:xfrm>
          <a:prstGeom prst="rect">
            <a:avLst/>
          </a:prstGeom>
          <a:noFill/>
          <a:ln w="9525">
            <a:noFill/>
            <a:miter lim="800000"/>
            <a:headEnd/>
            <a:tailEnd/>
          </a:ln>
        </p:spPr>
        <p:txBody>
          <a:bodyPr anchor="ctr">
            <a:spAutoFit/>
          </a:bodyPr>
          <a:lstStyle/>
          <a:p>
            <a:pPr>
              <a:lnSpc>
                <a:spcPct val="140000"/>
              </a:lnSpc>
            </a:pPr>
            <a:r>
              <a:rPr lang="en-US" altLang="zh-CN" sz="2400" b="1">
                <a:solidFill>
                  <a:srgbClr val="FC6C2C"/>
                </a:solidFill>
                <a:latin typeface="微软雅黑"/>
                <a:ea typeface="微软雅黑"/>
                <a:cs typeface="微软雅黑"/>
              </a:rPr>
              <a:t>3.1</a:t>
            </a:r>
            <a:r>
              <a:rPr lang="zh-CN" altLang="en-US" sz="2400" b="1">
                <a:solidFill>
                  <a:srgbClr val="FC6C2C"/>
                </a:solidFill>
                <a:latin typeface="微软雅黑"/>
                <a:ea typeface="微软雅黑"/>
                <a:cs typeface="微软雅黑"/>
              </a:rPr>
              <a:t>从创办主体划分有三种类型</a:t>
            </a:r>
            <a:r>
              <a:rPr lang="zh-CN" altLang="en-US">
                <a:latin typeface="微软雅黑"/>
                <a:ea typeface="微软雅黑"/>
                <a:cs typeface="微软雅黑"/>
              </a:rPr>
              <a:t> </a:t>
            </a:r>
            <a:endParaRPr lang="zh-CN" altLang="en-US" sz="2400">
              <a:solidFill>
                <a:srgbClr val="BF2405"/>
              </a:solidFill>
              <a:latin typeface="微软雅黑"/>
              <a:ea typeface="微软雅黑"/>
              <a:cs typeface="微软雅黑"/>
            </a:endParaRPr>
          </a:p>
          <a:p>
            <a:pPr>
              <a:lnSpc>
                <a:spcPct val="140000"/>
              </a:lnSpc>
            </a:pPr>
            <a:r>
              <a:rPr lang="zh-CN" altLang="en-US" sz="2000" b="1">
                <a:latin typeface="微软雅黑"/>
                <a:ea typeface="微软雅黑"/>
                <a:cs typeface="微软雅黑"/>
              </a:rPr>
              <a:t>（</a:t>
            </a:r>
            <a:r>
              <a:rPr lang="en-US" altLang="zh-CN" sz="2000" b="1">
                <a:latin typeface="微软雅黑"/>
                <a:ea typeface="微软雅黑"/>
                <a:cs typeface="微软雅黑"/>
              </a:rPr>
              <a:t>1</a:t>
            </a:r>
            <a:r>
              <a:rPr lang="zh-CN" altLang="en-US" sz="2000" b="1">
                <a:latin typeface="微软雅黑"/>
                <a:ea typeface="微软雅黑"/>
                <a:cs typeface="微软雅黑"/>
              </a:rPr>
              <a:t>）民间自办</a:t>
            </a:r>
            <a:r>
              <a:rPr lang="zh-CN" altLang="en-US" sz="2000">
                <a:latin typeface="微软雅黑"/>
                <a:ea typeface="微软雅黑"/>
                <a:cs typeface="微软雅黑"/>
              </a:rPr>
              <a:t>。以书店、公益组织、民间图书馆为主体。</a:t>
            </a:r>
          </a:p>
          <a:p>
            <a:pPr>
              <a:lnSpc>
                <a:spcPct val="140000"/>
              </a:lnSpc>
            </a:pPr>
            <a:r>
              <a:rPr lang="zh-CN" altLang="en-US" sz="2000" b="1">
                <a:latin typeface="微软雅黑"/>
                <a:ea typeface="微软雅黑"/>
                <a:cs typeface="微软雅黑"/>
              </a:rPr>
              <a:t>（</a:t>
            </a:r>
            <a:r>
              <a:rPr lang="en-US" altLang="zh-CN" sz="2000" b="1">
                <a:latin typeface="微软雅黑"/>
                <a:ea typeface="微软雅黑"/>
                <a:cs typeface="微软雅黑"/>
              </a:rPr>
              <a:t>2</a:t>
            </a:r>
            <a:r>
              <a:rPr lang="zh-CN" altLang="en-US" sz="2000" b="1">
                <a:latin typeface="微软雅黑"/>
                <a:ea typeface="微软雅黑"/>
                <a:cs typeface="微软雅黑"/>
              </a:rPr>
              <a:t>）公办民助。</a:t>
            </a:r>
            <a:r>
              <a:rPr lang="zh-CN" altLang="en-US" sz="2000">
                <a:latin typeface="微软雅黑"/>
                <a:ea typeface="微软雅黑"/>
                <a:cs typeface="微软雅黑"/>
              </a:rPr>
              <a:t>政府提供空间设施，引入社会力量运营管理，如</a:t>
            </a:r>
            <a:r>
              <a:rPr lang="en-US" altLang="zh-CN" sz="2000">
                <a:latin typeface="微软雅黑"/>
                <a:ea typeface="微软雅黑"/>
                <a:cs typeface="微软雅黑"/>
              </a:rPr>
              <a:t>2014</a:t>
            </a:r>
            <a:r>
              <a:rPr lang="zh-CN" altLang="en-US" sz="2000">
                <a:latin typeface="微软雅黑"/>
                <a:ea typeface="微软雅黑"/>
                <a:cs typeface="微软雅黑"/>
              </a:rPr>
              <a:t>年北京西城区白纸坊街万寿公园内的“</a:t>
            </a:r>
            <a:r>
              <a:rPr lang="zh-CN" altLang="en-US" sz="2000" b="1">
                <a:solidFill>
                  <a:srgbClr val="FC6C2C"/>
                </a:solidFill>
                <a:latin typeface="微软雅黑"/>
                <a:ea typeface="微软雅黑"/>
                <a:cs typeface="微软雅黑"/>
              </a:rPr>
              <a:t>海棠书斋</a:t>
            </a:r>
            <a:r>
              <a:rPr lang="zh-CN" altLang="en-US" sz="2000">
                <a:latin typeface="微软雅黑"/>
                <a:ea typeface="微软雅黑"/>
                <a:cs typeface="微软雅黑"/>
              </a:rPr>
              <a:t>” 。</a:t>
            </a:r>
            <a:endParaRPr lang="zh-CN" altLang="en-US" sz="2000" b="1">
              <a:latin typeface="微软雅黑"/>
              <a:ea typeface="微软雅黑"/>
              <a:cs typeface="微软雅黑"/>
            </a:endParaRPr>
          </a:p>
          <a:p>
            <a:pPr>
              <a:lnSpc>
                <a:spcPct val="140000"/>
              </a:lnSpc>
            </a:pPr>
            <a:r>
              <a:rPr lang="zh-CN" altLang="en-US" sz="2000" b="1">
                <a:latin typeface="微软雅黑"/>
                <a:ea typeface="微软雅黑"/>
                <a:cs typeface="微软雅黑"/>
              </a:rPr>
              <a:t>（</a:t>
            </a:r>
            <a:r>
              <a:rPr lang="en-US" altLang="zh-CN" sz="2000" b="1">
                <a:latin typeface="微软雅黑"/>
                <a:ea typeface="微软雅黑"/>
                <a:cs typeface="微软雅黑"/>
              </a:rPr>
              <a:t>3</a:t>
            </a:r>
            <a:r>
              <a:rPr lang="zh-CN" altLang="en-US" sz="2000" b="1">
                <a:latin typeface="微软雅黑"/>
                <a:ea typeface="微软雅黑"/>
                <a:cs typeface="微软雅黑"/>
              </a:rPr>
              <a:t>）民办公助</a:t>
            </a:r>
            <a:r>
              <a:rPr lang="zh-CN" altLang="en-US" sz="2000">
                <a:latin typeface="微软雅黑"/>
                <a:ea typeface="微软雅黑"/>
                <a:cs typeface="微软雅黑"/>
              </a:rPr>
              <a:t>。社会组织提供空间设施，政府给予资源支持以开展阅读服务，如</a:t>
            </a:r>
            <a:r>
              <a:rPr lang="en-US" altLang="zh-CN" sz="2000">
                <a:latin typeface="微软雅黑"/>
                <a:ea typeface="微软雅黑"/>
                <a:cs typeface="微软雅黑"/>
              </a:rPr>
              <a:t>2016</a:t>
            </a:r>
            <a:r>
              <a:rPr lang="zh-CN" altLang="en-US" sz="2000">
                <a:latin typeface="微软雅黑"/>
                <a:ea typeface="微软雅黑"/>
                <a:cs typeface="微软雅黑"/>
              </a:rPr>
              <a:t>年安徽合肥水阳江路与</a:t>
            </a:r>
            <a:r>
              <a:rPr lang="en-US" altLang="zh-CN" sz="2000">
                <a:latin typeface="微软雅黑"/>
                <a:ea typeface="微软雅黑"/>
                <a:cs typeface="微软雅黑"/>
              </a:rPr>
              <a:t>1912</a:t>
            </a:r>
            <a:r>
              <a:rPr lang="zh-CN" altLang="en-US" sz="2000">
                <a:latin typeface="微软雅黑"/>
                <a:ea typeface="微软雅黑"/>
                <a:cs typeface="微软雅黑"/>
              </a:rPr>
              <a:t>街区两个的“</a:t>
            </a:r>
            <a:r>
              <a:rPr lang="zh-CN" altLang="en-US" sz="2000" b="1">
                <a:solidFill>
                  <a:srgbClr val="FC6C2C"/>
                </a:solidFill>
                <a:latin typeface="微软雅黑"/>
                <a:ea typeface="微软雅黑"/>
                <a:cs typeface="微软雅黑"/>
              </a:rPr>
              <a:t>口袋图书馆</a:t>
            </a:r>
            <a:r>
              <a:rPr lang="zh-CN" altLang="en-US" sz="2000">
                <a:latin typeface="微软雅黑"/>
                <a:ea typeface="微软雅黑"/>
                <a:cs typeface="微软雅黑"/>
              </a:rPr>
              <a:t>”。 </a:t>
            </a:r>
          </a:p>
          <a:p>
            <a:pPr>
              <a:lnSpc>
                <a:spcPct val="140000"/>
              </a:lnSpc>
            </a:pPr>
            <a:endParaRPr lang="zh-CN" altLang="en-US" sz="2000" b="1">
              <a:latin typeface="微软雅黑"/>
              <a:ea typeface="微软雅黑"/>
              <a:cs typeface="微软雅黑"/>
            </a:endParaRPr>
          </a:p>
          <a:p>
            <a:pPr>
              <a:lnSpc>
                <a:spcPct val="140000"/>
              </a:lnSpc>
            </a:pPr>
            <a:r>
              <a:rPr lang="zh-CN" altLang="en-US" sz="2200" b="1">
                <a:solidFill>
                  <a:srgbClr val="FC6C2C"/>
                </a:solidFill>
                <a:latin typeface="微软雅黑"/>
                <a:ea typeface="微软雅黑"/>
                <a:cs typeface="微软雅黑"/>
                <a:sym typeface="+mn-ea"/>
              </a:rPr>
              <a:t>· </a:t>
            </a:r>
            <a:r>
              <a:rPr lang="zh-CN" altLang="en-US" sz="2000">
                <a:latin typeface="微软雅黑"/>
                <a:ea typeface="微软雅黑"/>
                <a:cs typeface="微软雅黑"/>
              </a:rPr>
              <a:t>各类公共阅读空间</a:t>
            </a:r>
            <a:r>
              <a:rPr lang="zh-CN" altLang="en-US" sz="2000" b="1">
                <a:solidFill>
                  <a:srgbClr val="FC6C2C"/>
                </a:solidFill>
                <a:latin typeface="微软雅黑"/>
                <a:ea typeface="微软雅黑"/>
                <a:cs typeface="微软雅黑"/>
              </a:rPr>
              <a:t>新型物种</a:t>
            </a:r>
            <a:r>
              <a:rPr lang="zh-CN" altLang="en-US" sz="2000">
                <a:latin typeface="微软雅黑"/>
                <a:ea typeface="微软雅黑"/>
                <a:cs typeface="微软雅黑"/>
              </a:rPr>
              <a:t>的出现，打破了以往公共图书馆为主要形态的社会公共阅读空间的生态圈，</a:t>
            </a:r>
            <a:r>
              <a:rPr lang="zh-CN" altLang="en-US" sz="2000" b="1">
                <a:solidFill>
                  <a:srgbClr val="FC6C2C"/>
                </a:solidFill>
                <a:latin typeface="微软雅黑"/>
                <a:ea typeface="微软雅黑"/>
                <a:cs typeface="微软雅黑"/>
              </a:rPr>
              <a:t>多物种共存的文化生态正在形成</a:t>
            </a:r>
            <a:r>
              <a:rPr lang="zh-CN" altLang="en-US" sz="2000">
                <a:latin typeface="微软雅黑"/>
                <a:ea typeface="微软雅黑"/>
                <a:cs typeface="微软雅黑"/>
              </a:rPr>
              <a:t>。</a:t>
            </a:r>
          </a:p>
          <a:p>
            <a:endParaRPr lang="zh-CN" altLang="en-US" sz="2000">
              <a:latin typeface="微软雅黑"/>
              <a:ea typeface="微软雅黑"/>
              <a:cs typeface="微软雅黑"/>
            </a:endParaRPr>
          </a:p>
        </p:txBody>
      </p:sp>
      <p:sp>
        <p:nvSpPr>
          <p:cNvPr id="48130" name="文本框 1"/>
          <p:cNvSpPr txBox="1">
            <a:spLocks noChangeArrowheads="1"/>
          </p:cNvSpPr>
          <p:nvPr>
            <p:custDataLst>
              <p:tags r:id="rId2"/>
            </p:custDataLst>
          </p:nvPr>
        </p:nvSpPr>
        <p:spPr bwMode="auto">
          <a:xfrm>
            <a:off x="838200" y="363538"/>
            <a:ext cx="10515600" cy="1325562"/>
          </a:xfrm>
          <a:prstGeom prst="rect">
            <a:avLst/>
          </a:prstGeom>
          <a:noFill/>
          <a:ln w="9525">
            <a:noFill/>
            <a:miter lim="800000"/>
            <a:headEnd/>
            <a:tailEnd/>
          </a:ln>
        </p:spPr>
        <p:txBody>
          <a:bodyPr anchor="ctr"/>
          <a:lstStyle/>
          <a:p>
            <a:pPr>
              <a:lnSpc>
                <a:spcPct val="90000"/>
              </a:lnSpc>
            </a:pPr>
            <a:r>
              <a:rPr lang="en-US" altLang="zh-CN" sz="3600" b="1">
                <a:solidFill>
                  <a:srgbClr val="FC6C2C"/>
                </a:solidFill>
                <a:latin typeface="微软雅黑"/>
                <a:ea typeface="微软雅黑"/>
                <a:cs typeface="微软雅黑"/>
                <a:sym typeface="+mn-ea"/>
              </a:rPr>
              <a:t>3.</a:t>
            </a:r>
            <a:r>
              <a:rPr lang="zh-CN" altLang="en-US" sz="3600" b="1">
                <a:solidFill>
                  <a:srgbClr val="FC6C2C"/>
                </a:solidFill>
                <a:latin typeface="微软雅黑"/>
                <a:ea typeface="微软雅黑"/>
                <a:cs typeface="微软雅黑"/>
                <a:sym typeface="+mn-ea"/>
              </a:rPr>
              <a:t>公共阅读空间的类型与特点</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type="body" idx="1"/>
          </p:nvPr>
        </p:nvSpPr>
        <p:spPr>
          <a:xfrm>
            <a:off x="438150" y="1066800"/>
            <a:ext cx="11369675" cy="4525963"/>
          </a:xfrm>
        </p:spPr>
        <p:txBody>
          <a:bodyPr/>
          <a:lstStyle/>
          <a:p>
            <a:pPr>
              <a:buFont typeface="Arial" charset="0"/>
              <a:buNone/>
            </a:pPr>
            <a:r>
              <a:rPr lang="en-US" altLang="zh-CN" b="1" smtClean="0">
                <a:solidFill>
                  <a:srgbClr val="FC6C2C"/>
                </a:solidFill>
                <a:latin typeface="微软雅黑"/>
                <a:ea typeface="微软雅黑"/>
                <a:cs typeface="微软雅黑"/>
              </a:rPr>
              <a:t>3.2</a:t>
            </a:r>
            <a:r>
              <a:rPr lang="zh-CN" altLang="en-US" b="1" smtClean="0">
                <a:solidFill>
                  <a:srgbClr val="FC6C2C"/>
                </a:solidFill>
                <a:latin typeface="微软雅黑"/>
                <a:ea typeface="微软雅黑"/>
                <a:cs typeface="微软雅黑"/>
              </a:rPr>
              <a:t>公共阅读空间的发展特点</a:t>
            </a:r>
          </a:p>
          <a:p>
            <a:pPr>
              <a:lnSpc>
                <a:spcPct val="140000"/>
              </a:lnSpc>
              <a:buFont typeface="Arial" charset="0"/>
              <a:buNone/>
            </a:pPr>
            <a:r>
              <a:rPr lang="zh-CN" altLang="en-US" b="1" smtClean="0">
                <a:latin typeface="微软雅黑"/>
                <a:ea typeface="微软雅黑"/>
                <a:cs typeface="微软雅黑"/>
              </a:rPr>
              <a:t>    </a:t>
            </a:r>
            <a:r>
              <a:rPr lang="zh-CN" altLang="en-US" sz="2000" b="1" smtClean="0">
                <a:latin typeface="微软雅黑"/>
                <a:ea typeface="微软雅黑"/>
                <a:cs typeface="微软雅黑"/>
              </a:rPr>
              <a:t>（</a:t>
            </a:r>
            <a:r>
              <a:rPr lang="en-US" altLang="zh-CN" sz="2000" b="1" smtClean="0">
                <a:latin typeface="微软雅黑"/>
                <a:ea typeface="微软雅黑"/>
                <a:cs typeface="微软雅黑"/>
              </a:rPr>
              <a:t>1</a:t>
            </a:r>
            <a:r>
              <a:rPr lang="zh-CN" altLang="en-US" sz="2000" b="1" smtClean="0">
                <a:latin typeface="微软雅黑"/>
                <a:ea typeface="微软雅黑"/>
                <a:cs typeface="微软雅黑"/>
              </a:rPr>
              <a:t>）创建主体跨界组合。</a:t>
            </a:r>
            <a:r>
              <a:rPr lang="zh-CN" altLang="en-US" sz="2000" smtClean="0">
                <a:latin typeface="微软雅黑"/>
                <a:ea typeface="微软雅黑"/>
                <a:cs typeface="微软雅黑"/>
              </a:rPr>
              <a:t>主体多方合作既可以是双方，也可以是三方、多方。  </a:t>
            </a:r>
            <a:endParaRPr lang="zh-CN" altLang="en-US" sz="2000" b="1" smtClean="0">
              <a:latin typeface="微软雅黑"/>
              <a:ea typeface="微软雅黑"/>
              <a:cs typeface="微软雅黑"/>
            </a:endParaRPr>
          </a:p>
          <a:p>
            <a:pPr>
              <a:lnSpc>
                <a:spcPct val="140000"/>
              </a:lnSpc>
              <a:buFont typeface="Arial" charset="0"/>
              <a:buNone/>
            </a:pPr>
            <a:r>
              <a:rPr lang="zh-CN" altLang="en-US" sz="2000" b="1" smtClean="0">
                <a:latin typeface="微软雅黑"/>
                <a:ea typeface="微软雅黑"/>
                <a:cs typeface="微软雅黑"/>
              </a:rPr>
              <a:t>     （</a:t>
            </a:r>
            <a:r>
              <a:rPr lang="en-US" altLang="zh-CN" sz="2000" b="1" smtClean="0">
                <a:latin typeface="微软雅黑"/>
                <a:ea typeface="微软雅黑"/>
                <a:cs typeface="微软雅黑"/>
              </a:rPr>
              <a:t>2</a:t>
            </a:r>
            <a:r>
              <a:rPr lang="zh-CN" altLang="en-US" sz="2000" b="1" smtClean="0">
                <a:latin typeface="微软雅黑"/>
                <a:ea typeface="微软雅黑"/>
                <a:cs typeface="微软雅黑"/>
              </a:rPr>
              <a:t>）服务内容业务混搭。</a:t>
            </a:r>
            <a:r>
              <a:rPr lang="zh-CN" altLang="en-US" sz="2000" smtClean="0">
                <a:latin typeface="微软雅黑"/>
                <a:ea typeface="微软雅黑"/>
                <a:cs typeface="微软雅黑"/>
              </a:rPr>
              <a:t>提供免费借阅、新书销售、选题策划，还开展各类活动，如读书沙龙、知识培训、主题活动、专题展览，以及提供文创产品、咖啡茶饮、面点简餐等服务。 </a:t>
            </a:r>
          </a:p>
          <a:p>
            <a:pPr>
              <a:lnSpc>
                <a:spcPct val="140000"/>
              </a:lnSpc>
              <a:buFont typeface="Arial" charset="0"/>
              <a:buNone/>
            </a:pPr>
            <a:r>
              <a:rPr lang="zh-CN" altLang="en-US" sz="2000" b="1" smtClean="0">
                <a:latin typeface="微软雅黑"/>
                <a:ea typeface="微软雅黑"/>
                <a:cs typeface="微软雅黑"/>
              </a:rPr>
              <a:t>    （</a:t>
            </a:r>
            <a:r>
              <a:rPr lang="en-US" altLang="zh-CN" sz="2000" b="1" smtClean="0">
                <a:latin typeface="微软雅黑"/>
                <a:ea typeface="微软雅黑"/>
                <a:cs typeface="微软雅黑"/>
              </a:rPr>
              <a:t>3</a:t>
            </a:r>
            <a:r>
              <a:rPr lang="zh-CN" altLang="en-US" sz="2000" b="1" smtClean="0">
                <a:latin typeface="微软雅黑"/>
                <a:ea typeface="微软雅黑"/>
                <a:cs typeface="微软雅黑"/>
              </a:rPr>
              <a:t>）公益性、经营性运营相结合。</a:t>
            </a:r>
          </a:p>
          <a:p>
            <a:pPr>
              <a:lnSpc>
                <a:spcPct val="140000"/>
              </a:lnSpc>
              <a:buFont typeface="Arial" charset="0"/>
              <a:buNone/>
            </a:pPr>
            <a:r>
              <a:rPr lang="zh-CN" altLang="en-US" sz="2000" b="1" smtClean="0">
                <a:latin typeface="微软雅黑"/>
                <a:ea typeface="微软雅黑"/>
                <a:cs typeface="微软雅黑"/>
              </a:rPr>
              <a:t>    （</a:t>
            </a:r>
            <a:r>
              <a:rPr lang="en-US" altLang="zh-CN" sz="2000" b="1" smtClean="0">
                <a:latin typeface="微软雅黑"/>
                <a:ea typeface="微软雅黑"/>
                <a:cs typeface="微软雅黑"/>
              </a:rPr>
              <a:t>4</a:t>
            </a:r>
            <a:r>
              <a:rPr lang="zh-CN" altLang="en-US" sz="2000" b="1" smtClean="0">
                <a:latin typeface="微软雅黑"/>
                <a:ea typeface="微软雅黑"/>
                <a:cs typeface="微软雅黑"/>
              </a:rPr>
              <a:t>）唯美＋体验＋舒适的空间布局。</a:t>
            </a:r>
            <a:r>
              <a:rPr lang="zh-CN" altLang="en-US" sz="2000" smtClean="0">
                <a:latin typeface="微软雅黑"/>
                <a:ea typeface="微软雅黑"/>
                <a:cs typeface="微软雅黑"/>
              </a:rPr>
              <a:t>如南京市栖霞区桦墅村的“</a:t>
            </a:r>
            <a:r>
              <a:rPr lang="zh-CN" altLang="en-US" sz="2000" b="1" smtClean="0">
                <a:solidFill>
                  <a:srgbClr val="FC6C2C"/>
                </a:solidFill>
                <a:latin typeface="微软雅黑"/>
                <a:ea typeface="微软雅黑"/>
                <a:cs typeface="微软雅黑"/>
              </a:rPr>
              <a:t>嘤栖书院</a:t>
            </a:r>
            <a:r>
              <a:rPr lang="zh-CN" altLang="en-US" sz="2000" smtClean="0">
                <a:latin typeface="微软雅黑"/>
                <a:ea typeface="微软雅黑"/>
                <a:cs typeface="微软雅黑"/>
              </a:rPr>
              <a:t>”。</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048"/>
          <p:cNvSpPr txBox="1">
            <a:spLocks noChangeArrowheads="1"/>
          </p:cNvSpPr>
          <p:nvPr>
            <p:custDataLst>
              <p:tags r:id="rId2"/>
            </p:custDataLst>
          </p:nvPr>
        </p:nvSpPr>
        <p:spPr bwMode="auto">
          <a:xfrm>
            <a:off x="4535488" y="292100"/>
            <a:ext cx="3121025" cy="989013"/>
          </a:xfrm>
          <a:prstGeom prst="rect">
            <a:avLst/>
          </a:prstGeom>
          <a:noFill/>
          <a:ln w="9525">
            <a:noFill/>
            <a:miter lim="800000"/>
            <a:headEnd/>
            <a:tailEnd/>
          </a:ln>
        </p:spPr>
        <p:txBody>
          <a:bodyPr anchor="ctr"/>
          <a:lstStyle/>
          <a:p>
            <a:pPr algn="ctr"/>
            <a:r>
              <a:rPr lang="zh-CN" altLang="en-US" sz="4000" b="1">
                <a:solidFill>
                  <a:srgbClr val="1C2B38"/>
                </a:solidFill>
                <a:latin typeface="微软雅黑"/>
                <a:ea typeface="微软雅黑"/>
                <a:cs typeface="微软雅黑"/>
              </a:rPr>
              <a:t>目录</a:t>
            </a:r>
          </a:p>
        </p:txBody>
      </p:sp>
      <p:grpSp>
        <p:nvGrpSpPr>
          <p:cNvPr id="26626" name="组合 33"/>
          <p:cNvGrpSpPr>
            <a:grpSpLocks noChangeAspect="1"/>
          </p:cNvGrpSpPr>
          <p:nvPr>
            <p:custDataLst>
              <p:tags r:id="rId3"/>
            </p:custDataLst>
          </p:nvPr>
        </p:nvGrpSpPr>
        <p:grpSpPr bwMode="auto">
          <a:xfrm>
            <a:off x="3949700" y="546100"/>
            <a:ext cx="585788" cy="482600"/>
            <a:chOff x="1928813" y="1763600"/>
            <a:chExt cx="1373188" cy="1130300"/>
          </a:xfrm>
        </p:grpSpPr>
        <p:sp>
          <p:nvSpPr>
            <p:cNvPr id="26649" name="Rectangle 25"/>
            <p:cNvSpPr>
              <a:spLocks noChangeArrowheads="1"/>
            </p:cNvSpPr>
            <p:nvPr>
              <p:custDataLst>
                <p:tags r:id="rId21"/>
              </p:custDataLst>
            </p:nvPr>
          </p:nvSpPr>
          <p:spPr bwMode="auto">
            <a:xfrm>
              <a:off x="1928813" y="2747850"/>
              <a:ext cx="231775" cy="146050"/>
            </a:xfrm>
            <a:prstGeom prst="rect">
              <a:avLst/>
            </a:prstGeom>
            <a:solidFill>
              <a:srgbClr val="FC611F"/>
            </a:solidFill>
            <a:ln w="9525">
              <a:noFill/>
              <a:miter lim="800000"/>
              <a:headEnd/>
              <a:tailEnd/>
            </a:ln>
          </p:spPr>
          <p:txBody>
            <a:bodyPr lIns="67101" tIns="33550" rIns="67101" bIns="33550"/>
            <a:lstStyle/>
            <a:p>
              <a:endParaRPr lang="zh-CN" altLang="en-US" sz="500">
                <a:latin typeface="微软雅黑"/>
                <a:ea typeface="微软雅黑"/>
                <a:cs typeface="微软雅黑"/>
              </a:endParaRPr>
            </a:p>
          </p:txBody>
        </p:sp>
        <p:sp>
          <p:nvSpPr>
            <p:cNvPr id="36" name="Rectangle 26"/>
            <p:cNvSpPr>
              <a:spLocks noChangeArrowheads="1"/>
            </p:cNvSpPr>
            <p:nvPr>
              <p:custDataLst>
                <p:tags r:id="rId22"/>
              </p:custDataLst>
            </p:nvPr>
          </p:nvSpPr>
          <p:spPr bwMode="auto">
            <a:xfrm>
              <a:off x="2159538" y="2473757"/>
              <a:ext cx="223282" cy="420143"/>
            </a:xfrm>
            <a:prstGeom prst="rect">
              <a:avLst/>
            </a:prstGeom>
            <a:solidFill>
              <a:srgbClr val="FFC543"/>
            </a:solidFill>
            <a:ln>
              <a:noFill/>
            </a:ln>
            <a:extLst>
              <a:ext uri="{91240B29-F687-4F45-9708-019B960494DF}"/>
            </a:extLst>
          </p:spPr>
          <p:txBody>
            <a:bodyPr lIns="67101" tIns="33550" rIns="67101" bIns="33550"/>
            <a:lstStyle/>
            <a:p>
              <a:pPr>
                <a:defRPr/>
              </a:pPr>
              <a:endParaRPr lang="zh-CN" altLang="en-US" sz="1050">
                <a:latin typeface="微软雅黑" panose="020B0503020204020204" charset="-122"/>
                <a:ea typeface="微软雅黑" panose="020B0503020204020204" charset="-122"/>
                <a:cs typeface="微软雅黑" panose="020B0503020204020204" charset="-122"/>
              </a:endParaRPr>
            </a:p>
          </p:txBody>
        </p:sp>
        <p:sp>
          <p:nvSpPr>
            <p:cNvPr id="26651" name="Rectangle 27"/>
            <p:cNvSpPr>
              <a:spLocks noChangeArrowheads="1"/>
            </p:cNvSpPr>
            <p:nvPr>
              <p:custDataLst>
                <p:tags r:id="rId23"/>
              </p:custDataLst>
            </p:nvPr>
          </p:nvSpPr>
          <p:spPr bwMode="auto">
            <a:xfrm>
              <a:off x="2384425" y="2060462"/>
              <a:ext cx="231775" cy="833437"/>
            </a:xfrm>
            <a:prstGeom prst="rect">
              <a:avLst/>
            </a:prstGeom>
            <a:solidFill>
              <a:srgbClr val="464F5A"/>
            </a:solidFill>
            <a:ln w="9525">
              <a:noFill/>
              <a:miter lim="800000"/>
              <a:headEnd/>
              <a:tailEnd/>
            </a:ln>
          </p:spPr>
          <p:txBody>
            <a:bodyPr lIns="67101" tIns="33550" rIns="67101" bIns="33550"/>
            <a:lstStyle/>
            <a:p>
              <a:endParaRPr lang="zh-CN" altLang="en-US" sz="1600">
                <a:latin typeface="微软雅黑"/>
                <a:ea typeface="微软雅黑"/>
                <a:cs typeface="微软雅黑"/>
              </a:endParaRPr>
            </a:p>
          </p:txBody>
        </p:sp>
        <p:sp>
          <p:nvSpPr>
            <p:cNvPr id="26652" name="Rectangle 28"/>
            <p:cNvSpPr>
              <a:spLocks noChangeArrowheads="1"/>
            </p:cNvSpPr>
            <p:nvPr>
              <p:custDataLst>
                <p:tags r:id="rId24"/>
              </p:custDataLst>
            </p:nvPr>
          </p:nvSpPr>
          <p:spPr bwMode="auto">
            <a:xfrm>
              <a:off x="2616200" y="1763600"/>
              <a:ext cx="230188" cy="1130300"/>
            </a:xfrm>
            <a:prstGeom prst="rect">
              <a:avLst/>
            </a:prstGeom>
            <a:solidFill>
              <a:srgbClr val="1C2B38"/>
            </a:solidFill>
            <a:ln w="9525">
              <a:noFill/>
              <a:miter lim="800000"/>
              <a:headEnd/>
              <a:tailEnd/>
            </a:ln>
          </p:spPr>
          <p:txBody>
            <a:bodyPr lIns="67101" tIns="33550" rIns="67101" bIns="33550"/>
            <a:lstStyle/>
            <a:p>
              <a:endParaRPr lang="zh-CN" altLang="en-US" sz="1600">
                <a:latin typeface="微软雅黑"/>
                <a:ea typeface="微软雅黑"/>
                <a:cs typeface="微软雅黑"/>
              </a:endParaRPr>
            </a:p>
          </p:txBody>
        </p:sp>
        <p:sp>
          <p:nvSpPr>
            <p:cNvPr id="26653" name="Rectangle 29"/>
            <p:cNvSpPr>
              <a:spLocks noChangeArrowheads="1"/>
            </p:cNvSpPr>
            <p:nvPr>
              <p:custDataLst>
                <p:tags r:id="rId25"/>
              </p:custDataLst>
            </p:nvPr>
          </p:nvSpPr>
          <p:spPr bwMode="auto">
            <a:xfrm>
              <a:off x="2846388" y="2406537"/>
              <a:ext cx="225425" cy="487362"/>
            </a:xfrm>
            <a:prstGeom prst="rect">
              <a:avLst/>
            </a:prstGeom>
            <a:solidFill>
              <a:srgbClr val="FFC543"/>
            </a:solidFill>
            <a:ln w="9525">
              <a:noFill/>
              <a:miter lim="800000"/>
              <a:headEnd/>
              <a:tailEnd/>
            </a:ln>
          </p:spPr>
          <p:txBody>
            <a:bodyPr lIns="67101" tIns="33550" rIns="67101" bIns="33550"/>
            <a:lstStyle/>
            <a:p>
              <a:endParaRPr lang="zh-CN" altLang="en-US" sz="1400">
                <a:latin typeface="微软雅黑"/>
                <a:ea typeface="微软雅黑"/>
                <a:cs typeface="微软雅黑"/>
              </a:endParaRPr>
            </a:p>
          </p:txBody>
        </p:sp>
        <p:sp>
          <p:nvSpPr>
            <p:cNvPr id="26654" name="Rectangle 30"/>
            <p:cNvSpPr>
              <a:spLocks noChangeArrowheads="1"/>
            </p:cNvSpPr>
            <p:nvPr>
              <p:custDataLst>
                <p:tags r:id="rId26"/>
              </p:custDataLst>
            </p:nvPr>
          </p:nvSpPr>
          <p:spPr bwMode="auto">
            <a:xfrm>
              <a:off x="3071813" y="2692287"/>
              <a:ext cx="230188" cy="201612"/>
            </a:xfrm>
            <a:prstGeom prst="rect">
              <a:avLst/>
            </a:prstGeom>
            <a:solidFill>
              <a:srgbClr val="FC611F"/>
            </a:solidFill>
            <a:ln w="9525">
              <a:noFill/>
              <a:miter lim="800000"/>
              <a:headEnd/>
              <a:tailEnd/>
            </a:ln>
          </p:spPr>
          <p:txBody>
            <a:bodyPr lIns="67101" tIns="33550" rIns="67101" bIns="33550"/>
            <a:lstStyle/>
            <a:p>
              <a:endParaRPr lang="zh-CN" altLang="en-US" sz="500">
                <a:latin typeface="微软雅黑"/>
                <a:ea typeface="微软雅黑"/>
                <a:cs typeface="微软雅黑"/>
              </a:endParaRPr>
            </a:p>
          </p:txBody>
        </p:sp>
      </p:grpSp>
      <p:grpSp>
        <p:nvGrpSpPr>
          <p:cNvPr id="26627" name="组合 55"/>
          <p:cNvGrpSpPr>
            <a:grpSpLocks noChangeAspect="1"/>
          </p:cNvGrpSpPr>
          <p:nvPr>
            <p:custDataLst>
              <p:tags r:id="rId4"/>
            </p:custDataLst>
          </p:nvPr>
        </p:nvGrpSpPr>
        <p:grpSpPr bwMode="auto">
          <a:xfrm flipH="1">
            <a:off x="7656513" y="546100"/>
            <a:ext cx="585787" cy="482600"/>
            <a:chOff x="1928813" y="1763600"/>
            <a:chExt cx="1373188" cy="1130300"/>
          </a:xfrm>
        </p:grpSpPr>
        <p:sp>
          <p:nvSpPr>
            <p:cNvPr id="26643" name="Rectangle 25"/>
            <p:cNvSpPr>
              <a:spLocks noChangeArrowheads="1"/>
            </p:cNvSpPr>
            <p:nvPr>
              <p:custDataLst>
                <p:tags r:id="rId15"/>
              </p:custDataLst>
            </p:nvPr>
          </p:nvSpPr>
          <p:spPr bwMode="auto">
            <a:xfrm>
              <a:off x="1928813" y="2747850"/>
              <a:ext cx="231775" cy="146050"/>
            </a:xfrm>
            <a:prstGeom prst="rect">
              <a:avLst/>
            </a:prstGeom>
            <a:solidFill>
              <a:srgbClr val="FC611F"/>
            </a:solidFill>
            <a:ln w="9525">
              <a:noFill/>
              <a:miter lim="800000"/>
              <a:headEnd/>
              <a:tailEnd/>
            </a:ln>
          </p:spPr>
          <p:txBody>
            <a:bodyPr lIns="67101" tIns="33550" rIns="67101" bIns="33550"/>
            <a:lstStyle/>
            <a:p>
              <a:endParaRPr lang="zh-CN" altLang="en-US" sz="500">
                <a:latin typeface="微软雅黑"/>
                <a:ea typeface="微软雅黑"/>
                <a:cs typeface="微软雅黑"/>
              </a:endParaRPr>
            </a:p>
          </p:txBody>
        </p:sp>
        <p:sp>
          <p:nvSpPr>
            <p:cNvPr id="58" name="Rectangle 26"/>
            <p:cNvSpPr>
              <a:spLocks noChangeArrowheads="1"/>
            </p:cNvSpPr>
            <p:nvPr>
              <p:custDataLst>
                <p:tags r:id="rId16"/>
              </p:custDataLst>
            </p:nvPr>
          </p:nvSpPr>
          <p:spPr bwMode="auto">
            <a:xfrm>
              <a:off x="2159539" y="2473757"/>
              <a:ext cx="223283" cy="420143"/>
            </a:xfrm>
            <a:prstGeom prst="rect">
              <a:avLst/>
            </a:prstGeom>
            <a:solidFill>
              <a:srgbClr val="FFC543"/>
            </a:solidFill>
            <a:ln>
              <a:noFill/>
            </a:ln>
            <a:extLst>
              <a:ext uri="{91240B29-F687-4F45-9708-019B960494DF}"/>
            </a:extLst>
          </p:spPr>
          <p:txBody>
            <a:bodyPr lIns="67101" tIns="33550" rIns="67101" bIns="33550"/>
            <a:lstStyle/>
            <a:p>
              <a:pPr>
                <a:defRPr/>
              </a:pPr>
              <a:endParaRPr lang="zh-CN" altLang="en-US" sz="1050">
                <a:latin typeface="微软雅黑" panose="020B0503020204020204" charset="-122"/>
                <a:ea typeface="微软雅黑" panose="020B0503020204020204" charset="-122"/>
                <a:cs typeface="微软雅黑" panose="020B0503020204020204" charset="-122"/>
              </a:endParaRPr>
            </a:p>
          </p:txBody>
        </p:sp>
        <p:sp>
          <p:nvSpPr>
            <p:cNvPr id="26645" name="Rectangle 27"/>
            <p:cNvSpPr>
              <a:spLocks noChangeArrowheads="1"/>
            </p:cNvSpPr>
            <p:nvPr>
              <p:custDataLst>
                <p:tags r:id="rId17"/>
              </p:custDataLst>
            </p:nvPr>
          </p:nvSpPr>
          <p:spPr bwMode="auto">
            <a:xfrm>
              <a:off x="2384425" y="2060462"/>
              <a:ext cx="231775" cy="833437"/>
            </a:xfrm>
            <a:prstGeom prst="rect">
              <a:avLst/>
            </a:prstGeom>
            <a:solidFill>
              <a:srgbClr val="464F5A"/>
            </a:solidFill>
            <a:ln w="9525">
              <a:noFill/>
              <a:miter lim="800000"/>
              <a:headEnd/>
              <a:tailEnd/>
            </a:ln>
          </p:spPr>
          <p:txBody>
            <a:bodyPr lIns="67101" tIns="33550" rIns="67101" bIns="33550"/>
            <a:lstStyle/>
            <a:p>
              <a:endParaRPr lang="zh-CN" altLang="en-US" sz="1600">
                <a:latin typeface="微软雅黑"/>
                <a:ea typeface="微软雅黑"/>
                <a:cs typeface="微软雅黑"/>
              </a:endParaRPr>
            </a:p>
          </p:txBody>
        </p:sp>
        <p:sp>
          <p:nvSpPr>
            <p:cNvPr id="26646" name="Rectangle 28"/>
            <p:cNvSpPr>
              <a:spLocks noChangeArrowheads="1"/>
            </p:cNvSpPr>
            <p:nvPr>
              <p:custDataLst>
                <p:tags r:id="rId18"/>
              </p:custDataLst>
            </p:nvPr>
          </p:nvSpPr>
          <p:spPr bwMode="auto">
            <a:xfrm>
              <a:off x="2616200" y="1763600"/>
              <a:ext cx="230188" cy="1130300"/>
            </a:xfrm>
            <a:prstGeom prst="rect">
              <a:avLst/>
            </a:prstGeom>
            <a:solidFill>
              <a:srgbClr val="1C2B38"/>
            </a:solidFill>
            <a:ln w="9525">
              <a:noFill/>
              <a:miter lim="800000"/>
              <a:headEnd/>
              <a:tailEnd/>
            </a:ln>
          </p:spPr>
          <p:txBody>
            <a:bodyPr lIns="67101" tIns="33550" rIns="67101" bIns="33550"/>
            <a:lstStyle/>
            <a:p>
              <a:endParaRPr lang="zh-CN" altLang="en-US" sz="1600">
                <a:latin typeface="微软雅黑"/>
                <a:ea typeface="微软雅黑"/>
                <a:cs typeface="微软雅黑"/>
              </a:endParaRPr>
            </a:p>
          </p:txBody>
        </p:sp>
        <p:sp>
          <p:nvSpPr>
            <p:cNvPr id="26647" name="Rectangle 29"/>
            <p:cNvSpPr>
              <a:spLocks noChangeArrowheads="1"/>
            </p:cNvSpPr>
            <p:nvPr>
              <p:custDataLst>
                <p:tags r:id="rId19"/>
              </p:custDataLst>
            </p:nvPr>
          </p:nvSpPr>
          <p:spPr bwMode="auto">
            <a:xfrm>
              <a:off x="2846388" y="2406537"/>
              <a:ext cx="225425" cy="487362"/>
            </a:xfrm>
            <a:prstGeom prst="rect">
              <a:avLst/>
            </a:prstGeom>
            <a:solidFill>
              <a:srgbClr val="FFC543"/>
            </a:solidFill>
            <a:ln w="9525">
              <a:noFill/>
              <a:miter lim="800000"/>
              <a:headEnd/>
              <a:tailEnd/>
            </a:ln>
          </p:spPr>
          <p:txBody>
            <a:bodyPr lIns="67101" tIns="33550" rIns="67101" bIns="33550"/>
            <a:lstStyle/>
            <a:p>
              <a:endParaRPr lang="zh-CN" altLang="en-US" sz="1400">
                <a:latin typeface="微软雅黑"/>
                <a:ea typeface="微软雅黑"/>
                <a:cs typeface="微软雅黑"/>
              </a:endParaRPr>
            </a:p>
          </p:txBody>
        </p:sp>
        <p:sp>
          <p:nvSpPr>
            <p:cNvPr id="26648" name="Rectangle 30"/>
            <p:cNvSpPr>
              <a:spLocks noChangeArrowheads="1"/>
            </p:cNvSpPr>
            <p:nvPr>
              <p:custDataLst>
                <p:tags r:id="rId20"/>
              </p:custDataLst>
            </p:nvPr>
          </p:nvSpPr>
          <p:spPr bwMode="auto">
            <a:xfrm>
              <a:off x="3071813" y="2692287"/>
              <a:ext cx="230188" cy="201612"/>
            </a:xfrm>
            <a:prstGeom prst="rect">
              <a:avLst/>
            </a:prstGeom>
            <a:solidFill>
              <a:srgbClr val="FC611F"/>
            </a:solidFill>
            <a:ln w="9525">
              <a:noFill/>
              <a:miter lim="800000"/>
              <a:headEnd/>
              <a:tailEnd/>
            </a:ln>
          </p:spPr>
          <p:txBody>
            <a:bodyPr lIns="67101" tIns="33550" rIns="67101" bIns="33550"/>
            <a:lstStyle/>
            <a:p>
              <a:endParaRPr lang="zh-CN" altLang="en-US" sz="500">
                <a:latin typeface="微软雅黑"/>
                <a:ea typeface="微软雅黑"/>
                <a:cs typeface="微软雅黑"/>
              </a:endParaRPr>
            </a:p>
          </p:txBody>
        </p:sp>
      </p:grpSp>
      <p:sp>
        <p:nvSpPr>
          <p:cNvPr id="26628" name="MH_Entry_1"/>
          <p:cNvSpPr txBox="1">
            <a:spLocks noChangeArrowheads="1"/>
          </p:cNvSpPr>
          <p:nvPr>
            <p:custDataLst>
              <p:tags r:id="rId5"/>
            </p:custDataLst>
          </p:nvPr>
        </p:nvSpPr>
        <p:spPr bwMode="auto">
          <a:xfrm>
            <a:off x="2057400" y="1982788"/>
            <a:ext cx="3656013" cy="779462"/>
          </a:xfrm>
          <a:prstGeom prst="rect">
            <a:avLst/>
          </a:prstGeom>
          <a:noFill/>
          <a:ln w="9525">
            <a:noFill/>
            <a:miter lim="800000"/>
            <a:headEnd/>
            <a:tailEnd/>
          </a:ln>
        </p:spPr>
        <p:txBody>
          <a:bodyPr lIns="0" tIns="0" rIns="0" bIns="0" anchor="ctr"/>
          <a:lstStyle/>
          <a:p>
            <a:r>
              <a:rPr lang="zh-CN" altLang="en-US" sz="2000">
                <a:latin typeface="微软雅黑"/>
                <a:ea typeface="微软雅黑"/>
                <a:cs typeface="微软雅黑"/>
                <a:sym typeface="+mn-ea"/>
              </a:rPr>
              <a:t>近五年公共阅读空间的兴起过程</a:t>
            </a:r>
          </a:p>
        </p:txBody>
      </p:sp>
      <p:sp>
        <p:nvSpPr>
          <p:cNvPr id="65" name="MH_Number_1"/>
          <p:cNvSpPr/>
          <p:nvPr>
            <p:custDataLst>
              <p:tags r:id="rId6"/>
            </p:custDataLst>
          </p:nvPr>
        </p:nvSpPr>
        <p:spPr>
          <a:xfrm rot="19692125">
            <a:off x="914400" y="1958975"/>
            <a:ext cx="769938" cy="671513"/>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6946" rIns="0" bIns="0" anchor="ctr">
            <a:normAutofit/>
          </a:bodyPr>
          <a:lstStyle/>
          <a:p>
            <a:pPr algn="ctr">
              <a:defRPr/>
            </a:pPr>
            <a:endParaRPr lang="zh-CN" altLang="en-US" sz="240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6630" name="MH_Entry_2"/>
          <p:cNvSpPr txBox="1">
            <a:spLocks noChangeArrowheads="1"/>
          </p:cNvSpPr>
          <p:nvPr>
            <p:custDataLst>
              <p:tags r:id="rId7"/>
            </p:custDataLst>
          </p:nvPr>
        </p:nvSpPr>
        <p:spPr bwMode="auto">
          <a:xfrm>
            <a:off x="7615238" y="1982788"/>
            <a:ext cx="3697287" cy="779462"/>
          </a:xfrm>
          <a:prstGeom prst="rect">
            <a:avLst/>
          </a:prstGeom>
          <a:noFill/>
          <a:ln w="9525">
            <a:noFill/>
            <a:miter lim="800000"/>
            <a:headEnd/>
            <a:tailEnd/>
          </a:ln>
        </p:spPr>
        <p:txBody>
          <a:bodyPr lIns="0" tIns="0" rIns="0" bIns="0" anchor="ctr"/>
          <a:lstStyle/>
          <a:p>
            <a:r>
              <a:rPr lang="zh-CN" altLang="en-US" sz="2000">
                <a:latin typeface="微软雅黑"/>
                <a:ea typeface="微软雅黑"/>
                <a:cs typeface="微软雅黑"/>
                <a:sym typeface="+mn-ea"/>
              </a:rPr>
              <a:t>公共阅读空间的基本性质与效能</a:t>
            </a:r>
          </a:p>
        </p:txBody>
      </p:sp>
      <p:sp>
        <p:nvSpPr>
          <p:cNvPr id="68" name="MH_Number_2"/>
          <p:cNvSpPr/>
          <p:nvPr>
            <p:custDataLst>
              <p:tags r:id="rId8"/>
            </p:custDataLst>
          </p:nvPr>
        </p:nvSpPr>
        <p:spPr>
          <a:xfrm rot="19752126">
            <a:off x="6480175" y="1958975"/>
            <a:ext cx="769938" cy="673100"/>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6946" rIns="0" bIns="0" anchor="ctr">
            <a:normAutofit/>
          </a:bodyPr>
          <a:lstStyle/>
          <a:p>
            <a:pPr algn="ctr">
              <a:defRPr/>
            </a:pPr>
            <a:endParaRPr lang="zh-CN" altLang="en-US" sz="240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6632" name="MH_Entry_3"/>
          <p:cNvSpPr txBox="1">
            <a:spLocks noChangeArrowheads="1"/>
          </p:cNvSpPr>
          <p:nvPr>
            <p:custDataLst>
              <p:tags r:id="rId9"/>
            </p:custDataLst>
          </p:nvPr>
        </p:nvSpPr>
        <p:spPr bwMode="auto">
          <a:xfrm>
            <a:off x="2057400" y="3449638"/>
            <a:ext cx="3546475" cy="779462"/>
          </a:xfrm>
          <a:prstGeom prst="rect">
            <a:avLst/>
          </a:prstGeom>
          <a:noFill/>
          <a:ln w="9525">
            <a:noFill/>
            <a:miter lim="800000"/>
            <a:headEnd/>
            <a:tailEnd/>
          </a:ln>
        </p:spPr>
        <p:txBody>
          <a:bodyPr lIns="0" tIns="0" rIns="0" bIns="0" anchor="ctr"/>
          <a:lstStyle/>
          <a:p>
            <a:r>
              <a:rPr lang="zh-CN" altLang="en-US" sz="2000">
                <a:latin typeface="微软雅黑"/>
                <a:ea typeface="微软雅黑"/>
                <a:cs typeface="微软雅黑"/>
                <a:sym typeface="+mn-ea"/>
              </a:rPr>
              <a:t>公共阅读空间的类型与特点</a:t>
            </a:r>
          </a:p>
        </p:txBody>
      </p:sp>
      <p:sp>
        <p:nvSpPr>
          <p:cNvPr id="71" name="MH_Number_3"/>
          <p:cNvSpPr/>
          <p:nvPr>
            <p:custDataLst>
              <p:tags r:id="rId10"/>
            </p:custDataLst>
          </p:nvPr>
        </p:nvSpPr>
        <p:spPr>
          <a:xfrm rot="19752126">
            <a:off x="922338" y="3425825"/>
            <a:ext cx="769937" cy="673100"/>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6946" rIns="0" bIns="0" anchor="ctr">
            <a:normAutofit/>
          </a:bodyPr>
          <a:lstStyle/>
          <a:p>
            <a:pPr algn="ctr">
              <a:defRPr/>
            </a:pPr>
            <a:endParaRPr lang="zh-CN" altLang="en-US" sz="240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6634" name="MH_Entry_4"/>
          <p:cNvSpPr txBox="1">
            <a:spLocks noChangeArrowheads="1"/>
          </p:cNvSpPr>
          <p:nvPr>
            <p:custDataLst>
              <p:tags r:id="rId11"/>
            </p:custDataLst>
          </p:nvPr>
        </p:nvSpPr>
        <p:spPr bwMode="auto">
          <a:xfrm>
            <a:off x="7615238" y="3449638"/>
            <a:ext cx="3875087" cy="779462"/>
          </a:xfrm>
          <a:prstGeom prst="rect">
            <a:avLst/>
          </a:prstGeom>
          <a:noFill/>
          <a:ln w="9525">
            <a:noFill/>
            <a:miter lim="800000"/>
            <a:headEnd/>
            <a:tailEnd/>
          </a:ln>
        </p:spPr>
        <p:txBody>
          <a:bodyPr lIns="0" tIns="0" rIns="0" bIns="0" anchor="ctr"/>
          <a:lstStyle/>
          <a:p>
            <a:r>
              <a:rPr lang="zh-CN" altLang="en-US" sz="2000">
                <a:latin typeface="微软雅黑"/>
                <a:ea typeface="微软雅黑"/>
                <a:cs typeface="微软雅黑"/>
                <a:sym typeface="+mn-ea"/>
              </a:rPr>
              <a:t>公共阅读空间发展前景与存在问题</a:t>
            </a:r>
          </a:p>
        </p:txBody>
      </p:sp>
      <p:sp>
        <p:nvSpPr>
          <p:cNvPr id="74" name="MH_Number_4"/>
          <p:cNvSpPr/>
          <p:nvPr>
            <p:custDataLst>
              <p:tags r:id="rId12"/>
            </p:custDataLst>
          </p:nvPr>
        </p:nvSpPr>
        <p:spPr>
          <a:xfrm rot="19752126">
            <a:off x="6480175" y="3425825"/>
            <a:ext cx="769938" cy="673100"/>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6946" rIns="0" bIns="0" anchor="ctr">
            <a:normAutofit/>
          </a:bodyPr>
          <a:lstStyle/>
          <a:p>
            <a:pPr algn="ctr">
              <a:defRPr/>
            </a:pPr>
            <a:endParaRPr lang="zh-CN" altLang="en-US" sz="240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6636" name="MH_Entry_5"/>
          <p:cNvSpPr txBox="1">
            <a:spLocks noChangeArrowheads="1"/>
          </p:cNvSpPr>
          <p:nvPr>
            <p:custDataLst>
              <p:tags r:id="rId13"/>
            </p:custDataLst>
          </p:nvPr>
        </p:nvSpPr>
        <p:spPr bwMode="auto">
          <a:xfrm>
            <a:off x="2057400" y="5024438"/>
            <a:ext cx="3778250" cy="779462"/>
          </a:xfrm>
          <a:prstGeom prst="rect">
            <a:avLst/>
          </a:prstGeom>
          <a:noFill/>
          <a:ln w="9525">
            <a:noFill/>
            <a:miter lim="800000"/>
            <a:headEnd/>
            <a:tailEnd/>
          </a:ln>
        </p:spPr>
        <p:txBody>
          <a:bodyPr lIns="0" tIns="0" rIns="0" bIns="0" anchor="ctr"/>
          <a:lstStyle/>
          <a:p>
            <a:r>
              <a:rPr lang="zh-CN" altLang="en-US" sz="2000">
                <a:latin typeface="微软雅黑"/>
                <a:ea typeface="微软雅黑"/>
                <a:cs typeface="微软雅黑"/>
                <a:sym typeface="+mn-ea"/>
              </a:rPr>
              <a:t>公共阅读空间应坚守的理性方向</a:t>
            </a:r>
          </a:p>
        </p:txBody>
      </p:sp>
      <p:sp>
        <p:nvSpPr>
          <p:cNvPr id="77" name="MH_Number_5"/>
          <p:cNvSpPr/>
          <p:nvPr>
            <p:custDataLst>
              <p:tags r:id="rId14"/>
            </p:custDataLst>
          </p:nvPr>
        </p:nvSpPr>
        <p:spPr>
          <a:xfrm rot="19752126">
            <a:off x="922338" y="5000625"/>
            <a:ext cx="769937" cy="673100"/>
          </a:xfrm>
          <a:custGeom>
            <a:avLst/>
            <a:gdLst>
              <a:gd name="connsiteX0" fmla="*/ 279534 w 544042"/>
              <a:gd name="connsiteY0" fmla="*/ 0 h 475457"/>
              <a:gd name="connsiteX1" fmla="*/ 544042 w 544042"/>
              <a:gd name="connsiteY1" fmla="*/ 475457 h 475457"/>
              <a:gd name="connsiteX2" fmla="*/ 0 w 544042"/>
              <a:gd name="connsiteY2" fmla="*/ 468961 h 475457"/>
            </a:gdLst>
            <a:ahLst/>
            <a:cxnLst>
              <a:cxn ang="0">
                <a:pos x="connsiteX0" y="connsiteY0"/>
              </a:cxn>
              <a:cxn ang="0">
                <a:pos x="connsiteX1" y="connsiteY1"/>
              </a:cxn>
              <a:cxn ang="0">
                <a:pos x="connsiteX2" y="connsiteY2"/>
              </a:cxn>
            </a:cxnLst>
            <a:rect l="l" t="t" r="r" b="b"/>
            <a:pathLst>
              <a:path w="544042" h="475457">
                <a:moveTo>
                  <a:pt x="279534" y="0"/>
                </a:moveTo>
                <a:lnTo>
                  <a:pt x="544042" y="475457"/>
                </a:lnTo>
                <a:lnTo>
                  <a:pt x="0" y="4689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6946" rIns="0" bIns="0" anchor="ctr">
            <a:normAutofit/>
          </a:bodyPr>
          <a:lstStyle/>
          <a:p>
            <a:pPr algn="ctr">
              <a:defRPr/>
            </a:pPr>
            <a:endParaRPr lang="zh-CN" altLang="en-US" sz="240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6638" name="文本框 4"/>
          <p:cNvSpPr txBox="1">
            <a:spLocks noChangeArrowheads="1"/>
          </p:cNvSpPr>
          <p:nvPr/>
        </p:nvSpPr>
        <p:spPr bwMode="auto">
          <a:xfrm>
            <a:off x="1103313" y="2130425"/>
            <a:ext cx="406400" cy="484188"/>
          </a:xfrm>
          <a:prstGeom prst="rect">
            <a:avLst/>
          </a:prstGeom>
          <a:noFill/>
          <a:ln w="9525">
            <a:noFill/>
            <a:miter lim="800000"/>
            <a:headEnd/>
            <a:tailEnd/>
          </a:ln>
        </p:spPr>
        <p:txBody>
          <a:bodyPr>
            <a:spAutoFit/>
          </a:bodyPr>
          <a:lstStyle/>
          <a:p>
            <a:pPr algn="ctr"/>
            <a:r>
              <a:rPr lang="en-US" altLang="zh-CN" sz="2400" b="1">
                <a:solidFill>
                  <a:schemeClr val="bg1"/>
                </a:solidFill>
                <a:latin typeface="微软雅黑"/>
                <a:ea typeface="微软雅黑"/>
                <a:cs typeface="微软雅黑"/>
              </a:rPr>
              <a:t>1</a:t>
            </a:r>
          </a:p>
        </p:txBody>
      </p:sp>
      <p:sp>
        <p:nvSpPr>
          <p:cNvPr id="26639" name="文本框 5"/>
          <p:cNvSpPr txBox="1">
            <a:spLocks noChangeArrowheads="1"/>
          </p:cNvSpPr>
          <p:nvPr/>
        </p:nvSpPr>
        <p:spPr bwMode="auto">
          <a:xfrm>
            <a:off x="6661150" y="2132013"/>
            <a:ext cx="407988" cy="482600"/>
          </a:xfrm>
          <a:prstGeom prst="rect">
            <a:avLst/>
          </a:prstGeom>
          <a:noFill/>
          <a:ln w="9525">
            <a:noFill/>
            <a:miter lim="800000"/>
            <a:headEnd/>
            <a:tailEnd/>
          </a:ln>
        </p:spPr>
        <p:txBody>
          <a:bodyPr>
            <a:spAutoFit/>
          </a:bodyPr>
          <a:lstStyle/>
          <a:p>
            <a:pPr algn="ctr"/>
            <a:r>
              <a:rPr lang="en-US" altLang="zh-CN" sz="2400" b="1">
                <a:solidFill>
                  <a:schemeClr val="bg1"/>
                </a:solidFill>
                <a:latin typeface="微软雅黑"/>
                <a:ea typeface="微软雅黑"/>
                <a:cs typeface="微软雅黑"/>
              </a:rPr>
              <a:t>2</a:t>
            </a:r>
          </a:p>
        </p:txBody>
      </p:sp>
      <p:sp>
        <p:nvSpPr>
          <p:cNvPr id="26640" name="文本框 6"/>
          <p:cNvSpPr txBox="1">
            <a:spLocks noChangeArrowheads="1"/>
          </p:cNvSpPr>
          <p:nvPr/>
        </p:nvSpPr>
        <p:spPr bwMode="auto">
          <a:xfrm>
            <a:off x="1095375" y="3597275"/>
            <a:ext cx="406400" cy="484188"/>
          </a:xfrm>
          <a:prstGeom prst="rect">
            <a:avLst/>
          </a:prstGeom>
          <a:noFill/>
          <a:ln w="9525">
            <a:noFill/>
            <a:miter lim="800000"/>
            <a:headEnd/>
            <a:tailEnd/>
          </a:ln>
        </p:spPr>
        <p:txBody>
          <a:bodyPr>
            <a:spAutoFit/>
          </a:bodyPr>
          <a:lstStyle/>
          <a:p>
            <a:pPr algn="ctr"/>
            <a:r>
              <a:rPr lang="en-US" altLang="zh-CN" sz="2400" b="1">
                <a:solidFill>
                  <a:schemeClr val="bg1"/>
                </a:solidFill>
                <a:latin typeface="微软雅黑"/>
                <a:ea typeface="微软雅黑"/>
                <a:cs typeface="微软雅黑"/>
              </a:rPr>
              <a:t>3</a:t>
            </a:r>
          </a:p>
        </p:txBody>
      </p:sp>
      <p:sp>
        <p:nvSpPr>
          <p:cNvPr id="26641" name="文本框 7"/>
          <p:cNvSpPr txBox="1">
            <a:spLocks noChangeArrowheads="1"/>
          </p:cNvSpPr>
          <p:nvPr/>
        </p:nvSpPr>
        <p:spPr bwMode="auto">
          <a:xfrm>
            <a:off x="6661150" y="3597275"/>
            <a:ext cx="407988" cy="484188"/>
          </a:xfrm>
          <a:prstGeom prst="rect">
            <a:avLst/>
          </a:prstGeom>
          <a:noFill/>
          <a:ln w="9525">
            <a:noFill/>
            <a:miter lim="800000"/>
            <a:headEnd/>
            <a:tailEnd/>
          </a:ln>
        </p:spPr>
        <p:txBody>
          <a:bodyPr>
            <a:spAutoFit/>
          </a:bodyPr>
          <a:lstStyle/>
          <a:p>
            <a:pPr algn="ctr"/>
            <a:r>
              <a:rPr lang="en-US" altLang="zh-CN" sz="2400" b="1">
                <a:solidFill>
                  <a:schemeClr val="bg1"/>
                </a:solidFill>
                <a:latin typeface="微软雅黑"/>
                <a:ea typeface="微软雅黑"/>
                <a:cs typeface="微软雅黑"/>
              </a:rPr>
              <a:t>4</a:t>
            </a:r>
          </a:p>
        </p:txBody>
      </p:sp>
      <p:sp>
        <p:nvSpPr>
          <p:cNvPr id="26642" name="文本框 8"/>
          <p:cNvSpPr txBox="1">
            <a:spLocks noChangeArrowheads="1"/>
          </p:cNvSpPr>
          <p:nvPr/>
        </p:nvSpPr>
        <p:spPr bwMode="auto">
          <a:xfrm>
            <a:off x="1095375" y="5173663"/>
            <a:ext cx="406400" cy="482600"/>
          </a:xfrm>
          <a:prstGeom prst="rect">
            <a:avLst/>
          </a:prstGeom>
          <a:noFill/>
          <a:ln w="9525">
            <a:noFill/>
            <a:miter lim="800000"/>
            <a:headEnd/>
            <a:tailEnd/>
          </a:ln>
        </p:spPr>
        <p:txBody>
          <a:bodyPr>
            <a:spAutoFit/>
          </a:bodyPr>
          <a:lstStyle/>
          <a:p>
            <a:pPr algn="ctr"/>
            <a:r>
              <a:rPr lang="en-US" altLang="zh-CN" sz="2400" b="1">
                <a:solidFill>
                  <a:schemeClr val="bg1"/>
                </a:solidFill>
                <a:latin typeface="微软雅黑"/>
                <a:ea typeface="微软雅黑"/>
                <a:cs typeface="微软雅黑"/>
              </a:rPr>
              <a:t>5</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组合 1"/>
          <p:cNvGrpSpPr>
            <a:grpSpLocks/>
          </p:cNvGrpSpPr>
          <p:nvPr/>
        </p:nvGrpSpPr>
        <p:grpSpPr bwMode="auto">
          <a:xfrm>
            <a:off x="2058988" y="887413"/>
            <a:ext cx="8074025" cy="5832475"/>
            <a:chOff x="789" y="557"/>
            <a:chExt cx="13380" cy="9667"/>
          </a:xfrm>
        </p:grpSpPr>
        <p:pic>
          <p:nvPicPr>
            <p:cNvPr id="50179" name="Picture 7" descr="W020160126318723804470"/>
            <p:cNvPicPr>
              <a:picLocks noChangeAspect="1" noChangeArrowheads="1"/>
            </p:cNvPicPr>
            <p:nvPr/>
          </p:nvPicPr>
          <p:blipFill>
            <a:blip r:embed="rId3"/>
            <a:srcRect/>
            <a:stretch>
              <a:fillRect/>
            </a:stretch>
          </p:blipFill>
          <p:spPr bwMode="auto">
            <a:xfrm>
              <a:off x="789" y="557"/>
              <a:ext cx="6720" cy="4873"/>
            </a:xfrm>
            <a:prstGeom prst="rect">
              <a:avLst/>
            </a:prstGeom>
            <a:noFill/>
            <a:ln w="9525">
              <a:noFill/>
              <a:miter lim="800000"/>
              <a:headEnd/>
              <a:tailEnd/>
            </a:ln>
          </p:spPr>
        </p:pic>
        <p:pic>
          <p:nvPicPr>
            <p:cNvPr id="50180" name="Picture 9" descr="W020160126328879424273"/>
            <p:cNvPicPr>
              <a:picLocks noChangeAspect="1" noChangeArrowheads="1"/>
            </p:cNvPicPr>
            <p:nvPr/>
          </p:nvPicPr>
          <p:blipFill>
            <a:blip r:embed="rId4"/>
            <a:srcRect/>
            <a:stretch>
              <a:fillRect/>
            </a:stretch>
          </p:blipFill>
          <p:spPr bwMode="auto">
            <a:xfrm>
              <a:off x="789" y="5430"/>
              <a:ext cx="6720" cy="4792"/>
            </a:xfrm>
            <a:prstGeom prst="rect">
              <a:avLst/>
            </a:prstGeom>
            <a:noFill/>
            <a:ln w="9525">
              <a:noFill/>
              <a:miter lim="800000"/>
              <a:headEnd/>
              <a:tailEnd/>
            </a:ln>
          </p:spPr>
        </p:pic>
        <p:pic>
          <p:nvPicPr>
            <p:cNvPr id="50181" name="Picture 11" descr="W020160126320651051411"/>
            <p:cNvPicPr>
              <a:picLocks noChangeAspect="1" noChangeArrowheads="1"/>
            </p:cNvPicPr>
            <p:nvPr/>
          </p:nvPicPr>
          <p:blipFill>
            <a:blip r:embed="rId5"/>
            <a:srcRect r="2792"/>
            <a:stretch>
              <a:fillRect/>
            </a:stretch>
          </p:blipFill>
          <p:spPr bwMode="auto">
            <a:xfrm>
              <a:off x="7509" y="557"/>
              <a:ext cx="6649" cy="4888"/>
            </a:xfrm>
            <a:prstGeom prst="rect">
              <a:avLst/>
            </a:prstGeom>
            <a:noFill/>
            <a:ln w="9525">
              <a:noFill/>
              <a:miter lim="800000"/>
              <a:headEnd/>
              <a:tailEnd/>
            </a:ln>
          </p:spPr>
        </p:pic>
        <p:pic>
          <p:nvPicPr>
            <p:cNvPr id="50182" name="Picture 13" descr="W020160126328879724159"/>
            <p:cNvPicPr>
              <a:picLocks noChangeAspect="1" noChangeArrowheads="1"/>
            </p:cNvPicPr>
            <p:nvPr/>
          </p:nvPicPr>
          <p:blipFill>
            <a:blip r:embed="rId6"/>
            <a:srcRect/>
            <a:stretch>
              <a:fillRect/>
            </a:stretch>
          </p:blipFill>
          <p:spPr bwMode="auto">
            <a:xfrm>
              <a:off x="7509" y="5430"/>
              <a:ext cx="6660" cy="4795"/>
            </a:xfrm>
            <a:prstGeom prst="rect">
              <a:avLst/>
            </a:prstGeom>
            <a:noFill/>
            <a:ln w="9525">
              <a:noFill/>
              <a:miter lim="800000"/>
              <a:headEnd/>
              <a:tailEnd/>
            </a:ln>
          </p:spPr>
        </p:pic>
      </p:grpSp>
      <p:sp>
        <p:nvSpPr>
          <p:cNvPr id="50178" name="Rectangle 14"/>
          <p:cNvSpPr>
            <a:spLocks noChangeArrowheads="1"/>
          </p:cNvSpPr>
          <p:nvPr/>
        </p:nvSpPr>
        <p:spPr bwMode="auto">
          <a:xfrm>
            <a:off x="254000" y="195263"/>
            <a:ext cx="11684000" cy="384175"/>
          </a:xfrm>
          <a:prstGeom prst="rect">
            <a:avLst/>
          </a:prstGeom>
          <a:noFill/>
          <a:ln w="9525">
            <a:noFill/>
            <a:miter lim="800000"/>
            <a:headEnd/>
            <a:tailEnd/>
          </a:ln>
        </p:spPr>
        <p:txBody>
          <a:bodyPr anchor="ctr">
            <a:spAutoFit/>
          </a:bodyPr>
          <a:lstStyle/>
          <a:p>
            <a:pPr algn="ctr"/>
            <a:r>
              <a:rPr lang="en-US" altLang="zh-CN" b="1">
                <a:solidFill>
                  <a:srgbClr val="FC6C2C"/>
                </a:solidFill>
                <a:latin typeface="微软雅黑"/>
                <a:ea typeface="微软雅黑"/>
                <a:cs typeface="微软雅黑"/>
              </a:rPr>
              <a:t>2016</a:t>
            </a:r>
            <a:r>
              <a:rPr lang="zh-CN" altLang="en-US" b="1">
                <a:solidFill>
                  <a:srgbClr val="FC6C2C"/>
                </a:solidFill>
                <a:latin typeface="微软雅黑"/>
                <a:ea typeface="微软雅黑"/>
                <a:cs typeface="微软雅黑"/>
              </a:rPr>
              <a:t>年北京“甲骨文</a:t>
            </a:r>
            <a:r>
              <a:rPr lang="en-US" altLang="zh-CN" b="1">
                <a:solidFill>
                  <a:srgbClr val="FC6C2C"/>
                </a:solidFill>
                <a:latin typeface="微软雅黑"/>
                <a:ea typeface="微软雅黑"/>
                <a:cs typeface="微软雅黑"/>
              </a:rPr>
              <a:t>·</a:t>
            </a:r>
            <a:r>
              <a:rPr lang="zh-CN" altLang="en-US" b="1">
                <a:solidFill>
                  <a:srgbClr val="FC6C2C"/>
                </a:solidFill>
                <a:latin typeface="微软雅黑"/>
                <a:ea typeface="微软雅黑"/>
                <a:cs typeface="微软雅黑"/>
              </a:rPr>
              <a:t>悦读空间” （西城区下斜街</a:t>
            </a:r>
            <a:r>
              <a:rPr lang="en-US" altLang="zh-CN" b="1">
                <a:solidFill>
                  <a:srgbClr val="FC6C2C"/>
                </a:solidFill>
                <a:latin typeface="微软雅黑"/>
                <a:ea typeface="微软雅黑"/>
                <a:cs typeface="微软雅黑"/>
              </a:rPr>
              <a:t>1</a:t>
            </a:r>
            <a:r>
              <a:rPr lang="zh-CN" altLang="en-US" b="1">
                <a:solidFill>
                  <a:srgbClr val="FC6C2C"/>
                </a:solidFill>
                <a:latin typeface="微软雅黑"/>
                <a:ea typeface="微软雅黑"/>
                <a:cs typeface="微软雅黑"/>
              </a:rPr>
              <a:t>号院）提供图书借阅、销售、咖啡饮品、会员服务等内容。</a:t>
            </a:r>
            <a:r>
              <a:rPr lang="zh-CN" altLang="en-US">
                <a:latin typeface="微软雅黑"/>
                <a:ea typeface="微软雅黑"/>
                <a:cs typeface="微软雅黑"/>
              </a:rPr>
              <a:t> </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7" descr="0?wx_fmt=jpeg"/>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zh-CN" altLang="en-US">
              <a:latin typeface="微软雅黑"/>
              <a:ea typeface="微软雅黑"/>
              <a:cs typeface="微软雅黑"/>
            </a:endParaRPr>
          </a:p>
        </p:txBody>
      </p:sp>
      <p:sp>
        <p:nvSpPr>
          <p:cNvPr id="51202" name="AutoShape 11" descr="0?wx_fmt=jpeg"/>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zh-CN" altLang="en-US">
              <a:latin typeface="微软雅黑"/>
              <a:ea typeface="微软雅黑"/>
              <a:cs typeface="微软雅黑"/>
            </a:endParaRPr>
          </a:p>
        </p:txBody>
      </p:sp>
      <p:sp>
        <p:nvSpPr>
          <p:cNvPr id="51203" name="AutoShape 13" descr="0?wx_fmt=jpeg"/>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zh-CN" altLang="en-US">
              <a:latin typeface="微软雅黑"/>
              <a:ea typeface="微软雅黑"/>
              <a:cs typeface="微软雅黑"/>
            </a:endParaRPr>
          </a:p>
        </p:txBody>
      </p:sp>
      <p:grpSp>
        <p:nvGrpSpPr>
          <p:cNvPr id="51204" name="组合 1"/>
          <p:cNvGrpSpPr>
            <a:grpSpLocks/>
          </p:cNvGrpSpPr>
          <p:nvPr/>
        </p:nvGrpSpPr>
        <p:grpSpPr bwMode="auto">
          <a:xfrm>
            <a:off x="2416175" y="1228725"/>
            <a:ext cx="7359650" cy="5521325"/>
            <a:chOff x="2400" y="0"/>
            <a:chExt cx="14399" cy="10800"/>
          </a:xfrm>
        </p:grpSpPr>
        <p:pic>
          <p:nvPicPr>
            <p:cNvPr id="51206" name="Picture 15" descr="mp62543598_1457466474461_11"/>
            <p:cNvPicPr>
              <a:picLocks noChangeAspect="1" noChangeArrowheads="1"/>
            </p:cNvPicPr>
            <p:nvPr/>
          </p:nvPicPr>
          <p:blipFill>
            <a:blip r:embed="rId3"/>
            <a:srcRect r="989"/>
            <a:stretch>
              <a:fillRect/>
            </a:stretch>
          </p:blipFill>
          <p:spPr bwMode="auto">
            <a:xfrm>
              <a:off x="7800" y="0"/>
              <a:ext cx="8967" cy="5992"/>
            </a:xfrm>
            <a:prstGeom prst="rect">
              <a:avLst/>
            </a:prstGeom>
            <a:noFill/>
            <a:ln w="9525">
              <a:noFill/>
              <a:miter lim="800000"/>
              <a:headEnd/>
              <a:tailEnd/>
            </a:ln>
          </p:spPr>
        </p:pic>
        <p:pic>
          <p:nvPicPr>
            <p:cNvPr id="51207" name="Picture 5" descr="9e4ba8ad46af5d2d9751be84efb8a4c6"/>
            <p:cNvPicPr>
              <a:picLocks noChangeAspect="1" noChangeArrowheads="1"/>
            </p:cNvPicPr>
            <p:nvPr/>
          </p:nvPicPr>
          <p:blipFill>
            <a:blip r:embed="rId4"/>
            <a:srcRect/>
            <a:stretch>
              <a:fillRect/>
            </a:stretch>
          </p:blipFill>
          <p:spPr bwMode="auto">
            <a:xfrm>
              <a:off x="8715" y="5393"/>
              <a:ext cx="8085" cy="5407"/>
            </a:xfrm>
            <a:prstGeom prst="rect">
              <a:avLst/>
            </a:prstGeom>
            <a:noFill/>
            <a:ln w="9525">
              <a:noFill/>
              <a:miter lim="800000"/>
              <a:headEnd/>
              <a:tailEnd/>
            </a:ln>
          </p:spPr>
        </p:pic>
        <p:pic>
          <p:nvPicPr>
            <p:cNvPr id="51208" name="Picture 17" descr="mp62543598_1457466474461_17"/>
            <p:cNvPicPr>
              <a:picLocks noChangeAspect="1" noChangeArrowheads="1"/>
            </p:cNvPicPr>
            <p:nvPr/>
          </p:nvPicPr>
          <p:blipFill>
            <a:blip r:embed="rId5"/>
            <a:srcRect/>
            <a:stretch>
              <a:fillRect/>
            </a:stretch>
          </p:blipFill>
          <p:spPr bwMode="auto">
            <a:xfrm>
              <a:off x="2400" y="0"/>
              <a:ext cx="7155" cy="10800"/>
            </a:xfrm>
            <a:prstGeom prst="rect">
              <a:avLst/>
            </a:prstGeom>
            <a:noFill/>
            <a:ln w="9525">
              <a:noFill/>
              <a:miter lim="800000"/>
              <a:headEnd/>
              <a:tailEnd/>
            </a:ln>
          </p:spPr>
        </p:pic>
      </p:grpSp>
      <p:sp>
        <p:nvSpPr>
          <p:cNvPr id="51205" name="Rectangle 8"/>
          <p:cNvSpPr>
            <a:spLocks noChangeArrowheads="1"/>
          </p:cNvSpPr>
          <p:nvPr/>
        </p:nvSpPr>
        <p:spPr bwMode="auto">
          <a:xfrm>
            <a:off x="4165600" y="274638"/>
            <a:ext cx="3860800" cy="365125"/>
          </a:xfrm>
          <a:prstGeom prst="rect">
            <a:avLst/>
          </a:prstGeom>
          <a:noFill/>
          <a:ln w="9525">
            <a:noFill/>
            <a:miter lim="800000"/>
            <a:headEnd/>
            <a:tailEnd/>
          </a:ln>
        </p:spPr>
        <p:txBody>
          <a:bodyPr wrap="none">
            <a:spAutoFit/>
          </a:bodyPr>
          <a:lstStyle/>
          <a:p>
            <a:r>
              <a:rPr lang="zh-CN" altLang="en-US" b="1">
                <a:solidFill>
                  <a:srgbClr val="FC6C2C"/>
                </a:solidFill>
                <a:latin typeface="微软雅黑"/>
                <a:ea typeface="微软雅黑"/>
                <a:cs typeface="微软雅黑"/>
              </a:rPr>
              <a:t>南京市栖霞区桦墅村的“嘤栖书院”</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ChangeArrowheads="1"/>
          </p:cNvSpPr>
          <p:nvPr/>
        </p:nvSpPr>
        <p:spPr bwMode="auto">
          <a:xfrm>
            <a:off x="476250" y="1839913"/>
            <a:ext cx="11241088" cy="4111625"/>
          </a:xfrm>
          <a:prstGeom prst="rect">
            <a:avLst/>
          </a:prstGeom>
          <a:noFill/>
          <a:ln w="9525">
            <a:noFill/>
            <a:miter lim="800000"/>
            <a:headEnd/>
            <a:tailEnd/>
          </a:ln>
        </p:spPr>
        <p:txBody>
          <a:bodyPr anchor="ctr">
            <a:spAutoFit/>
          </a:bodyPr>
          <a:lstStyle/>
          <a:p>
            <a:r>
              <a:rPr lang="en-US" altLang="zh-CN" sz="2400" b="1">
                <a:solidFill>
                  <a:srgbClr val="FC6C2C"/>
                </a:solidFill>
                <a:latin typeface="微软雅黑"/>
                <a:ea typeface="微软雅黑"/>
                <a:cs typeface="微软雅黑"/>
              </a:rPr>
              <a:t>4.1</a:t>
            </a:r>
            <a:r>
              <a:rPr lang="zh-CN" altLang="en-US" sz="2400" b="1">
                <a:solidFill>
                  <a:srgbClr val="FC6C2C"/>
                </a:solidFill>
                <a:latin typeface="微软雅黑"/>
                <a:ea typeface="微软雅黑"/>
                <a:cs typeface="微软雅黑"/>
              </a:rPr>
              <a:t>公共阅读空间持续发展的前景</a:t>
            </a:r>
            <a:r>
              <a:rPr lang="zh-CN" altLang="en-US" sz="2400" b="1">
                <a:solidFill>
                  <a:srgbClr val="BF2405"/>
                </a:solidFill>
                <a:latin typeface="微软雅黑"/>
                <a:ea typeface="微软雅黑"/>
                <a:cs typeface="微软雅黑"/>
              </a:rPr>
              <a:t> </a:t>
            </a:r>
          </a:p>
          <a:p>
            <a:pPr>
              <a:lnSpc>
                <a:spcPct val="170000"/>
              </a:lnSpc>
            </a:pPr>
            <a:r>
              <a:rPr lang="zh-CN" altLang="en-US" sz="2000" b="1">
                <a:latin typeface="微软雅黑"/>
                <a:ea typeface="微软雅黑"/>
                <a:cs typeface="微软雅黑"/>
              </a:rPr>
              <a:t>  （</a:t>
            </a:r>
            <a:r>
              <a:rPr lang="en-US" altLang="zh-CN" sz="2000" b="1">
                <a:latin typeface="微软雅黑"/>
                <a:ea typeface="微软雅黑"/>
                <a:cs typeface="微软雅黑"/>
              </a:rPr>
              <a:t>1</a:t>
            </a:r>
            <a:r>
              <a:rPr lang="zh-CN" altLang="en-US" sz="2000" b="1">
                <a:latin typeface="微软雅黑"/>
                <a:ea typeface="微软雅黑"/>
                <a:cs typeface="微软雅黑"/>
              </a:rPr>
              <a:t>）从创办主体看，</a:t>
            </a:r>
            <a:r>
              <a:rPr lang="zh-CN" altLang="en-US" sz="2000">
                <a:latin typeface="微软雅黑"/>
                <a:ea typeface="微软雅黑"/>
                <a:cs typeface="微软雅黑"/>
              </a:rPr>
              <a:t>创办者从书店、图书馆会扩展到社会组织、企业、个人，创办者将呈现多元化趋势。  </a:t>
            </a:r>
          </a:p>
          <a:p>
            <a:pPr>
              <a:lnSpc>
                <a:spcPct val="170000"/>
              </a:lnSpc>
            </a:pPr>
            <a:r>
              <a:rPr lang="zh-CN" altLang="en-US" sz="2000" b="1">
                <a:latin typeface="微软雅黑"/>
                <a:ea typeface="微软雅黑"/>
                <a:cs typeface="微软雅黑"/>
              </a:rPr>
              <a:t>  （</a:t>
            </a:r>
            <a:r>
              <a:rPr lang="en-US" altLang="zh-CN" sz="2000" b="1">
                <a:latin typeface="微软雅黑"/>
                <a:ea typeface="微软雅黑"/>
                <a:cs typeface="微软雅黑"/>
              </a:rPr>
              <a:t>2</a:t>
            </a:r>
            <a:r>
              <a:rPr lang="zh-CN" altLang="en-US" sz="2000" b="1">
                <a:latin typeface="微软雅黑"/>
                <a:ea typeface="微软雅黑"/>
                <a:cs typeface="微软雅黑"/>
              </a:rPr>
              <a:t>）从发展布局看，</a:t>
            </a:r>
            <a:r>
              <a:rPr lang="zh-CN" altLang="en-US" sz="2000">
                <a:latin typeface="微软雅黑"/>
                <a:ea typeface="微软雅黑"/>
                <a:cs typeface="微软雅黑"/>
              </a:rPr>
              <a:t>兴起于城市，逐步蔓延向农村，如“</a:t>
            </a:r>
            <a:r>
              <a:rPr lang="zh-CN" altLang="en-US" sz="2000" b="1">
                <a:solidFill>
                  <a:srgbClr val="FC6C2C"/>
                </a:solidFill>
                <a:latin typeface="微软雅黑"/>
                <a:ea typeface="微软雅黑"/>
                <a:cs typeface="微软雅黑"/>
              </a:rPr>
              <a:t>老苗书馆</a:t>
            </a:r>
            <a:r>
              <a:rPr lang="zh-CN" altLang="en-US" sz="2000">
                <a:latin typeface="微软雅黑"/>
                <a:ea typeface="微软雅黑"/>
                <a:cs typeface="微软雅黑"/>
              </a:rPr>
              <a:t>”。</a:t>
            </a:r>
          </a:p>
          <a:p>
            <a:pPr>
              <a:lnSpc>
                <a:spcPct val="170000"/>
              </a:lnSpc>
            </a:pPr>
            <a:r>
              <a:rPr lang="zh-CN" altLang="en-US" sz="2000" b="1">
                <a:latin typeface="微软雅黑"/>
                <a:ea typeface="微软雅黑"/>
                <a:cs typeface="微软雅黑"/>
              </a:rPr>
              <a:t>  （</a:t>
            </a:r>
            <a:r>
              <a:rPr lang="en-US" altLang="zh-CN" sz="2000" b="1">
                <a:latin typeface="微软雅黑"/>
                <a:ea typeface="微软雅黑"/>
                <a:cs typeface="微软雅黑"/>
              </a:rPr>
              <a:t>3</a:t>
            </a:r>
            <a:r>
              <a:rPr lang="zh-CN" altLang="en-US" sz="2000" b="1">
                <a:latin typeface="微软雅黑"/>
                <a:ea typeface="微软雅黑"/>
                <a:cs typeface="微软雅黑"/>
              </a:rPr>
              <a:t>）从社会效益看，</a:t>
            </a:r>
            <a:r>
              <a:rPr lang="zh-CN" altLang="en-US" sz="2000">
                <a:latin typeface="微软雅黑"/>
                <a:ea typeface="微软雅黑"/>
                <a:cs typeface="微软雅黑"/>
              </a:rPr>
              <a:t>巨大的外部效应会逐步显现出来。可销售图书、文具用品、文创产品、工艺小件、咖啡饮料，可以开展各种阅读活动、交流活动、体验活动，甚至作为社区公共空间成为业主议事、家政联络、证件办理、健康诊断、快件收取、老人餐桌、儿童托管的场所，拉动文化产业及相关行业发展，刺激民营企业与社会组织的发展，完善社会教育体系、增进社区的活力等 。</a:t>
            </a:r>
          </a:p>
        </p:txBody>
      </p:sp>
      <p:sp>
        <p:nvSpPr>
          <p:cNvPr id="52226" name="文本框 2"/>
          <p:cNvSpPr txBox="1">
            <a:spLocks noChangeArrowheads="1"/>
          </p:cNvSpPr>
          <p:nvPr>
            <p:custDataLst>
              <p:tags r:id="rId2"/>
            </p:custDataLst>
          </p:nvPr>
        </p:nvSpPr>
        <p:spPr bwMode="auto">
          <a:xfrm>
            <a:off x="838200" y="363538"/>
            <a:ext cx="10515600" cy="1325562"/>
          </a:xfrm>
          <a:prstGeom prst="rect">
            <a:avLst/>
          </a:prstGeom>
          <a:noFill/>
          <a:ln w="9525">
            <a:noFill/>
            <a:miter lim="800000"/>
            <a:headEnd/>
            <a:tailEnd/>
          </a:ln>
        </p:spPr>
        <p:txBody>
          <a:bodyPr anchor="ctr"/>
          <a:lstStyle/>
          <a:p>
            <a:pPr>
              <a:lnSpc>
                <a:spcPct val="90000"/>
              </a:lnSpc>
            </a:pPr>
            <a:r>
              <a:rPr lang="en-US" altLang="zh-CN" sz="3600" b="1">
                <a:solidFill>
                  <a:srgbClr val="FC6C2C"/>
                </a:solidFill>
                <a:latin typeface="微软雅黑"/>
                <a:ea typeface="微软雅黑"/>
                <a:cs typeface="微软雅黑"/>
                <a:sym typeface="+mn-ea"/>
              </a:rPr>
              <a:t>4.</a:t>
            </a:r>
            <a:r>
              <a:rPr lang="zh-CN" altLang="en-US" sz="3600" b="1">
                <a:solidFill>
                  <a:srgbClr val="FC6C2C"/>
                </a:solidFill>
                <a:latin typeface="微软雅黑"/>
                <a:ea typeface="微软雅黑"/>
                <a:cs typeface="微软雅黑"/>
                <a:sym typeface="+mn-ea"/>
              </a:rPr>
              <a:t>公共阅读空间发展前景与存在问题</a:t>
            </a:r>
            <a:endParaRPr lang="en-US" altLang="zh-CN" sz="3600" b="1">
              <a:solidFill>
                <a:srgbClr val="FC6C2C"/>
              </a:solidFill>
              <a:latin typeface="微软雅黑"/>
              <a:ea typeface="微软雅黑"/>
              <a:cs typeface="微软雅黑"/>
              <a:sym typeface="+mn-e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组合 1"/>
          <p:cNvGrpSpPr>
            <a:grpSpLocks/>
          </p:cNvGrpSpPr>
          <p:nvPr/>
        </p:nvGrpSpPr>
        <p:grpSpPr bwMode="auto">
          <a:xfrm>
            <a:off x="706438" y="993775"/>
            <a:ext cx="10779125" cy="3803650"/>
            <a:chOff x="1328" y="1564"/>
            <a:chExt cx="16973" cy="5990"/>
          </a:xfrm>
        </p:grpSpPr>
        <p:pic>
          <p:nvPicPr>
            <p:cNvPr id="53251" name="Picture 5" descr="129002766_14637879433281n">
              <a:hlinkClick r:id="rId3"/>
            </p:cNvPr>
            <p:cNvPicPr>
              <a:picLocks noChangeAspect="1" noChangeArrowheads="1"/>
            </p:cNvPicPr>
            <p:nvPr/>
          </p:nvPicPr>
          <p:blipFill>
            <a:blip r:embed="rId4"/>
            <a:srcRect r="18301"/>
            <a:stretch>
              <a:fillRect/>
            </a:stretch>
          </p:blipFill>
          <p:spPr bwMode="auto">
            <a:xfrm>
              <a:off x="1328" y="1564"/>
              <a:ext cx="7647" cy="5990"/>
            </a:xfrm>
            <a:prstGeom prst="rect">
              <a:avLst/>
            </a:prstGeom>
            <a:noFill/>
            <a:ln w="9525">
              <a:noFill/>
              <a:miter lim="800000"/>
              <a:headEnd/>
              <a:tailEnd/>
            </a:ln>
          </p:spPr>
        </p:pic>
        <p:pic>
          <p:nvPicPr>
            <p:cNvPr id="53252" name="Picture 7" descr="35bcc4710ce5499b9f6731d509cbddc9_th"/>
            <p:cNvPicPr>
              <a:picLocks noChangeAspect="1" noChangeArrowheads="1"/>
            </p:cNvPicPr>
            <p:nvPr/>
          </p:nvPicPr>
          <p:blipFill>
            <a:blip r:embed="rId5"/>
            <a:srcRect b="11079"/>
            <a:stretch>
              <a:fillRect/>
            </a:stretch>
          </p:blipFill>
          <p:spPr bwMode="auto">
            <a:xfrm>
              <a:off x="9321" y="1564"/>
              <a:ext cx="8980" cy="5989"/>
            </a:xfrm>
            <a:prstGeom prst="rect">
              <a:avLst/>
            </a:prstGeom>
            <a:noFill/>
            <a:ln w="9525">
              <a:noFill/>
              <a:miter lim="800000"/>
              <a:headEnd/>
              <a:tailEnd/>
            </a:ln>
          </p:spPr>
        </p:pic>
      </p:grpSp>
      <p:sp>
        <p:nvSpPr>
          <p:cNvPr id="53250" name="Rectangle 9"/>
          <p:cNvSpPr>
            <a:spLocks noChangeArrowheads="1"/>
          </p:cNvSpPr>
          <p:nvPr/>
        </p:nvSpPr>
        <p:spPr bwMode="auto">
          <a:xfrm>
            <a:off x="3676650" y="5513388"/>
            <a:ext cx="4838700" cy="658812"/>
          </a:xfrm>
          <a:prstGeom prst="rect">
            <a:avLst/>
          </a:prstGeom>
          <a:noFill/>
          <a:ln w="9525">
            <a:noFill/>
            <a:miter lim="800000"/>
            <a:headEnd/>
            <a:tailEnd/>
          </a:ln>
        </p:spPr>
        <p:txBody>
          <a:bodyPr>
            <a:spAutoFit/>
          </a:bodyPr>
          <a:lstStyle/>
          <a:p>
            <a:r>
              <a:rPr lang="zh-CN" altLang="en-US" b="1">
                <a:latin typeface="微软雅黑"/>
                <a:ea typeface="微软雅黑"/>
                <a:cs typeface="微软雅黑"/>
              </a:rPr>
              <a:t>乡村里的公共阅读空间</a:t>
            </a:r>
            <a:r>
              <a:rPr lang="en-US" altLang="zh-CN" b="1">
                <a:latin typeface="微软雅黑"/>
                <a:ea typeface="微软雅黑"/>
                <a:cs typeface="微软雅黑"/>
              </a:rPr>
              <a:t>——</a:t>
            </a:r>
            <a:r>
              <a:rPr lang="zh-CN" altLang="en-US" b="1">
                <a:latin typeface="微软雅黑"/>
                <a:ea typeface="微软雅黑"/>
                <a:cs typeface="微软雅黑"/>
              </a:rPr>
              <a:t>“</a:t>
            </a:r>
            <a:r>
              <a:rPr lang="zh-CN" altLang="en-US" b="1">
                <a:solidFill>
                  <a:srgbClr val="FC6C2C"/>
                </a:solidFill>
                <a:latin typeface="微软雅黑"/>
                <a:ea typeface="微软雅黑"/>
                <a:cs typeface="微软雅黑"/>
              </a:rPr>
              <a:t>老苗书馆</a:t>
            </a:r>
            <a:r>
              <a:rPr lang="zh-CN" altLang="en-US" b="1">
                <a:latin typeface="微软雅黑"/>
                <a:ea typeface="微软雅黑"/>
                <a:cs typeface="微软雅黑"/>
              </a:rPr>
              <a:t>” （河南焦作孟州市莫沟村窑洞图书馆</a:t>
            </a:r>
            <a:r>
              <a:rPr lang="en-US" altLang="zh-CN" b="1">
                <a:latin typeface="微软雅黑"/>
                <a:ea typeface="微软雅黑"/>
                <a:cs typeface="微软雅黑"/>
              </a:rPr>
              <a:t>2016</a:t>
            </a:r>
            <a:r>
              <a:rPr lang="zh-CN" altLang="en-US" b="1">
                <a:latin typeface="微软雅黑"/>
                <a:ea typeface="微软雅黑"/>
                <a:cs typeface="微软雅黑"/>
              </a:rPr>
              <a:t>年）</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7" descr="分给.jpg"/>
          <p:cNvPicPr>
            <a:picLocks noChangeAspect="1" noChangeArrowheads="1"/>
          </p:cNvPicPr>
          <p:nvPr/>
        </p:nvPicPr>
        <p:blipFill>
          <a:blip r:embed="rId3"/>
          <a:srcRect b="10606"/>
          <a:stretch>
            <a:fillRect/>
          </a:stretch>
        </p:blipFill>
        <p:spPr bwMode="auto">
          <a:xfrm>
            <a:off x="633413" y="844550"/>
            <a:ext cx="5257800" cy="3482975"/>
          </a:xfrm>
          <a:prstGeom prst="rect">
            <a:avLst/>
          </a:prstGeom>
          <a:noFill/>
          <a:ln w="9525">
            <a:noFill/>
            <a:miter lim="800000"/>
            <a:headEnd/>
            <a:tailEnd/>
          </a:ln>
        </p:spPr>
      </p:pic>
      <p:pic>
        <p:nvPicPr>
          <p:cNvPr id="54274" name="Picture 5" descr="00300634905_1a4d8135"/>
          <p:cNvPicPr>
            <a:picLocks noChangeAspect="1" noChangeArrowheads="1"/>
          </p:cNvPicPr>
          <p:nvPr/>
        </p:nvPicPr>
        <p:blipFill>
          <a:blip r:embed="rId4"/>
          <a:srcRect l="12675"/>
          <a:stretch>
            <a:fillRect/>
          </a:stretch>
        </p:blipFill>
        <p:spPr bwMode="auto">
          <a:xfrm>
            <a:off x="6454775" y="844550"/>
            <a:ext cx="5056188" cy="3463925"/>
          </a:xfrm>
          <a:prstGeom prst="rect">
            <a:avLst/>
          </a:prstGeom>
          <a:noFill/>
          <a:ln w="9525">
            <a:noFill/>
            <a:miter lim="800000"/>
            <a:headEnd/>
            <a:tailEnd/>
          </a:ln>
        </p:spPr>
      </p:pic>
      <p:sp>
        <p:nvSpPr>
          <p:cNvPr id="54275" name="Rectangle 8"/>
          <p:cNvSpPr>
            <a:spLocks noChangeArrowheads="1"/>
          </p:cNvSpPr>
          <p:nvPr/>
        </p:nvSpPr>
        <p:spPr bwMode="auto">
          <a:xfrm>
            <a:off x="1073150" y="4997450"/>
            <a:ext cx="4376738" cy="384175"/>
          </a:xfrm>
          <a:prstGeom prst="rect">
            <a:avLst/>
          </a:prstGeom>
          <a:noFill/>
          <a:ln w="9525">
            <a:noFill/>
            <a:miter lim="800000"/>
            <a:headEnd/>
            <a:tailEnd/>
          </a:ln>
        </p:spPr>
        <p:txBody>
          <a:bodyPr wrap="none">
            <a:spAutoFit/>
          </a:bodyPr>
          <a:lstStyle/>
          <a:p>
            <a:r>
              <a:rPr lang="zh-CN" altLang="en-US" b="1">
                <a:latin typeface="微软雅黑"/>
                <a:ea typeface="微软雅黑"/>
                <a:cs typeface="微软雅黑"/>
              </a:rPr>
              <a:t>北京怀柔区雁栖镇篱苑图书馆</a:t>
            </a:r>
            <a:r>
              <a:rPr lang="zh-CN" altLang="en-US">
                <a:latin typeface="微软雅黑"/>
                <a:ea typeface="微软雅黑"/>
                <a:cs typeface="微软雅黑"/>
              </a:rPr>
              <a:t>（</a:t>
            </a:r>
            <a:r>
              <a:rPr lang="en-US" altLang="zh-CN">
                <a:latin typeface="微软雅黑"/>
                <a:ea typeface="微软雅黑"/>
                <a:cs typeface="微软雅黑"/>
              </a:rPr>
              <a:t>2011</a:t>
            </a:r>
            <a:r>
              <a:rPr lang="zh-CN" altLang="en-US">
                <a:latin typeface="微软雅黑"/>
                <a:ea typeface="微软雅黑"/>
                <a:cs typeface="微软雅黑"/>
              </a:rPr>
              <a:t>年）</a:t>
            </a:r>
          </a:p>
        </p:txBody>
      </p:sp>
      <p:sp>
        <p:nvSpPr>
          <p:cNvPr id="54276" name="Rectangle 9"/>
          <p:cNvSpPr>
            <a:spLocks noChangeArrowheads="1"/>
          </p:cNvSpPr>
          <p:nvPr/>
        </p:nvSpPr>
        <p:spPr bwMode="auto">
          <a:xfrm>
            <a:off x="6983413" y="4997450"/>
            <a:ext cx="3997325" cy="658813"/>
          </a:xfrm>
          <a:prstGeom prst="rect">
            <a:avLst/>
          </a:prstGeom>
          <a:noFill/>
          <a:ln w="9525">
            <a:noFill/>
            <a:miter lim="800000"/>
            <a:headEnd/>
            <a:tailEnd/>
          </a:ln>
        </p:spPr>
        <p:txBody>
          <a:bodyPr>
            <a:spAutoFit/>
          </a:bodyPr>
          <a:lstStyle/>
          <a:p>
            <a:r>
              <a:rPr lang="zh-CN" altLang="en-US" b="1">
                <a:latin typeface="微软雅黑"/>
                <a:ea typeface="微软雅黑"/>
                <a:cs typeface="微软雅黑"/>
              </a:rPr>
              <a:t>河北秦皇岛市昌黎县黄金海岸三联书店海边公益图书馆</a:t>
            </a:r>
            <a:r>
              <a:rPr lang="zh-CN" altLang="en-US">
                <a:latin typeface="微软雅黑"/>
                <a:ea typeface="微软雅黑"/>
                <a:cs typeface="微软雅黑"/>
              </a:rPr>
              <a:t>（</a:t>
            </a:r>
            <a:r>
              <a:rPr lang="en-US" altLang="zh-CN">
                <a:latin typeface="微软雅黑"/>
                <a:ea typeface="微软雅黑"/>
                <a:cs typeface="微软雅黑"/>
              </a:rPr>
              <a:t>2015</a:t>
            </a:r>
            <a:r>
              <a:rPr lang="zh-CN" altLang="en-US">
                <a:latin typeface="微软雅黑"/>
                <a:ea typeface="微软雅黑"/>
                <a:cs typeface="微软雅黑"/>
              </a:rPr>
              <a:t>年）</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p:cNvSpPr>
          <p:nvPr>
            <p:ph type="body" idx="1"/>
          </p:nvPr>
        </p:nvSpPr>
        <p:spPr>
          <a:xfrm>
            <a:off x="552450" y="1165225"/>
            <a:ext cx="11087100" cy="4527550"/>
          </a:xfrm>
        </p:spPr>
        <p:txBody>
          <a:bodyPr/>
          <a:lstStyle/>
          <a:p>
            <a:pPr>
              <a:buFont typeface="Arial" charset="0"/>
              <a:buNone/>
            </a:pPr>
            <a:r>
              <a:rPr lang="en-US" altLang="zh-CN" b="1" smtClean="0">
                <a:solidFill>
                  <a:srgbClr val="FC6C2C"/>
                </a:solidFill>
                <a:latin typeface="微软雅黑"/>
                <a:ea typeface="微软雅黑"/>
                <a:cs typeface="微软雅黑"/>
              </a:rPr>
              <a:t>4.2</a:t>
            </a:r>
            <a:r>
              <a:rPr lang="zh-CN" altLang="en-US" b="1" smtClean="0">
                <a:solidFill>
                  <a:srgbClr val="FC6C2C"/>
                </a:solidFill>
                <a:latin typeface="微软雅黑"/>
                <a:ea typeface="微软雅黑"/>
                <a:cs typeface="微软雅黑"/>
              </a:rPr>
              <a:t>目前发展中存在的主要问题</a:t>
            </a:r>
            <a:r>
              <a:rPr lang="zh-CN" altLang="en-US" smtClean="0">
                <a:latin typeface="微软雅黑"/>
                <a:ea typeface="微软雅黑"/>
                <a:cs typeface="微软雅黑"/>
              </a:rPr>
              <a:t> </a:t>
            </a:r>
            <a:endParaRPr lang="zh-CN" altLang="en-US" b="1" smtClean="0">
              <a:solidFill>
                <a:srgbClr val="BF2405"/>
              </a:solidFill>
              <a:latin typeface="微软雅黑"/>
              <a:ea typeface="微软雅黑"/>
              <a:cs typeface="微软雅黑"/>
            </a:endParaRPr>
          </a:p>
          <a:p>
            <a:pPr>
              <a:lnSpc>
                <a:spcPct val="170000"/>
              </a:lnSpc>
              <a:buFont typeface="Arial" charset="0"/>
              <a:buNone/>
            </a:pPr>
            <a:r>
              <a:rPr lang="zh-CN" altLang="en-US" sz="2800" b="1" smtClean="0">
                <a:latin typeface="微软雅黑"/>
                <a:ea typeface="微软雅黑"/>
                <a:cs typeface="微软雅黑"/>
              </a:rPr>
              <a:t>  </a:t>
            </a:r>
            <a:r>
              <a:rPr lang="zh-CN" altLang="en-US" sz="2000" b="1" smtClean="0">
                <a:latin typeface="微软雅黑"/>
                <a:ea typeface="微软雅黑"/>
                <a:cs typeface="微软雅黑"/>
              </a:rPr>
              <a:t> （</a:t>
            </a:r>
            <a:r>
              <a:rPr lang="en-US" altLang="zh-CN" sz="2000" b="1" smtClean="0">
                <a:latin typeface="微软雅黑"/>
                <a:ea typeface="微软雅黑"/>
                <a:cs typeface="微软雅黑"/>
              </a:rPr>
              <a:t>1</a:t>
            </a:r>
            <a:r>
              <a:rPr lang="zh-CN" altLang="en-US" sz="2000" b="1" smtClean="0">
                <a:latin typeface="微软雅黑"/>
                <a:ea typeface="微软雅黑"/>
                <a:cs typeface="微软雅黑"/>
              </a:rPr>
              <a:t>）方向定位不清</a:t>
            </a:r>
            <a:r>
              <a:rPr lang="zh-CN" altLang="en-US" sz="2000" smtClean="0">
                <a:latin typeface="微软雅黑"/>
                <a:ea typeface="微软雅黑"/>
                <a:cs typeface="微软雅黑"/>
              </a:rPr>
              <a:t>。个别阅读空间公益性服务与营利性服务的关系处理得不好。免费借阅与销售的图书资源没有明显的区别度；还有的公共阅读空间设置读者门槛（如办收费的会员证才能进入）等。 </a:t>
            </a:r>
          </a:p>
          <a:p>
            <a:pPr>
              <a:lnSpc>
                <a:spcPct val="170000"/>
              </a:lnSpc>
              <a:buFont typeface="Arial" charset="0"/>
              <a:buNone/>
            </a:pPr>
            <a:r>
              <a:rPr lang="zh-CN" altLang="en-US" sz="2000" b="1" smtClean="0">
                <a:latin typeface="微软雅黑"/>
                <a:ea typeface="微软雅黑"/>
                <a:cs typeface="微软雅黑"/>
              </a:rPr>
              <a:t>    （</a:t>
            </a:r>
            <a:r>
              <a:rPr lang="en-US" altLang="zh-CN" sz="2000" b="1" smtClean="0">
                <a:latin typeface="微软雅黑"/>
                <a:ea typeface="微软雅黑"/>
                <a:cs typeface="微软雅黑"/>
              </a:rPr>
              <a:t>2</a:t>
            </a:r>
            <a:r>
              <a:rPr lang="zh-CN" altLang="en-US" sz="2000" b="1" smtClean="0">
                <a:latin typeface="微软雅黑"/>
                <a:ea typeface="微软雅黑"/>
                <a:cs typeface="微软雅黑"/>
              </a:rPr>
              <a:t>）管理规范欠缺。</a:t>
            </a:r>
            <a:r>
              <a:rPr lang="zh-CN" altLang="en-US" sz="2000" smtClean="0">
                <a:latin typeface="微软雅黑"/>
                <a:ea typeface="微软雅黑"/>
                <a:cs typeface="微软雅黑"/>
              </a:rPr>
              <a:t>如图书分类混乱，以及日常管理无合理的章法。  </a:t>
            </a:r>
          </a:p>
          <a:p>
            <a:pPr>
              <a:lnSpc>
                <a:spcPct val="170000"/>
              </a:lnSpc>
              <a:buFont typeface="Arial" charset="0"/>
              <a:buNone/>
            </a:pPr>
            <a:r>
              <a:rPr lang="zh-CN" altLang="en-US" sz="2000" b="1" smtClean="0">
                <a:solidFill>
                  <a:schemeClr val="accent1"/>
                </a:solidFill>
                <a:latin typeface="微软雅黑"/>
                <a:ea typeface="微软雅黑"/>
                <a:cs typeface="微软雅黑"/>
              </a:rPr>
              <a:t>    </a:t>
            </a:r>
            <a:r>
              <a:rPr lang="zh-CN" altLang="en-US" sz="2000" b="1" smtClean="0">
                <a:latin typeface="微软雅黑"/>
                <a:ea typeface="微软雅黑"/>
                <a:cs typeface="微软雅黑"/>
              </a:rPr>
              <a:t>（</a:t>
            </a:r>
            <a:r>
              <a:rPr lang="en-US" altLang="zh-CN" sz="2000" b="1" smtClean="0">
                <a:latin typeface="微软雅黑"/>
                <a:ea typeface="微软雅黑"/>
                <a:cs typeface="微软雅黑"/>
              </a:rPr>
              <a:t>3</a:t>
            </a:r>
            <a:r>
              <a:rPr lang="zh-CN" altLang="en-US" sz="2000" b="1" smtClean="0">
                <a:latin typeface="微软雅黑"/>
                <a:ea typeface="微软雅黑"/>
                <a:cs typeface="微软雅黑"/>
              </a:rPr>
              <a:t>）政府投入不及时。</a:t>
            </a:r>
            <a:r>
              <a:rPr lang="zh-CN" altLang="en-US" sz="2000" smtClean="0">
                <a:latin typeface="微软雅黑"/>
                <a:ea typeface="微软雅黑"/>
                <a:cs typeface="微软雅黑"/>
              </a:rPr>
              <a:t>这一问题主要集中在那些参与政府购买服务的公共阅读空间里。</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ChangeArrowheads="1"/>
          </p:cNvSpPr>
          <p:nvPr/>
        </p:nvSpPr>
        <p:spPr bwMode="auto">
          <a:xfrm>
            <a:off x="622300" y="1773238"/>
            <a:ext cx="10947400" cy="4100512"/>
          </a:xfrm>
          <a:prstGeom prst="rect">
            <a:avLst/>
          </a:prstGeom>
          <a:noFill/>
          <a:ln w="9525">
            <a:noFill/>
            <a:miter lim="800000"/>
            <a:headEnd/>
            <a:tailEnd/>
          </a:ln>
        </p:spPr>
        <p:txBody>
          <a:bodyPr anchor="ctr">
            <a:spAutoFit/>
          </a:bodyPr>
          <a:lstStyle/>
          <a:p>
            <a:pPr>
              <a:lnSpc>
                <a:spcPct val="140000"/>
              </a:lnSpc>
            </a:pPr>
            <a:r>
              <a:rPr lang="en-US" altLang="zh-CN" sz="2400" b="1">
                <a:solidFill>
                  <a:srgbClr val="FC6C2C"/>
                </a:solidFill>
                <a:latin typeface="微软雅黑"/>
                <a:ea typeface="微软雅黑"/>
                <a:cs typeface="微软雅黑"/>
              </a:rPr>
              <a:t>5.1</a:t>
            </a:r>
            <a:r>
              <a:rPr lang="zh-CN" altLang="en-US" sz="2400" b="1">
                <a:solidFill>
                  <a:srgbClr val="FC6C2C"/>
                </a:solidFill>
                <a:latin typeface="微软雅黑"/>
                <a:ea typeface="微软雅黑"/>
                <a:cs typeface="微软雅黑"/>
              </a:rPr>
              <a:t>继续走差异化发展的道路</a:t>
            </a:r>
          </a:p>
          <a:p>
            <a:pPr>
              <a:lnSpc>
                <a:spcPct val="140000"/>
              </a:lnSpc>
            </a:pPr>
            <a:r>
              <a:rPr lang="zh-CN" altLang="en-US" sz="2000">
                <a:latin typeface="微软雅黑"/>
                <a:ea typeface="微软雅黑"/>
                <a:cs typeface="微软雅黑"/>
              </a:rPr>
              <a:t>差异化的公共阅读空间才能与不同社区的身躯、血脉融为一体 。不能由政府统一计划、投资，按照统一标准建设起来的。</a:t>
            </a:r>
            <a:endParaRPr lang="en-US" altLang="zh-CN" sz="2000" b="1">
              <a:solidFill>
                <a:srgbClr val="BF2405"/>
              </a:solidFill>
              <a:latin typeface="微软雅黑"/>
              <a:ea typeface="微软雅黑"/>
              <a:cs typeface="微软雅黑"/>
            </a:endParaRPr>
          </a:p>
          <a:p>
            <a:pPr>
              <a:lnSpc>
                <a:spcPct val="140000"/>
              </a:lnSpc>
            </a:pPr>
            <a:r>
              <a:rPr lang="en-US" altLang="zh-CN" sz="2400" b="1">
                <a:solidFill>
                  <a:srgbClr val="FC6C2C"/>
                </a:solidFill>
                <a:latin typeface="微软雅黑"/>
                <a:ea typeface="微软雅黑"/>
                <a:cs typeface="微软雅黑"/>
              </a:rPr>
              <a:t>5.2</a:t>
            </a:r>
            <a:r>
              <a:rPr lang="zh-CN" altLang="en-US" sz="2400" b="1">
                <a:solidFill>
                  <a:srgbClr val="FC6C2C"/>
                </a:solidFill>
                <a:latin typeface="微软雅黑"/>
                <a:ea typeface="微软雅黑"/>
                <a:cs typeface="微软雅黑"/>
              </a:rPr>
              <a:t>起到公共文化服务体系“小动脉”的作用</a:t>
            </a:r>
            <a:r>
              <a:rPr lang="zh-CN" altLang="en-US" sz="2800">
                <a:latin typeface="微软雅黑"/>
                <a:ea typeface="微软雅黑"/>
                <a:cs typeface="微软雅黑"/>
              </a:rPr>
              <a:t> </a:t>
            </a:r>
            <a:endParaRPr lang="zh-CN" altLang="en-US" sz="2800" b="1">
              <a:latin typeface="微软雅黑"/>
              <a:ea typeface="微软雅黑"/>
              <a:cs typeface="微软雅黑"/>
            </a:endParaRPr>
          </a:p>
          <a:p>
            <a:pPr>
              <a:lnSpc>
                <a:spcPct val="140000"/>
              </a:lnSpc>
            </a:pPr>
            <a:r>
              <a:rPr lang="zh-CN" altLang="en-US" sz="2000">
                <a:latin typeface="微软雅黑"/>
                <a:ea typeface="微软雅黑"/>
                <a:cs typeface="微软雅黑"/>
              </a:rPr>
              <a:t>完善的公共文化服务体系结构，除了健全的大动脉外，还需要健全的中动脉、小动脉、毛细血管。</a:t>
            </a:r>
            <a:r>
              <a:rPr lang="zh-CN" altLang="en-US">
                <a:latin typeface="微软雅黑"/>
                <a:ea typeface="微软雅黑"/>
                <a:cs typeface="微软雅黑"/>
              </a:rPr>
              <a:t> </a:t>
            </a:r>
            <a:endParaRPr lang="zh-CN" altLang="en-US" sz="2400">
              <a:latin typeface="微软雅黑"/>
              <a:ea typeface="微软雅黑"/>
              <a:cs typeface="微软雅黑"/>
            </a:endParaRPr>
          </a:p>
          <a:p>
            <a:pPr>
              <a:lnSpc>
                <a:spcPct val="140000"/>
              </a:lnSpc>
            </a:pPr>
            <a:endParaRPr lang="en-US" altLang="zh-CN" sz="2800">
              <a:solidFill>
                <a:srgbClr val="BF2405"/>
              </a:solidFill>
              <a:latin typeface="微软雅黑"/>
              <a:ea typeface="微软雅黑"/>
              <a:cs typeface="微软雅黑"/>
            </a:endParaRPr>
          </a:p>
          <a:p>
            <a:pPr>
              <a:lnSpc>
                <a:spcPct val="140000"/>
              </a:lnSpc>
            </a:pPr>
            <a:r>
              <a:rPr lang="en-US" altLang="zh-CN" sz="2400" b="1">
                <a:solidFill>
                  <a:srgbClr val="FC6C2C"/>
                </a:solidFill>
                <a:latin typeface="微软雅黑"/>
                <a:ea typeface="微软雅黑"/>
                <a:cs typeface="微软雅黑"/>
              </a:rPr>
              <a:t>5.3</a:t>
            </a:r>
            <a:r>
              <a:rPr lang="zh-CN" altLang="en-US" sz="2400" b="1">
                <a:solidFill>
                  <a:srgbClr val="FC6C2C"/>
                </a:solidFill>
                <a:latin typeface="微软雅黑"/>
                <a:ea typeface="微软雅黑"/>
                <a:cs typeface="微软雅黑"/>
              </a:rPr>
              <a:t>坚持公益性为主经营性为辅的方针</a:t>
            </a:r>
          </a:p>
          <a:p>
            <a:pPr>
              <a:lnSpc>
                <a:spcPct val="140000"/>
              </a:lnSpc>
            </a:pPr>
            <a:r>
              <a:rPr lang="zh-CN" altLang="en-US" sz="2000">
                <a:latin typeface="微软雅黑"/>
                <a:ea typeface="微软雅黑"/>
                <a:cs typeface="微软雅黑"/>
              </a:rPr>
              <a:t>跨界组合形成的公共阅读空间，收费服务应该是辅助性的。</a:t>
            </a:r>
            <a:r>
              <a:rPr lang="zh-CN" altLang="en-US" sz="2400">
                <a:latin typeface="微软雅黑"/>
                <a:ea typeface="微软雅黑"/>
                <a:cs typeface="微软雅黑"/>
              </a:rPr>
              <a:t> </a:t>
            </a:r>
          </a:p>
        </p:txBody>
      </p:sp>
      <p:sp>
        <p:nvSpPr>
          <p:cNvPr id="56322" name="文本框 3"/>
          <p:cNvSpPr txBox="1">
            <a:spLocks noChangeArrowheads="1"/>
          </p:cNvSpPr>
          <p:nvPr>
            <p:custDataLst>
              <p:tags r:id="rId2"/>
            </p:custDataLst>
          </p:nvPr>
        </p:nvSpPr>
        <p:spPr bwMode="auto">
          <a:xfrm>
            <a:off x="838200" y="363538"/>
            <a:ext cx="10515600" cy="1325562"/>
          </a:xfrm>
          <a:prstGeom prst="rect">
            <a:avLst/>
          </a:prstGeom>
          <a:noFill/>
          <a:ln w="9525">
            <a:noFill/>
            <a:miter lim="800000"/>
            <a:headEnd/>
            <a:tailEnd/>
          </a:ln>
        </p:spPr>
        <p:txBody>
          <a:bodyPr anchor="ctr"/>
          <a:lstStyle/>
          <a:p>
            <a:pPr>
              <a:lnSpc>
                <a:spcPct val="90000"/>
              </a:lnSpc>
            </a:pPr>
            <a:r>
              <a:rPr lang="en-US" altLang="zh-CN" sz="3600" b="1">
                <a:solidFill>
                  <a:srgbClr val="FC6C2C"/>
                </a:solidFill>
                <a:latin typeface="微软雅黑"/>
                <a:ea typeface="微软雅黑"/>
                <a:cs typeface="微软雅黑"/>
                <a:sym typeface="+mn-ea"/>
              </a:rPr>
              <a:t>5.</a:t>
            </a:r>
            <a:r>
              <a:rPr lang="zh-CN" altLang="en-US" sz="3600" b="1">
                <a:solidFill>
                  <a:srgbClr val="FC6C2C"/>
                </a:solidFill>
                <a:latin typeface="微软雅黑"/>
                <a:ea typeface="微软雅黑"/>
                <a:cs typeface="微软雅黑"/>
                <a:sym typeface="+mn-ea"/>
              </a:rPr>
              <a:t>公共阅读空间应坚守的理性方向</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p:cNvSpPr>
          <p:nvPr>
            <p:ph type="body" idx="1"/>
          </p:nvPr>
        </p:nvSpPr>
        <p:spPr>
          <a:xfrm>
            <a:off x="514350" y="571500"/>
            <a:ext cx="11163300" cy="5716588"/>
          </a:xfrm>
        </p:spPr>
        <p:txBody>
          <a:bodyPr rtlCol="0">
            <a:normAutofit lnSpcReduction="20000"/>
          </a:bodyPr>
          <a:lstStyle/>
          <a:p>
            <a:pPr fontAlgn="auto">
              <a:lnSpc>
                <a:spcPct val="120000"/>
              </a:lnSpc>
              <a:spcAft>
                <a:spcPts val="0"/>
              </a:spcAft>
              <a:buFont typeface="Arial" panose="020B0604020202020204" pitchFamily="34" charset="0"/>
              <a:buNone/>
              <a:defRPr/>
            </a:pPr>
            <a:r>
              <a:rPr lang="en-US" altLang="zh-CN" b="1" smtClean="0">
                <a:solidFill>
                  <a:srgbClr val="FC6C2C"/>
                </a:solidFill>
              </a:rPr>
              <a:t>5.4</a:t>
            </a:r>
            <a:r>
              <a:rPr lang="zh-CN" altLang="en-US" b="1" smtClean="0">
                <a:solidFill>
                  <a:srgbClr val="FC6C2C"/>
                </a:solidFill>
              </a:rPr>
              <a:t>将基本服务与分层服务相结合</a:t>
            </a:r>
          </a:p>
          <a:p>
            <a:pPr fontAlgn="auto">
              <a:lnSpc>
                <a:spcPct val="120000"/>
              </a:lnSpc>
              <a:spcAft>
                <a:spcPts val="0"/>
              </a:spcAft>
              <a:buFont typeface="Arial" panose="020B0604020202020204" pitchFamily="34" charset="0"/>
              <a:buNone/>
              <a:defRPr/>
            </a:pPr>
            <a:r>
              <a:rPr lang="zh-CN" altLang="en-US" sz="2000" smtClean="0"/>
              <a:t>面向大众的普及阅读服务与面向小众的专题服务、定向服务要相互结合。以会员制</a:t>
            </a:r>
          </a:p>
          <a:p>
            <a:pPr fontAlgn="auto">
              <a:lnSpc>
                <a:spcPct val="120000"/>
              </a:lnSpc>
              <a:spcAft>
                <a:spcPts val="0"/>
              </a:spcAft>
              <a:buFont typeface="Arial" panose="020B0604020202020204" pitchFamily="34" charset="0"/>
              <a:buNone/>
              <a:defRPr/>
            </a:pPr>
            <a:r>
              <a:rPr lang="zh-CN" altLang="en-US" sz="2000" smtClean="0"/>
              <a:t>方式主打小众服务，忽略免费的大众普及服务，或仅以其作为一种点缀，这种趋势</a:t>
            </a:r>
          </a:p>
          <a:p>
            <a:pPr fontAlgn="auto">
              <a:lnSpc>
                <a:spcPct val="120000"/>
              </a:lnSpc>
              <a:spcAft>
                <a:spcPts val="0"/>
              </a:spcAft>
              <a:buFont typeface="Arial" panose="020B0604020202020204" pitchFamily="34" charset="0"/>
              <a:buNone/>
              <a:defRPr/>
            </a:pPr>
            <a:r>
              <a:rPr lang="zh-CN" altLang="en-US" sz="2000" smtClean="0"/>
              <a:t>是要及时纠正的。</a:t>
            </a:r>
            <a:r>
              <a:rPr lang="zh-CN" altLang="en-US" smtClean="0"/>
              <a:t> </a:t>
            </a:r>
          </a:p>
          <a:p>
            <a:pPr fontAlgn="auto">
              <a:lnSpc>
                <a:spcPct val="120000"/>
              </a:lnSpc>
              <a:spcAft>
                <a:spcPts val="0"/>
              </a:spcAft>
              <a:buFont typeface="Arial" panose="020B0604020202020204" pitchFamily="34" charset="0"/>
              <a:buNone/>
              <a:defRPr/>
            </a:pPr>
            <a:endParaRPr lang="en-US" altLang="zh-CN" b="1" smtClean="0">
              <a:solidFill>
                <a:srgbClr val="BF2405"/>
              </a:solidFill>
            </a:endParaRPr>
          </a:p>
          <a:p>
            <a:pPr fontAlgn="auto">
              <a:lnSpc>
                <a:spcPct val="120000"/>
              </a:lnSpc>
              <a:spcAft>
                <a:spcPts val="0"/>
              </a:spcAft>
              <a:buFont typeface="Arial" panose="020B0604020202020204" pitchFamily="34" charset="0"/>
              <a:buNone/>
              <a:defRPr/>
            </a:pPr>
            <a:r>
              <a:rPr lang="en-US" altLang="zh-CN" b="1" smtClean="0">
                <a:solidFill>
                  <a:srgbClr val="FC6C2C"/>
                </a:solidFill>
              </a:rPr>
              <a:t>5.5</a:t>
            </a:r>
            <a:r>
              <a:rPr lang="zh-CN" altLang="en-US" b="1" smtClean="0">
                <a:solidFill>
                  <a:srgbClr val="FC6C2C"/>
                </a:solidFill>
              </a:rPr>
              <a:t>将空间“阵地服务”与“活动服务”相结合</a:t>
            </a:r>
          </a:p>
          <a:p>
            <a:pPr fontAlgn="auto">
              <a:lnSpc>
                <a:spcPct val="120000"/>
              </a:lnSpc>
              <a:spcAft>
                <a:spcPts val="0"/>
              </a:spcAft>
              <a:buFont typeface="Arial" panose="020B0604020202020204" pitchFamily="34" charset="0"/>
              <a:buNone/>
              <a:defRPr/>
            </a:pPr>
            <a:r>
              <a:rPr lang="zh-CN" altLang="en-US" sz="2000" smtClean="0"/>
              <a:t>社区（</a:t>
            </a:r>
            <a:r>
              <a:rPr lang="en-US" altLang="zh-CN" sz="2000" smtClean="0"/>
              <a:t>Community</a:t>
            </a:r>
            <a:r>
              <a:rPr lang="zh-CN" altLang="en-US" sz="2000" smtClean="0"/>
              <a:t>）正在从以空间为主轴转向时间为主轴再转向主题为主轴。故</a:t>
            </a:r>
          </a:p>
          <a:p>
            <a:pPr fontAlgn="auto">
              <a:lnSpc>
                <a:spcPct val="120000"/>
              </a:lnSpc>
              <a:spcAft>
                <a:spcPts val="0"/>
              </a:spcAft>
              <a:buFont typeface="Arial" panose="020B0604020202020204" pitchFamily="34" charset="0"/>
              <a:buNone/>
              <a:defRPr/>
            </a:pPr>
            <a:r>
              <a:rPr lang="zh-CN" altLang="en-US" sz="2000" smtClean="0"/>
              <a:t>阵地服务、活动服务要结合。</a:t>
            </a:r>
          </a:p>
          <a:p>
            <a:pPr fontAlgn="auto">
              <a:lnSpc>
                <a:spcPct val="120000"/>
              </a:lnSpc>
              <a:spcAft>
                <a:spcPts val="0"/>
              </a:spcAft>
              <a:buFont typeface="Arial" panose="020B0604020202020204" pitchFamily="34" charset="0"/>
              <a:buNone/>
              <a:defRPr/>
            </a:pPr>
            <a:endParaRPr lang="en-US" altLang="zh-CN" b="1" smtClean="0">
              <a:solidFill>
                <a:srgbClr val="BF2405"/>
              </a:solidFill>
            </a:endParaRPr>
          </a:p>
          <a:p>
            <a:pPr fontAlgn="auto">
              <a:lnSpc>
                <a:spcPct val="120000"/>
              </a:lnSpc>
              <a:spcAft>
                <a:spcPts val="0"/>
              </a:spcAft>
              <a:buFont typeface="Arial" panose="020B0604020202020204" pitchFamily="34" charset="0"/>
              <a:buNone/>
              <a:defRPr/>
            </a:pPr>
            <a:r>
              <a:rPr lang="en-US" altLang="zh-CN" b="1" smtClean="0">
                <a:solidFill>
                  <a:srgbClr val="FC6C2C"/>
                </a:solidFill>
              </a:rPr>
              <a:t>5.6</a:t>
            </a:r>
            <a:r>
              <a:rPr lang="zh-CN" altLang="en-US" b="1" smtClean="0">
                <a:solidFill>
                  <a:srgbClr val="FC6C2C"/>
                </a:solidFill>
              </a:rPr>
              <a:t>让公众参与发展，分享收获</a:t>
            </a:r>
          </a:p>
          <a:p>
            <a:pPr fontAlgn="auto">
              <a:lnSpc>
                <a:spcPct val="120000"/>
              </a:lnSpc>
              <a:spcAft>
                <a:spcPts val="0"/>
              </a:spcAft>
              <a:buFont typeface="Arial" panose="020B0604020202020204" pitchFamily="34" charset="0"/>
              <a:buNone/>
              <a:defRPr/>
            </a:pPr>
            <a:r>
              <a:rPr lang="zh-CN" altLang="en-US" sz="2000" smtClean="0"/>
              <a:t>公众能够充分参与公共阅读空间的事务，才会将其视为自己的精神家园。</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7"/>
          <p:cNvSpPr>
            <a:spLocks noGrp="1"/>
          </p:cNvSpPr>
          <p:nvPr>
            <p:ph type="ctrTitle"/>
            <p:custDataLst>
              <p:tags r:id="rId2"/>
            </p:custDataLst>
          </p:nvPr>
        </p:nvSpPr>
        <p:spPr>
          <a:xfrm>
            <a:off x="1755775" y="2859088"/>
            <a:ext cx="8680450" cy="1338262"/>
          </a:xfrm>
        </p:spPr>
        <p:txBody>
          <a:bodyPr/>
          <a:lstStyle/>
          <a:p>
            <a:pPr>
              <a:lnSpc>
                <a:spcPct val="100000"/>
              </a:lnSpc>
            </a:pPr>
            <a:r>
              <a:rPr lang="en-US" altLang="zh-CN" sz="8000" smtClean="0">
                <a:latin typeface="微软雅黑"/>
                <a:ea typeface="微软雅黑"/>
                <a:cs typeface="微软雅黑"/>
              </a:rPr>
              <a:t>THANKS</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3"/>
          <p:cNvSpPr txBox="1">
            <a:spLocks noChangeArrowheads="1"/>
          </p:cNvSpPr>
          <p:nvPr>
            <p:custDataLst>
              <p:tags r:id="rId2"/>
            </p:custDataLst>
          </p:nvPr>
        </p:nvSpPr>
        <p:spPr bwMode="auto">
          <a:xfrm>
            <a:off x="838200" y="363538"/>
            <a:ext cx="10515600" cy="1325562"/>
          </a:xfrm>
          <a:prstGeom prst="rect">
            <a:avLst/>
          </a:prstGeom>
          <a:noFill/>
          <a:ln w="9525">
            <a:noFill/>
            <a:miter lim="800000"/>
            <a:headEnd/>
            <a:tailEnd/>
          </a:ln>
        </p:spPr>
        <p:txBody>
          <a:bodyPr anchor="ctr"/>
          <a:lstStyle/>
          <a:p>
            <a:pPr>
              <a:lnSpc>
                <a:spcPct val="90000"/>
              </a:lnSpc>
            </a:pPr>
            <a:r>
              <a:rPr lang="en-US" altLang="zh-CN" sz="3600" b="1">
                <a:solidFill>
                  <a:srgbClr val="FC6C2C"/>
                </a:solidFill>
                <a:latin typeface="微软雅黑"/>
                <a:ea typeface="微软雅黑"/>
                <a:cs typeface="微软雅黑"/>
                <a:sym typeface="+mn-ea"/>
              </a:rPr>
              <a:t>1.</a:t>
            </a:r>
            <a:r>
              <a:rPr lang="zh-CN" altLang="en-US" sz="3600" b="1">
                <a:solidFill>
                  <a:srgbClr val="FC6C2C"/>
                </a:solidFill>
                <a:latin typeface="微软雅黑"/>
                <a:ea typeface="微软雅黑"/>
                <a:cs typeface="微软雅黑"/>
                <a:sym typeface="+mn-ea"/>
              </a:rPr>
              <a:t>近五年公共阅读空间的兴起过程</a:t>
            </a:r>
          </a:p>
        </p:txBody>
      </p:sp>
      <p:sp>
        <p:nvSpPr>
          <p:cNvPr id="5" name="文本框 4"/>
          <p:cNvSpPr txBox="1"/>
          <p:nvPr>
            <p:custDataLst>
              <p:tags r:id="rId3"/>
            </p:custDataLst>
          </p:nvPr>
        </p:nvSpPr>
        <p:spPr>
          <a:xfrm>
            <a:off x="838200" y="1593850"/>
            <a:ext cx="10515600" cy="4678363"/>
          </a:xfrm>
          <a:prstGeom prst="rect">
            <a:avLst/>
          </a:prstGeom>
        </p:spPr>
        <p:txBody>
          <a:bodyPr>
            <a:normAutofit lnSpcReduction="20000"/>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30000"/>
              </a:lnSpc>
              <a:buFont typeface="Arial" panose="020B0604020202020204" pitchFamily="34" charset="0"/>
              <a:buNone/>
              <a:defRPr/>
            </a:pP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 公共阅读空间</a:t>
            </a:r>
            <a:r>
              <a:rPr lang="zh-CN" altLang="en-US" sz="2400">
                <a:latin typeface="微软雅黑" panose="020B0503020204020204" charset="-122"/>
                <a:ea typeface="微软雅黑" panose="020B0503020204020204" charset="-122"/>
                <a:cs typeface="微软雅黑" panose="020B0503020204020204" charset="-122"/>
                <a:sym typeface="+mn-ea"/>
              </a:rPr>
              <a:t>是指由政府或企业、社会组织、个人在社区创办的，主要通过文献资源为公众提供知识服务的公益性开放场所。</a:t>
            </a: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广义上</a:t>
            </a:r>
            <a:r>
              <a:rPr lang="zh-CN" altLang="en-US" sz="2400">
                <a:latin typeface="微软雅黑" panose="020B0503020204020204" charset="-122"/>
                <a:ea typeface="微软雅黑" panose="020B0503020204020204" charset="-122"/>
                <a:cs typeface="微软雅黑" panose="020B0503020204020204" charset="-122"/>
                <a:sym typeface="+mn-ea"/>
              </a:rPr>
              <a:t>它包含图书馆、文化馆、书店、报亭等能够提供阅读的公共场所，</a:t>
            </a: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狭义上</a:t>
            </a:r>
            <a:r>
              <a:rPr lang="zh-CN" altLang="en-US" sz="2400">
                <a:latin typeface="微软雅黑" panose="020B0503020204020204" charset="-122"/>
                <a:ea typeface="微软雅黑" panose="020B0503020204020204" charset="-122"/>
                <a:cs typeface="微软雅黑" panose="020B0503020204020204" charset="-122"/>
                <a:sym typeface="+mn-ea"/>
              </a:rPr>
              <a:t>它仅指称近五年建在街道、社区的，可供人们免费借阅书刊、自由出入的新式公共场所。</a:t>
            </a:r>
          </a:p>
          <a:p>
            <a:pPr marL="0" indent="0">
              <a:lnSpc>
                <a:spcPct val="130000"/>
              </a:lnSpc>
              <a:buFont typeface="Arial" panose="020B0604020202020204" pitchFamily="34" charset="0"/>
              <a:buNone/>
              <a:defRPr/>
            </a:pP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 公共阅读空间首先出现于我国城市一些民营独立书店的经营转型探索过程中。</a:t>
            </a:r>
            <a:r>
              <a:rPr lang="en-US" altLang="zh-CN" sz="2400">
                <a:latin typeface="微软雅黑" panose="020B0503020204020204" charset="-122"/>
                <a:ea typeface="微软雅黑" panose="020B0503020204020204" charset="-122"/>
                <a:cs typeface="微软雅黑" panose="020B0503020204020204" charset="-122"/>
                <a:sym typeface="+mn-ea"/>
              </a:rPr>
              <a:t>2011</a:t>
            </a:r>
            <a:r>
              <a:rPr lang="zh-CN" altLang="en-US" sz="2400">
                <a:latin typeface="微软雅黑" panose="020B0503020204020204" charset="-122"/>
                <a:ea typeface="微软雅黑" panose="020B0503020204020204" charset="-122"/>
                <a:cs typeface="微软雅黑" panose="020B0503020204020204" charset="-122"/>
                <a:sym typeface="+mn-ea"/>
              </a:rPr>
              <a:t>年前后，受书店租金上涨、电子书流行、图书网购普及等因素的冲击，许多独立书店都因保持不住微薄的利润而纷纷倒闭，有些书店则通过经营转型来实现困境“突围”，开始在图书经营中植入了咖啡茶饮、文具、文创产品等；或增设沙发桌椅，提供无线上网环境，打造休闲阅读区域；或延长营业时间，为爱书人提供子夜去处。 </a:t>
            </a:r>
            <a:endParaRPr lang="zh-CN" altLang="en-US" sz="2400" dirty="0">
              <a:solidFill>
                <a:schemeClr val="tx2"/>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838200" y="1090613"/>
            <a:ext cx="10515600" cy="4678362"/>
          </a:xfrm>
          <a:prstGeom prst="rect">
            <a:avLst/>
          </a:prstGeom>
        </p:spPr>
        <p:txBody>
          <a:bodyPr>
            <a:normAutofit lnSpcReduction="20000"/>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30000"/>
              </a:lnSpc>
              <a:buFont typeface="Arial" panose="020B0604020202020204" pitchFamily="34" charset="0"/>
              <a:buNone/>
              <a:defRPr/>
            </a:pP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 以书为核心，将思想、文化、审美、趣味、休闲、饮食等多种元素揉搓一起的新经营模式，带来了书店的复苏</a:t>
            </a:r>
            <a:r>
              <a:rPr lang="zh-CN" altLang="en-US" sz="2400" b="1">
                <a:latin typeface="微软雅黑" panose="020B0503020204020204" charset="-122"/>
                <a:ea typeface="微软雅黑" panose="020B0503020204020204" charset="-122"/>
                <a:cs typeface="微软雅黑" panose="020B0503020204020204" charset="-122"/>
                <a:sym typeface="+mn-ea"/>
              </a:rPr>
              <a:t>，</a:t>
            </a:r>
            <a:r>
              <a:rPr lang="en-US" altLang="zh-CN" sz="2400">
                <a:latin typeface="微软雅黑" panose="020B0503020204020204" charset="-122"/>
                <a:ea typeface="微软雅黑" panose="020B0503020204020204" charset="-122"/>
                <a:cs typeface="微软雅黑" panose="020B0503020204020204" charset="-122"/>
                <a:sym typeface="+mn-ea"/>
              </a:rPr>
              <a:t>24</a:t>
            </a:r>
            <a:r>
              <a:rPr lang="zh-CN" altLang="en-US" sz="2400">
                <a:latin typeface="微软雅黑" panose="020B0503020204020204" charset="-122"/>
                <a:ea typeface="微软雅黑" panose="020B0503020204020204" charset="-122"/>
                <a:cs typeface="微软雅黑" panose="020B0503020204020204" charset="-122"/>
                <a:sym typeface="+mn-ea"/>
              </a:rPr>
              <a:t>小时营业的书店以及其各具特色的阅读空间在一二线城市悄然面世，如北京的“</a:t>
            </a:r>
            <a:r>
              <a:rPr lang="en-US" altLang="zh-CN" sz="2400">
                <a:latin typeface="微软雅黑" panose="020B0503020204020204" charset="-122"/>
                <a:ea typeface="微软雅黑" panose="020B0503020204020204" charset="-122"/>
                <a:cs typeface="微软雅黑" panose="020B0503020204020204" charset="-122"/>
                <a:sym typeface="+mn-ea"/>
              </a:rPr>
              <a:t>24</a:t>
            </a:r>
            <a:r>
              <a:rPr lang="zh-CN" altLang="en-US" sz="2400">
                <a:latin typeface="微软雅黑" panose="020B0503020204020204" charset="-122"/>
                <a:ea typeface="微软雅黑" panose="020B0503020204020204" charset="-122"/>
                <a:cs typeface="微软雅黑" panose="020B0503020204020204" charset="-122"/>
                <a:sym typeface="+mn-ea"/>
              </a:rPr>
              <a:t>小时博书屋”（</a:t>
            </a:r>
            <a:r>
              <a:rPr lang="en-US" altLang="zh-CN" sz="2400">
                <a:latin typeface="微软雅黑" panose="020B0503020204020204" charset="-122"/>
                <a:ea typeface="微软雅黑" panose="020B0503020204020204" charset="-122"/>
                <a:cs typeface="微软雅黑" panose="020B0503020204020204" charset="-122"/>
                <a:sym typeface="+mn-ea"/>
              </a:rPr>
              <a:t>2013</a:t>
            </a:r>
            <a:r>
              <a:rPr lang="zh-CN" altLang="en-US" sz="2400">
                <a:latin typeface="微软雅黑" panose="020B0503020204020204" charset="-122"/>
                <a:ea typeface="微软雅黑" panose="020B0503020204020204" charset="-122"/>
                <a:cs typeface="微软雅黑" panose="020B0503020204020204" charset="-122"/>
                <a:sym typeface="+mn-ea"/>
              </a:rPr>
              <a:t>年）、广州的“</a:t>
            </a:r>
            <a:r>
              <a:rPr lang="en-US" altLang="zh-CN" sz="2400">
                <a:latin typeface="微软雅黑" panose="020B0503020204020204" charset="-122"/>
                <a:ea typeface="微软雅黑" panose="020B0503020204020204" charset="-122"/>
                <a:cs typeface="微软雅黑" panose="020B0503020204020204" charset="-122"/>
                <a:sym typeface="+mn-ea"/>
              </a:rPr>
              <a:t>1200bookshop”</a:t>
            </a:r>
            <a:r>
              <a:rPr lang="zh-CN" altLang="en-US" sz="2400">
                <a:latin typeface="微软雅黑" panose="020B0503020204020204" charset="-122"/>
                <a:ea typeface="微软雅黑" panose="020B0503020204020204" charset="-122"/>
                <a:cs typeface="微软雅黑" panose="020B0503020204020204" charset="-122"/>
                <a:sym typeface="+mn-ea"/>
              </a:rPr>
              <a:t>（</a:t>
            </a:r>
            <a:r>
              <a:rPr lang="en-US" altLang="zh-CN" sz="2400">
                <a:latin typeface="微软雅黑" panose="020B0503020204020204" charset="-122"/>
                <a:ea typeface="微软雅黑" panose="020B0503020204020204" charset="-122"/>
                <a:cs typeface="微软雅黑" panose="020B0503020204020204" charset="-122"/>
                <a:sym typeface="+mn-ea"/>
              </a:rPr>
              <a:t>2014</a:t>
            </a:r>
            <a:r>
              <a:rPr lang="zh-CN" altLang="en-US" sz="2400">
                <a:latin typeface="微软雅黑" panose="020B0503020204020204" charset="-122"/>
                <a:ea typeface="微软雅黑" panose="020B0503020204020204" charset="-122"/>
                <a:cs typeface="微软雅黑" panose="020B0503020204020204" charset="-122"/>
                <a:sym typeface="+mn-ea"/>
              </a:rPr>
              <a:t>年）、长沙的“徳思勤</a:t>
            </a:r>
            <a:r>
              <a:rPr lang="en-US" altLang="zh-CN" sz="2400">
                <a:latin typeface="微软雅黑" panose="020B0503020204020204" charset="-122"/>
                <a:ea typeface="微软雅黑" panose="020B0503020204020204" charset="-122"/>
                <a:cs typeface="微软雅黑" panose="020B0503020204020204" charset="-122"/>
                <a:sym typeface="+mn-ea"/>
              </a:rPr>
              <a:t>24</a:t>
            </a:r>
            <a:r>
              <a:rPr lang="zh-CN" altLang="en-US" sz="2400">
                <a:latin typeface="微软雅黑" panose="020B0503020204020204" charset="-122"/>
                <a:ea typeface="微软雅黑" panose="020B0503020204020204" charset="-122"/>
                <a:cs typeface="微软雅黑" panose="020B0503020204020204" charset="-122"/>
                <a:sym typeface="+mn-ea"/>
              </a:rPr>
              <a:t>小时书店”（</a:t>
            </a:r>
            <a:r>
              <a:rPr lang="en-US" altLang="zh-CN" sz="2400">
                <a:latin typeface="微软雅黑" panose="020B0503020204020204" charset="-122"/>
                <a:ea typeface="微软雅黑" panose="020B0503020204020204" charset="-122"/>
                <a:cs typeface="微软雅黑" panose="020B0503020204020204" charset="-122"/>
                <a:sym typeface="+mn-ea"/>
              </a:rPr>
              <a:t>2015</a:t>
            </a:r>
            <a:r>
              <a:rPr lang="zh-CN" altLang="en-US" sz="2400">
                <a:latin typeface="微软雅黑" panose="020B0503020204020204" charset="-122"/>
                <a:ea typeface="微软雅黑" panose="020B0503020204020204" charset="-122"/>
                <a:cs typeface="微软雅黑" panose="020B0503020204020204" charset="-122"/>
                <a:sym typeface="+mn-ea"/>
              </a:rPr>
              <a:t>年），甚至国有新华书店也开始破除僵化思维采用了此种经营方式，如深圳中心书城的“</a:t>
            </a:r>
            <a:r>
              <a:rPr lang="en-US" altLang="zh-CN" sz="2400">
                <a:latin typeface="微软雅黑" panose="020B0503020204020204" charset="-122"/>
                <a:ea typeface="微软雅黑" panose="020B0503020204020204" charset="-122"/>
                <a:cs typeface="微软雅黑" panose="020B0503020204020204" charset="-122"/>
                <a:sym typeface="+mn-ea"/>
              </a:rPr>
              <a:t>24</a:t>
            </a:r>
            <a:r>
              <a:rPr lang="zh-CN" altLang="en-US" sz="2400">
                <a:latin typeface="微软雅黑" panose="020B0503020204020204" charset="-122"/>
                <a:ea typeface="微软雅黑" panose="020B0503020204020204" charset="-122"/>
                <a:cs typeface="微软雅黑" panose="020B0503020204020204" charset="-122"/>
                <a:sym typeface="+mn-ea"/>
              </a:rPr>
              <a:t>小时书吧”、杭州新华书店解放路店“悦览树”、合肥新华书店三孝口店等。</a:t>
            </a:r>
            <a:endParaRPr lang="zh-CN" altLang="en-US" sz="2400">
              <a:latin typeface="微软雅黑" panose="020B0503020204020204" charset="-122"/>
              <a:ea typeface="微软雅黑" panose="020B0503020204020204" charset="-122"/>
              <a:cs typeface="微软雅黑" panose="020B0503020204020204" charset="-122"/>
            </a:endParaRPr>
          </a:p>
          <a:p>
            <a:pPr marL="0" indent="0">
              <a:lnSpc>
                <a:spcPct val="130000"/>
              </a:lnSpc>
              <a:buFont typeface="Arial" panose="020B0604020202020204" pitchFamily="34" charset="0"/>
              <a:buNone/>
              <a:defRPr/>
            </a:pPr>
            <a:endParaRPr lang="zh-CN" altLang="en-US" sz="2400">
              <a:latin typeface="微软雅黑" panose="020B0503020204020204" charset="-122"/>
              <a:ea typeface="微软雅黑" panose="020B0503020204020204" charset="-122"/>
              <a:cs typeface="微软雅黑" panose="020B0503020204020204" charset="-122"/>
            </a:endParaRPr>
          </a:p>
          <a:p>
            <a:pPr marL="0" indent="0">
              <a:lnSpc>
                <a:spcPct val="130000"/>
              </a:lnSpc>
              <a:buFont typeface="Arial" panose="020B0604020202020204" pitchFamily="34" charset="0"/>
              <a:buNone/>
              <a:defRPr/>
            </a:pP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 </a:t>
            </a:r>
            <a:r>
              <a:rPr lang="zh-CN" altLang="en-US" sz="2400">
                <a:latin typeface="微软雅黑" panose="020B0503020204020204" charset="-122"/>
                <a:ea typeface="微软雅黑" panose="020B0503020204020204" charset="-122"/>
                <a:cs typeface="微软雅黑" panose="020B0503020204020204" charset="-122"/>
                <a:sym typeface="+mn-ea"/>
              </a:rPr>
              <a:t>此时期，各地还兴起了一批会员制、以亲子阅读为内容的</a:t>
            </a: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绘本馆</a:t>
            </a:r>
            <a:r>
              <a:rPr lang="zh-CN" altLang="en-US" sz="2400">
                <a:solidFill>
                  <a:srgbClr val="BF2405"/>
                </a:solidFill>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公益性的</a:t>
            </a: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民间图书馆</a:t>
            </a:r>
            <a:r>
              <a:rPr lang="zh-CN" altLang="en-US" sz="2400">
                <a:latin typeface="微软雅黑" panose="020B0503020204020204" charset="-122"/>
                <a:ea typeface="微软雅黑" panose="020B0503020204020204" charset="-122"/>
                <a:cs typeface="微软雅黑" panose="020B0503020204020204" charset="-122"/>
                <a:sym typeface="+mn-ea"/>
              </a:rPr>
              <a:t>也在城市萌发，它们蓬勃的生长姿态让人视野一新。</a:t>
            </a:r>
            <a:endParaRPr lang="zh-CN" altLang="en-US" sz="2400" dirty="0">
              <a:solidFill>
                <a:schemeClr val="tx2"/>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上海福州路大众书局"/>
          <p:cNvPicPr>
            <a:picLocks noChangeAspect="1" noChangeArrowheads="1"/>
          </p:cNvPicPr>
          <p:nvPr/>
        </p:nvPicPr>
        <p:blipFill>
          <a:blip r:embed="rId3"/>
          <a:srcRect r="5527"/>
          <a:stretch>
            <a:fillRect/>
          </a:stretch>
        </p:blipFill>
        <p:spPr bwMode="auto">
          <a:xfrm>
            <a:off x="762000" y="947738"/>
            <a:ext cx="5135563" cy="3397250"/>
          </a:xfrm>
          <a:prstGeom prst="rect">
            <a:avLst/>
          </a:prstGeom>
          <a:noFill/>
          <a:ln w="9525">
            <a:noFill/>
            <a:miter lim="800000"/>
            <a:headEnd/>
            <a:tailEnd/>
          </a:ln>
        </p:spPr>
      </p:pic>
      <p:sp>
        <p:nvSpPr>
          <p:cNvPr id="32770" name="Rectangle 5"/>
          <p:cNvSpPr>
            <a:spLocks noChangeArrowheads="1"/>
          </p:cNvSpPr>
          <p:nvPr/>
        </p:nvSpPr>
        <p:spPr bwMode="auto">
          <a:xfrm>
            <a:off x="1416050" y="5013325"/>
            <a:ext cx="3352800" cy="1069975"/>
          </a:xfrm>
          <a:prstGeom prst="rect">
            <a:avLst/>
          </a:prstGeom>
          <a:noFill/>
          <a:ln w="9525">
            <a:noFill/>
            <a:miter lim="800000"/>
            <a:headEnd/>
            <a:tailEnd/>
          </a:ln>
        </p:spPr>
        <p:txBody>
          <a:bodyPr anchor="ctr">
            <a:spAutoFit/>
          </a:bodyPr>
          <a:lstStyle/>
          <a:p>
            <a:r>
              <a:rPr lang="zh-CN" altLang="en-US" sz="1600" b="1">
                <a:solidFill>
                  <a:srgbClr val="FC6C2C"/>
                </a:solidFill>
                <a:latin typeface="微软雅黑"/>
                <a:ea typeface="微软雅黑"/>
                <a:cs typeface="微软雅黑"/>
              </a:rPr>
              <a:t>上海大众书局</a:t>
            </a:r>
            <a:r>
              <a:rPr lang="zh-CN" altLang="en-US" sz="1600">
                <a:latin typeface="微软雅黑"/>
                <a:ea typeface="微软雅黑"/>
                <a:cs typeface="微软雅黑"/>
              </a:rPr>
              <a:t>福州路店从</a:t>
            </a:r>
            <a:r>
              <a:rPr lang="en-US" altLang="zh-CN" sz="1600">
                <a:latin typeface="微软雅黑"/>
                <a:ea typeface="微软雅黑"/>
                <a:cs typeface="微软雅黑"/>
              </a:rPr>
              <a:t>2012</a:t>
            </a:r>
            <a:r>
              <a:rPr lang="zh-CN" altLang="en-US" sz="1600">
                <a:latin typeface="微软雅黑"/>
                <a:ea typeface="微软雅黑"/>
                <a:cs typeface="微软雅黑"/>
              </a:rPr>
              <a:t>年</a:t>
            </a:r>
            <a:r>
              <a:rPr lang="en-US" altLang="zh-CN" sz="1600">
                <a:latin typeface="微软雅黑"/>
                <a:ea typeface="微软雅黑"/>
                <a:cs typeface="微软雅黑"/>
              </a:rPr>
              <a:t>3</a:t>
            </a:r>
            <a:r>
              <a:rPr lang="zh-CN" altLang="en-US" sz="1600">
                <a:latin typeface="微软雅黑"/>
                <a:ea typeface="微软雅黑"/>
                <a:cs typeface="微软雅黑"/>
              </a:rPr>
              <a:t>月起，</a:t>
            </a:r>
            <a:r>
              <a:rPr lang="en-US" altLang="zh-CN" sz="1600">
                <a:latin typeface="微软雅黑"/>
                <a:ea typeface="微软雅黑"/>
                <a:cs typeface="微软雅黑"/>
              </a:rPr>
              <a:t>24</a:t>
            </a:r>
            <a:r>
              <a:rPr lang="zh-CN" altLang="en-US" sz="1600">
                <a:latin typeface="微软雅黑"/>
                <a:ea typeface="微软雅黑"/>
                <a:cs typeface="微软雅黑"/>
              </a:rPr>
              <a:t>小时营业，有咖啡吧，出售文创产品，可无线上网，有分区阅读空间。</a:t>
            </a:r>
          </a:p>
        </p:txBody>
      </p:sp>
      <p:pic>
        <p:nvPicPr>
          <p:cNvPr id="32771" name="Picture 6" descr="141736765521"/>
          <p:cNvPicPr>
            <a:picLocks noChangeAspect="1" noChangeArrowheads="1"/>
          </p:cNvPicPr>
          <p:nvPr/>
        </p:nvPicPr>
        <p:blipFill>
          <a:blip r:embed="rId4"/>
          <a:srcRect/>
          <a:stretch>
            <a:fillRect/>
          </a:stretch>
        </p:blipFill>
        <p:spPr bwMode="auto">
          <a:xfrm>
            <a:off x="6299200" y="952500"/>
            <a:ext cx="5103813" cy="3392488"/>
          </a:xfrm>
          <a:prstGeom prst="rect">
            <a:avLst/>
          </a:prstGeom>
          <a:noFill/>
          <a:ln w="9525">
            <a:noFill/>
            <a:miter lim="800000"/>
            <a:headEnd/>
            <a:tailEnd/>
          </a:ln>
        </p:spPr>
      </p:pic>
      <p:sp>
        <p:nvSpPr>
          <p:cNvPr id="32772" name="Rectangle 7"/>
          <p:cNvSpPr>
            <a:spLocks noChangeArrowheads="1"/>
          </p:cNvSpPr>
          <p:nvPr/>
        </p:nvSpPr>
        <p:spPr bwMode="auto">
          <a:xfrm>
            <a:off x="6527800" y="4803775"/>
            <a:ext cx="4891088" cy="1558925"/>
          </a:xfrm>
          <a:prstGeom prst="rect">
            <a:avLst/>
          </a:prstGeom>
          <a:noFill/>
          <a:ln w="9525">
            <a:noFill/>
            <a:miter lim="800000"/>
            <a:headEnd/>
            <a:tailEnd/>
          </a:ln>
        </p:spPr>
        <p:txBody>
          <a:bodyPr anchor="ctr">
            <a:spAutoFit/>
          </a:bodyPr>
          <a:lstStyle/>
          <a:p>
            <a:r>
              <a:rPr lang="zh-CN" altLang="en-US" sz="1600">
                <a:latin typeface="微软雅黑"/>
                <a:ea typeface="微软雅黑"/>
                <a:cs typeface="微软雅黑"/>
              </a:rPr>
              <a:t>“</a:t>
            </a:r>
            <a:r>
              <a:rPr lang="zh-CN" altLang="en-US" sz="1600" b="1">
                <a:solidFill>
                  <a:srgbClr val="FC6C2C"/>
                </a:solidFill>
                <a:latin typeface="微软雅黑"/>
                <a:ea typeface="微软雅黑"/>
                <a:cs typeface="微软雅黑"/>
              </a:rPr>
              <a:t>单向街图书馆</a:t>
            </a:r>
            <a:r>
              <a:rPr lang="zh-CN" altLang="en-US" sz="1600">
                <a:latin typeface="微软雅黑"/>
                <a:ea typeface="微软雅黑"/>
                <a:cs typeface="微软雅黑"/>
              </a:rPr>
              <a:t>”</a:t>
            </a:r>
            <a:r>
              <a:rPr lang="en-US" altLang="zh-CN" sz="1600">
                <a:latin typeface="微软雅黑"/>
                <a:ea typeface="微软雅黑"/>
                <a:cs typeface="微软雅黑"/>
              </a:rPr>
              <a:t> </a:t>
            </a:r>
            <a:r>
              <a:rPr lang="zh-CN" altLang="en-US" sz="1600">
                <a:latin typeface="微软雅黑"/>
                <a:ea typeface="微软雅黑"/>
                <a:cs typeface="微软雅黑"/>
              </a:rPr>
              <a:t>（现改名“</a:t>
            </a:r>
            <a:r>
              <a:rPr lang="zh-CN" altLang="en-US" sz="1600" b="1">
                <a:latin typeface="微软雅黑"/>
                <a:ea typeface="微软雅黑"/>
                <a:cs typeface="微软雅黑"/>
              </a:rPr>
              <a:t>单向空间</a:t>
            </a:r>
            <a:r>
              <a:rPr lang="zh-CN" altLang="en-US" sz="1600">
                <a:latin typeface="微软雅黑"/>
                <a:ea typeface="微软雅黑"/>
                <a:cs typeface="微软雅黑"/>
              </a:rPr>
              <a:t>”）</a:t>
            </a:r>
            <a:r>
              <a:rPr lang="en-US" altLang="zh-CN" sz="1600">
                <a:latin typeface="微软雅黑"/>
                <a:ea typeface="微软雅黑"/>
                <a:cs typeface="微软雅黑"/>
              </a:rPr>
              <a:t>2006</a:t>
            </a:r>
            <a:r>
              <a:rPr lang="zh-CN" altLang="en-US" sz="1600">
                <a:latin typeface="微软雅黑"/>
                <a:ea typeface="微软雅黑"/>
                <a:cs typeface="微软雅黑"/>
              </a:rPr>
              <a:t>年成立之初就不是以单纯卖书面孔出现的，是一个以书会友的阅读空间，也是一个城市的文化沙龙。里面除了销售图书，还有咖啡美食、文化用品等。书店以图书推介为形式，每周都举办开放性免费沙龙，还衍生出出版、网店等业务 。</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5" descr="download"/>
          <p:cNvPicPr>
            <a:picLocks noChangeAspect="1" noChangeArrowheads="1"/>
          </p:cNvPicPr>
          <p:nvPr/>
        </p:nvPicPr>
        <p:blipFill>
          <a:blip r:embed="rId3"/>
          <a:srcRect b="7292"/>
          <a:stretch>
            <a:fillRect/>
          </a:stretch>
        </p:blipFill>
        <p:spPr bwMode="auto">
          <a:xfrm>
            <a:off x="762000" y="952500"/>
            <a:ext cx="5334000" cy="3278188"/>
          </a:xfrm>
          <a:prstGeom prst="rect">
            <a:avLst/>
          </a:prstGeom>
          <a:noFill/>
          <a:ln w="9525">
            <a:noFill/>
            <a:miter lim="800000"/>
            <a:headEnd/>
            <a:tailEnd/>
          </a:ln>
        </p:spPr>
      </p:pic>
      <p:sp>
        <p:nvSpPr>
          <p:cNvPr id="33794" name="Rectangle 6"/>
          <p:cNvSpPr>
            <a:spLocks noChangeArrowheads="1"/>
          </p:cNvSpPr>
          <p:nvPr/>
        </p:nvSpPr>
        <p:spPr bwMode="auto">
          <a:xfrm>
            <a:off x="1558925" y="4949825"/>
            <a:ext cx="3473450" cy="641350"/>
          </a:xfrm>
          <a:prstGeom prst="rect">
            <a:avLst/>
          </a:prstGeom>
          <a:noFill/>
          <a:ln w="9525">
            <a:noFill/>
            <a:miter lim="800000"/>
            <a:headEnd/>
            <a:tailEnd/>
          </a:ln>
        </p:spPr>
        <p:txBody>
          <a:bodyPr anchor="ctr">
            <a:spAutoFit/>
          </a:bodyPr>
          <a:lstStyle/>
          <a:p>
            <a:r>
              <a:rPr lang="zh-CN" altLang="en-US">
                <a:latin typeface="微软雅黑"/>
                <a:ea typeface="微软雅黑"/>
                <a:cs typeface="微软雅黑"/>
              </a:rPr>
              <a:t>广州“</a:t>
            </a:r>
            <a:r>
              <a:rPr lang="en-US" altLang="zh-CN" b="1">
                <a:solidFill>
                  <a:srgbClr val="FC6C2C"/>
                </a:solidFill>
                <a:latin typeface="微软雅黑"/>
                <a:ea typeface="微软雅黑"/>
                <a:cs typeface="微软雅黑"/>
              </a:rPr>
              <a:t>1200bookshop</a:t>
            </a:r>
            <a:r>
              <a:rPr lang="en-US" altLang="zh-CN">
                <a:latin typeface="微软雅黑"/>
                <a:ea typeface="微软雅黑"/>
                <a:cs typeface="微软雅黑"/>
              </a:rPr>
              <a:t>”</a:t>
            </a:r>
            <a:r>
              <a:rPr lang="zh-CN" altLang="en-US">
                <a:latin typeface="微软雅黑"/>
                <a:ea typeface="微软雅黑"/>
                <a:cs typeface="微软雅黑"/>
              </a:rPr>
              <a:t>（</a:t>
            </a:r>
            <a:r>
              <a:rPr lang="en-US" altLang="zh-CN">
                <a:latin typeface="微软雅黑"/>
                <a:ea typeface="微软雅黑"/>
                <a:cs typeface="微软雅黑"/>
              </a:rPr>
              <a:t>2014</a:t>
            </a:r>
            <a:r>
              <a:rPr lang="zh-CN" altLang="en-US">
                <a:latin typeface="微软雅黑"/>
                <a:ea typeface="微软雅黑"/>
                <a:cs typeface="微软雅黑"/>
              </a:rPr>
              <a:t>年）</a:t>
            </a:r>
            <a:r>
              <a:rPr lang="en-US" altLang="zh-CN">
                <a:latin typeface="微软雅黑"/>
                <a:ea typeface="微软雅黑"/>
                <a:cs typeface="微软雅黑"/>
              </a:rPr>
              <a:t>24</a:t>
            </a:r>
            <a:r>
              <a:rPr lang="zh-CN" altLang="en-US">
                <a:latin typeface="微软雅黑"/>
                <a:ea typeface="微软雅黑"/>
                <a:cs typeface="微软雅黑"/>
              </a:rPr>
              <a:t>小时营业。</a:t>
            </a:r>
          </a:p>
        </p:txBody>
      </p:sp>
      <p:sp>
        <p:nvSpPr>
          <p:cNvPr id="33795" name="Rectangle 7"/>
          <p:cNvSpPr>
            <a:spLocks noChangeArrowheads="1"/>
          </p:cNvSpPr>
          <p:nvPr/>
        </p:nvSpPr>
        <p:spPr bwMode="auto">
          <a:xfrm>
            <a:off x="7824788" y="4941888"/>
            <a:ext cx="2514600" cy="641350"/>
          </a:xfrm>
          <a:prstGeom prst="rect">
            <a:avLst/>
          </a:prstGeom>
          <a:noFill/>
          <a:ln w="9525">
            <a:noFill/>
            <a:miter lim="800000"/>
            <a:headEnd/>
            <a:tailEnd/>
          </a:ln>
        </p:spPr>
        <p:txBody>
          <a:bodyPr>
            <a:spAutoFit/>
          </a:bodyPr>
          <a:lstStyle/>
          <a:p>
            <a:r>
              <a:rPr lang="zh-CN" altLang="en-US">
                <a:latin typeface="微软雅黑"/>
                <a:ea typeface="微软雅黑"/>
                <a:cs typeface="微软雅黑"/>
              </a:rPr>
              <a:t>杭州新华书店解放路店“</a:t>
            </a:r>
            <a:r>
              <a:rPr lang="zh-CN" altLang="en-US" b="1">
                <a:solidFill>
                  <a:srgbClr val="FC6C2C"/>
                </a:solidFill>
                <a:latin typeface="微软雅黑"/>
                <a:ea typeface="微软雅黑"/>
                <a:cs typeface="微软雅黑"/>
              </a:rPr>
              <a:t>悦览树</a:t>
            </a:r>
            <a:r>
              <a:rPr lang="zh-CN" altLang="en-US">
                <a:latin typeface="微软雅黑"/>
                <a:ea typeface="微软雅黑"/>
                <a:cs typeface="微软雅黑"/>
              </a:rPr>
              <a:t>”</a:t>
            </a:r>
          </a:p>
        </p:txBody>
      </p:sp>
      <p:sp>
        <p:nvSpPr>
          <p:cNvPr id="33796" name="AutoShape 9" descr="u=2201229658,2515735531&amp;fm=21&amp;gp=0"/>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zh-CN" altLang="en-US">
              <a:latin typeface="微软雅黑"/>
              <a:ea typeface="微软雅黑"/>
              <a:cs typeface="微软雅黑"/>
            </a:endParaRPr>
          </a:p>
        </p:txBody>
      </p:sp>
      <p:sp>
        <p:nvSpPr>
          <p:cNvPr id="33797" name="AutoShape 11" descr="u=2201229658,2515735531&amp;fm=21&amp;gp=0"/>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zh-CN" altLang="en-US">
              <a:latin typeface="微软雅黑"/>
              <a:ea typeface="微软雅黑"/>
              <a:cs typeface="微软雅黑"/>
            </a:endParaRPr>
          </a:p>
        </p:txBody>
      </p:sp>
      <p:sp>
        <p:nvSpPr>
          <p:cNvPr id="33798" name="AutoShape 13" descr="u=2201229658,2515735531&amp;fm=21&amp;gp=0"/>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zh-CN" altLang="en-US">
              <a:latin typeface="微软雅黑"/>
              <a:ea typeface="微软雅黑"/>
              <a:cs typeface="微软雅黑"/>
            </a:endParaRPr>
          </a:p>
        </p:txBody>
      </p:sp>
      <p:pic>
        <p:nvPicPr>
          <p:cNvPr id="33799" name="Picture 15" descr="14feb5e6d951162140d127"/>
          <p:cNvPicPr>
            <a:picLocks noChangeAspect="1" noChangeArrowheads="1"/>
          </p:cNvPicPr>
          <p:nvPr/>
        </p:nvPicPr>
        <p:blipFill>
          <a:blip r:embed="rId4"/>
          <a:srcRect r="6757" b="1804"/>
          <a:stretch>
            <a:fillRect/>
          </a:stretch>
        </p:blipFill>
        <p:spPr bwMode="auto">
          <a:xfrm>
            <a:off x="6299200" y="947738"/>
            <a:ext cx="5329238" cy="3268662"/>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9" descr="4b7466e0jw1di234wfvlxj"/>
          <p:cNvPicPr>
            <a:picLocks noChangeAspect="1" noChangeArrowheads="1"/>
          </p:cNvPicPr>
          <p:nvPr/>
        </p:nvPicPr>
        <p:blipFill>
          <a:blip r:embed="rId3"/>
          <a:srcRect b="5243"/>
          <a:stretch>
            <a:fillRect/>
          </a:stretch>
        </p:blipFill>
        <p:spPr bwMode="auto">
          <a:xfrm>
            <a:off x="1104900" y="1512888"/>
            <a:ext cx="5410200" cy="3832225"/>
          </a:xfrm>
          <a:prstGeom prst="rect">
            <a:avLst/>
          </a:prstGeom>
          <a:noFill/>
          <a:ln w="9525">
            <a:noFill/>
            <a:miter lim="800000"/>
            <a:headEnd/>
            <a:tailEnd/>
          </a:ln>
        </p:spPr>
      </p:pic>
      <p:sp>
        <p:nvSpPr>
          <p:cNvPr id="34818" name="Rectangle 7"/>
          <p:cNvSpPr>
            <a:spLocks noChangeArrowheads="1"/>
          </p:cNvSpPr>
          <p:nvPr/>
        </p:nvSpPr>
        <p:spPr bwMode="auto">
          <a:xfrm>
            <a:off x="7216775" y="2001838"/>
            <a:ext cx="3681413" cy="2854325"/>
          </a:xfrm>
          <a:prstGeom prst="rect">
            <a:avLst/>
          </a:prstGeom>
          <a:noFill/>
          <a:ln w="9525">
            <a:noFill/>
            <a:miter lim="800000"/>
            <a:headEnd/>
            <a:tailEnd/>
          </a:ln>
        </p:spPr>
        <p:txBody>
          <a:bodyPr>
            <a:spAutoFit/>
          </a:bodyPr>
          <a:lstStyle/>
          <a:p>
            <a:r>
              <a:rPr lang="zh-CN" altLang="en-US">
                <a:latin typeface="微软雅黑"/>
                <a:ea typeface="微软雅黑"/>
                <a:cs typeface="微软雅黑"/>
              </a:rPr>
              <a:t>北京的“</a:t>
            </a:r>
            <a:r>
              <a:rPr lang="zh-CN" altLang="en-US" b="1">
                <a:latin typeface="微软雅黑"/>
                <a:ea typeface="微软雅黑"/>
                <a:cs typeface="微软雅黑"/>
              </a:rPr>
              <a:t>皮卡书屋”</a:t>
            </a:r>
            <a:r>
              <a:rPr lang="zh-CN" altLang="en-US">
                <a:latin typeface="微软雅黑"/>
                <a:ea typeface="微软雅黑"/>
                <a:cs typeface="微软雅黑"/>
              </a:rPr>
              <a:t>（</a:t>
            </a:r>
            <a:r>
              <a:rPr lang="en-US" altLang="zh-CN">
                <a:latin typeface="微软雅黑"/>
                <a:ea typeface="微软雅黑"/>
                <a:cs typeface="微软雅黑"/>
              </a:rPr>
              <a:t>2006</a:t>
            </a:r>
            <a:r>
              <a:rPr lang="zh-CN" altLang="en-US">
                <a:latin typeface="微软雅黑"/>
                <a:ea typeface="微软雅黑"/>
                <a:cs typeface="微软雅黑"/>
              </a:rPr>
              <a:t>年</a:t>
            </a:r>
            <a:r>
              <a:rPr lang="en-US" altLang="zh-CN">
                <a:latin typeface="微软雅黑"/>
                <a:ea typeface="微软雅黑"/>
                <a:cs typeface="微软雅黑"/>
              </a:rPr>
              <a:t>1</a:t>
            </a:r>
            <a:r>
              <a:rPr lang="zh-CN" altLang="en-US">
                <a:latin typeface="微软雅黑"/>
                <a:ea typeface="微软雅黑"/>
                <a:cs typeface="微软雅黑"/>
              </a:rPr>
              <a:t>月成立），为</a:t>
            </a:r>
            <a:r>
              <a:rPr lang="en-US" altLang="zh-CN">
                <a:latin typeface="微软雅黑"/>
                <a:ea typeface="微软雅黑"/>
                <a:cs typeface="微软雅黑"/>
              </a:rPr>
              <a:t>0-15</a:t>
            </a:r>
            <a:r>
              <a:rPr lang="zh-CN" altLang="en-US">
                <a:latin typeface="微软雅黑"/>
                <a:ea typeface="微软雅黑"/>
                <a:cs typeface="微软雅黑"/>
              </a:rPr>
              <a:t>岁小读者们提供英、中文绘本借阅服务，并组织中英文故事会、手工制作、视听游戏。为体现公益性质，皮卡书屋对外服务只收取少量会员费。</a:t>
            </a:r>
            <a:r>
              <a:rPr lang="en-US" altLang="zh-CN">
                <a:latin typeface="微软雅黑"/>
                <a:ea typeface="微软雅黑"/>
                <a:cs typeface="微软雅黑"/>
              </a:rPr>
              <a:t>2012</a:t>
            </a:r>
            <a:r>
              <a:rPr lang="zh-CN" altLang="en-US">
                <a:latin typeface="微软雅黑"/>
                <a:ea typeface="微软雅黑"/>
                <a:cs typeface="微软雅黑"/>
              </a:rPr>
              <a:t>年</a:t>
            </a:r>
            <a:r>
              <a:rPr lang="en-US" altLang="zh-CN">
                <a:latin typeface="微软雅黑"/>
                <a:ea typeface="微软雅黑"/>
                <a:cs typeface="微软雅黑"/>
              </a:rPr>
              <a:t>3</a:t>
            </a:r>
            <a:r>
              <a:rPr lang="zh-CN" altLang="en-US">
                <a:latin typeface="微软雅黑"/>
                <a:ea typeface="微软雅黑"/>
                <a:cs typeface="微软雅黑"/>
              </a:rPr>
              <a:t>月</a:t>
            </a:r>
            <a:r>
              <a:rPr lang="en-US" altLang="zh-CN">
                <a:latin typeface="微软雅黑"/>
                <a:ea typeface="微软雅黑"/>
                <a:cs typeface="微软雅黑"/>
              </a:rPr>
              <a:t>28</a:t>
            </a:r>
            <a:r>
              <a:rPr lang="zh-CN" altLang="en-US">
                <a:latin typeface="微软雅黑"/>
                <a:ea typeface="微软雅黑"/>
                <a:cs typeface="微软雅黑"/>
              </a:rPr>
              <a:t>日，注册为民办非，藏书量多达</a:t>
            </a:r>
            <a:r>
              <a:rPr lang="en-US" altLang="zh-CN">
                <a:latin typeface="微软雅黑"/>
                <a:ea typeface="微软雅黑"/>
                <a:cs typeface="微软雅黑"/>
              </a:rPr>
              <a:t>10</a:t>
            </a:r>
            <a:r>
              <a:rPr lang="zh-CN" altLang="en-US">
                <a:latin typeface="微软雅黑"/>
                <a:ea typeface="微软雅黑"/>
                <a:cs typeface="微软雅黑"/>
              </a:rPr>
              <a:t>万多册，并在北京有万柳、劲松、三元桥、望京办成了</a:t>
            </a:r>
            <a:r>
              <a:rPr lang="en-US" altLang="zh-CN">
                <a:latin typeface="微软雅黑"/>
                <a:ea typeface="微软雅黑"/>
                <a:cs typeface="微软雅黑"/>
              </a:rPr>
              <a:t>5</a:t>
            </a:r>
            <a:r>
              <a:rPr lang="zh-CN" altLang="en-US">
                <a:latin typeface="微软雅黑"/>
                <a:ea typeface="微软雅黑"/>
                <a:cs typeface="微软雅黑"/>
              </a:rPr>
              <a:t>个分馆，会员超过了</a:t>
            </a:r>
            <a:r>
              <a:rPr lang="en-US" altLang="zh-CN">
                <a:latin typeface="微软雅黑"/>
                <a:ea typeface="微软雅黑"/>
                <a:cs typeface="微软雅黑"/>
              </a:rPr>
              <a:t>2000</a:t>
            </a:r>
            <a:r>
              <a:rPr lang="zh-CN" altLang="en-US">
                <a:latin typeface="微软雅黑"/>
                <a:ea typeface="微软雅黑"/>
                <a:cs typeface="微软雅黑"/>
              </a:rPr>
              <a:t>名。</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岭南新世界荒岛图书馆"/>
          <p:cNvPicPr>
            <a:picLocks noChangeAspect="1" noChangeArrowheads="1"/>
          </p:cNvPicPr>
          <p:nvPr/>
        </p:nvPicPr>
        <p:blipFill>
          <a:blip r:embed="rId3"/>
          <a:srcRect l="12750" r="8864" b="18149"/>
          <a:stretch>
            <a:fillRect/>
          </a:stretch>
        </p:blipFill>
        <p:spPr bwMode="auto">
          <a:xfrm>
            <a:off x="450850" y="1219200"/>
            <a:ext cx="5154613" cy="3221038"/>
          </a:xfrm>
          <a:prstGeom prst="rect">
            <a:avLst/>
          </a:prstGeom>
          <a:noFill/>
          <a:ln w="9525">
            <a:noFill/>
            <a:miter lim="800000"/>
            <a:headEnd/>
            <a:tailEnd/>
          </a:ln>
        </p:spPr>
      </p:pic>
      <p:sp>
        <p:nvSpPr>
          <p:cNvPr id="35842" name="Rectangle 5"/>
          <p:cNvSpPr>
            <a:spLocks noChangeArrowheads="1"/>
          </p:cNvSpPr>
          <p:nvPr/>
        </p:nvSpPr>
        <p:spPr bwMode="auto">
          <a:xfrm>
            <a:off x="1055688" y="4941888"/>
            <a:ext cx="3429000" cy="915987"/>
          </a:xfrm>
          <a:prstGeom prst="rect">
            <a:avLst/>
          </a:prstGeom>
          <a:noFill/>
          <a:ln w="9525">
            <a:noFill/>
            <a:miter lim="800000"/>
            <a:headEnd/>
            <a:tailEnd/>
          </a:ln>
        </p:spPr>
        <p:txBody>
          <a:bodyPr anchor="ctr">
            <a:spAutoFit/>
          </a:bodyPr>
          <a:lstStyle/>
          <a:p>
            <a:r>
              <a:rPr lang="zh-CN" altLang="en-US" b="1">
                <a:latin typeface="微软雅黑"/>
                <a:ea typeface="微软雅黑"/>
                <a:cs typeface="微软雅黑"/>
              </a:rPr>
              <a:t>广州社区里的“</a:t>
            </a:r>
            <a:r>
              <a:rPr lang="zh-CN" altLang="en-US" b="1">
                <a:solidFill>
                  <a:srgbClr val="FC6C2C"/>
                </a:solidFill>
                <a:latin typeface="微软雅黑"/>
                <a:ea typeface="微软雅黑"/>
                <a:cs typeface="微软雅黑"/>
              </a:rPr>
              <a:t>荒岛图书馆</a:t>
            </a:r>
            <a:r>
              <a:rPr lang="zh-CN" altLang="en-US" b="1">
                <a:latin typeface="微软雅黑"/>
                <a:ea typeface="微软雅黑"/>
                <a:cs typeface="微软雅黑"/>
              </a:rPr>
              <a:t>”（</a:t>
            </a:r>
            <a:r>
              <a:rPr lang="en-US" altLang="zh-CN" b="1">
                <a:latin typeface="微软雅黑"/>
                <a:ea typeface="微软雅黑"/>
                <a:cs typeface="微软雅黑"/>
              </a:rPr>
              <a:t>2009</a:t>
            </a:r>
            <a:r>
              <a:rPr lang="zh-CN" altLang="en-US" b="1">
                <a:latin typeface="微软雅黑"/>
                <a:ea typeface="微软雅黑"/>
                <a:cs typeface="微软雅黑"/>
              </a:rPr>
              <a:t>年），一度在全国发展出几十家加盟连锁图书馆。</a:t>
            </a:r>
            <a:r>
              <a:rPr lang="zh-CN" altLang="en-US">
                <a:latin typeface="微软雅黑"/>
                <a:ea typeface="微软雅黑"/>
                <a:cs typeface="微软雅黑"/>
              </a:rPr>
              <a:t> </a:t>
            </a:r>
          </a:p>
        </p:txBody>
      </p:sp>
      <p:pic>
        <p:nvPicPr>
          <p:cNvPr id="35843" name="Picture 7" descr="H@M25H06OSAKQ(W~JAPE1]S"/>
          <p:cNvPicPr>
            <a:picLocks noChangeAspect="1" noChangeArrowheads="1"/>
          </p:cNvPicPr>
          <p:nvPr>
            <p:ph type="body" idx="1"/>
          </p:nvPr>
        </p:nvPicPr>
        <p:blipFill>
          <a:blip r:embed="rId4"/>
          <a:srcRect/>
          <a:stretch>
            <a:fillRect/>
          </a:stretch>
        </p:blipFill>
        <p:spPr>
          <a:xfrm>
            <a:off x="6048375" y="1219200"/>
            <a:ext cx="5526088" cy="3221038"/>
          </a:xfrm>
        </p:spPr>
      </p:pic>
      <p:sp>
        <p:nvSpPr>
          <p:cNvPr id="35844" name="Rectangle 8"/>
          <p:cNvSpPr>
            <a:spLocks noChangeArrowheads="1"/>
          </p:cNvSpPr>
          <p:nvPr/>
        </p:nvSpPr>
        <p:spPr bwMode="auto">
          <a:xfrm>
            <a:off x="7248525" y="4876800"/>
            <a:ext cx="3706813" cy="1465263"/>
          </a:xfrm>
          <a:prstGeom prst="rect">
            <a:avLst/>
          </a:prstGeom>
          <a:noFill/>
          <a:ln w="9525">
            <a:noFill/>
            <a:miter lim="800000"/>
            <a:headEnd/>
            <a:tailEnd/>
          </a:ln>
        </p:spPr>
        <p:txBody>
          <a:bodyPr anchor="ctr">
            <a:spAutoFit/>
          </a:bodyPr>
          <a:lstStyle/>
          <a:p>
            <a:r>
              <a:rPr lang="zh-CN" altLang="en-US" b="1">
                <a:latin typeface="微软雅黑"/>
                <a:ea typeface="微软雅黑"/>
                <a:cs typeface="微软雅黑"/>
              </a:rPr>
              <a:t>北京的“</a:t>
            </a:r>
            <a:r>
              <a:rPr lang="zh-CN" altLang="en-US" b="1">
                <a:solidFill>
                  <a:srgbClr val="FC6C2C"/>
                </a:solidFill>
                <a:latin typeface="微软雅黑"/>
                <a:ea typeface="微软雅黑"/>
                <a:cs typeface="微软雅黑"/>
              </a:rPr>
              <a:t>快乐小陶子流动儿童图书馆</a:t>
            </a:r>
            <a:r>
              <a:rPr lang="zh-CN" altLang="en-US" b="1">
                <a:latin typeface="微软雅黑"/>
                <a:ea typeface="微软雅黑"/>
                <a:cs typeface="微软雅黑"/>
              </a:rPr>
              <a:t>”（</a:t>
            </a:r>
            <a:r>
              <a:rPr lang="en-US" altLang="zh-CN" b="1">
                <a:latin typeface="微软雅黑"/>
                <a:ea typeface="微软雅黑"/>
                <a:cs typeface="微软雅黑"/>
              </a:rPr>
              <a:t>2010</a:t>
            </a:r>
            <a:r>
              <a:rPr lang="zh-CN" altLang="en-US" b="1">
                <a:latin typeface="微软雅黑"/>
                <a:ea typeface="微软雅黑"/>
                <a:cs typeface="微软雅黑"/>
              </a:rPr>
              <a:t>年），经常在打工子弟社区、医院、公园等铺设一个地垫，就成了为孩子和家长读绘本、讲绘本的流动图书馆。 </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838200" y="1090613"/>
            <a:ext cx="11018838" cy="4678362"/>
          </a:xfrm>
          <a:prstGeom prst="rect">
            <a:avLst/>
          </a:prstGeom>
        </p:spPr>
        <p:txBody>
          <a:bodyPr>
            <a:normAutofit fontScale="90000"/>
          </a:bodyPr>
          <a:lstStyle>
            <a:defPPr>
              <a:defRPr lang="zh-CN"/>
            </a:defPPr>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40000"/>
              </a:lnSpc>
              <a:buFont typeface="Arial" panose="020B0604020202020204" pitchFamily="34" charset="0"/>
              <a:buNone/>
              <a:defRPr/>
            </a:pP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 书店变身为城市居民身边的优雅书房，绘本馆、民间图书馆在社区搭建起活跃的公共阅读新场所，这对公共图书馆行业也产生了巨大触动，</a:t>
            </a:r>
            <a:r>
              <a:rPr lang="zh-CN" altLang="en-US" sz="2400" b="1">
                <a:latin typeface="微软雅黑" panose="020B0503020204020204" charset="-122"/>
                <a:ea typeface="微软雅黑" panose="020B0503020204020204" charset="-122"/>
                <a:cs typeface="微软雅黑" panose="020B0503020204020204" charset="-122"/>
                <a:sym typeface="+mn-ea"/>
              </a:rPr>
              <a:t>尤其是在国家积极推进全民阅读推广活动与大力建设公共文化服务体系的时代背景之下，各地</a:t>
            </a: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公共图书馆在政府的支持下也分别“试水”，在城市街道、社区中建设公共阅读空间。</a:t>
            </a:r>
            <a:endParaRPr lang="zh-CN" altLang="en-US" sz="2400" b="1">
              <a:solidFill>
                <a:srgbClr val="FC6C2C"/>
              </a:solidFill>
              <a:latin typeface="微软雅黑" panose="020B0503020204020204" charset="-122"/>
              <a:ea typeface="微软雅黑" panose="020B0503020204020204" charset="-122"/>
              <a:cs typeface="微软雅黑" panose="020B0503020204020204" charset="-122"/>
            </a:endParaRPr>
          </a:p>
          <a:p>
            <a:pPr>
              <a:lnSpc>
                <a:spcPct val="140000"/>
              </a:lnSpc>
              <a:buFont typeface="Arial" panose="020B0604020202020204" pitchFamily="34" charset="0"/>
              <a:buNone/>
              <a:defRPr/>
            </a:pPr>
            <a:endParaRPr lang="zh-CN" altLang="en-US" sz="2400" b="1">
              <a:solidFill>
                <a:srgbClr val="FC6C2C"/>
              </a:solidFill>
              <a:latin typeface="微软雅黑" panose="020B0503020204020204" charset="-122"/>
              <a:ea typeface="微软雅黑" panose="020B0503020204020204" charset="-122"/>
              <a:cs typeface="微软雅黑" panose="020B0503020204020204" charset="-122"/>
            </a:endParaRPr>
          </a:p>
          <a:p>
            <a:pPr>
              <a:lnSpc>
                <a:spcPct val="140000"/>
              </a:lnSpc>
              <a:buFont typeface="Arial" panose="020B0604020202020204" pitchFamily="34" charset="0"/>
              <a:buNone/>
              <a:defRPr/>
            </a:pP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早在2008年，为打造图书馆社区网点，构建“15分钟文化圈”，</a:t>
            </a:r>
            <a:r>
              <a:rPr lang="zh-CN" altLang="en-US" sz="2400" b="1">
                <a:solidFill>
                  <a:srgbClr val="FC6C2C"/>
                </a:solidFill>
                <a:latin typeface="微软雅黑" panose="020B0503020204020204" charset="-122"/>
                <a:ea typeface="微软雅黑" panose="020B0503020204020204" charset="-122"/>
                <a:cs typeface="微软雅黑" panose="020B0503020204020204" charset="-122"/>
                <a:sym typeface="+mn-ea"/>
              </a:rPr>
              <a:t>东莞图书馆就购买了数台24小时自助借阅机</a:t>
            </a:r>
            <a:r>
              <a:rPr lang="zh-CN" altLang="en-US" sz="2400" b="1">
                <a:latin typeface="微软雅黑" panose="020B0503020204020204" charset="-122"/>
                <a:ea typeface="微软雅黑" panose="020B0503020204020204" charset="-122"/>
                <a:cs typeface="微软雅黑" panose="020B0503020204020204" charset="-122"/>
                <a:sym typeface="+mn-ea"/>
              </a:rPr>
              <a:t>投放到社区街道。其后东南沿海乃至北京等地的公共图书馆也开始跟进，先后购买这种24小时自助借阅机。</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70"/>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 name="KSO_WM_TAG_VERSION" val="1.0"/>
  <p:tag name="KSO_WM_SLIDE_ID" val="custom160570_10"/>
  <p:tag name="KSO_WM_SLIDE_INDEX" val="10"/>
  <p:tag name="KSO_WM_SLIDE_ITEM_CNT" val="5"/>
  <p:tag name="KSO_WM_SLIDE_LAYOUT" val="a_l"/>
  <p:tag name="KSO_WM_SLIDE_LAYOUT_CNT" val="1_1"/>
  <p:tag name="KSO_WM_SLIDE_TYPE" val="contents"/>
  <p:tag name="KSO_WM_BEAUTIFY_FLAG" val="#wm#"/>
  <p:tag name="KSO_WM_DIAGRAM_GROUP_CODE" val="l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a"/>
  <p:tag name="KSO_WM_UNIT_INDEX" val="1"/>
  <p:tag name="KSO_WM_UNIT_ID" val="custom160570_10*a*1"/>
  <p:tag name="KSO_WM_UNIT_CLEAR" val="1"/>
  <p:tag name="KSO_WM_UNIT_LAYERLEVEL" val="1"/>
  <p:tag name="KSO_WM_UNIT_ISCONTENTSTITLE" val="1"/>
  <p:tag name="KSO_WM_UNIT_VALUE" val="6"/>
  <p:tag name="KSO_WM_UNIT_HIGHLIGHT" val="0"/>
  <p:tag name="KSO_WM_UNIT_COMPATIBLE" val="0"/>
  <p:tag name="KSO_WM_UNIT_PRESET_TEXT" val="CONTENTS"/>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1"/>
  <p:tag name="KSO_WM_TEMPLATE_CATEGORY" val="custom"/>
  <p:tag name="KSO_WM_TEMPLATE_INDEX" val="160570"/>
  <p:tag name="KSO_WM_UNIT_INDEX"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14"/>
  <p:tag name="KSO_WM_TEMPLATE_CATEGORY" val="custom"/>
  <p:tag name="KSO_WM_TEMPLATE_INDEX" val="160570"/>
  <p:tag name="KSO_WM_UNIT_INDEX" val="14"/>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ENTRY"/>
  <p:tag name="ID" val="626775"/>
  <p:tag name="MH_ORDER" val="1"/>
  <p:tag name="KSO_WM_UNIT_TYPE" val="l_h_f"/>
  <p:tag name="KSO_WM_UNIT_INDEX" val="1_1_1"/>
  <p:tag name="KSO_WM_UNIT_ID" val="custom160570_10*l_h_f*1_1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NUMBER"/>
  <p:tag name="ID" val="626775"/>
  <p:tag name="MH_ORDER" val="1"/>
  <p:tag name="KSO_WM_UNIT_TYPE" val="l_i"/>
  <p:tag name="KSO_WM_UNIT_INDEX" val="1_1"/>
  <p:tag name="KSO_WM_UNIT_ID" val="custom160570_10*l_i*1_1"/>
  <p:tag name="KSO_WM_UNIT_CLEAR" val="1"/>
  <p:tag name="KSO_WM_UNIT_LAYERLEVEL" val="1_1"/>
  <p:tag name="KSO_WM_DIAGRAM_GROUP_CODE" val="l1-1"/>
  <p:tag name="KSO_WM_UNIT_FILL_FORE_SCHEMECOLOR_INDEX" val="5"/>
  <p:tag name="KSO_WM_UNI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ENTRY"/>
  <p:tag name="ID" val="626775"/>
  <p:tag name="MH_ORDER" val="2"/>
  <p:tag name="KSO_WM_UNIT_TYPE" val="l_h_f"/>
  <p:tag name="KSO_WM_UNIT_INDEX" val="1_2_1"/>
  <p:tag name="KSO_WM_UNIT_ID" val="custom160570_10*l_h_f*1_2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NUMBER"/>
  <p:tag name="ID" val="626775"/>
  <p:tag name="MH_ORDER" val="2"/>
  <p:tag name="KSO_WM_UNIT_TYPE" val="l_i"/>
  <p:tag name="KSO_WM_UNIT_INDEX" val="1_2"/>
  <p:tag name="KSO_WM_UNIT_ID" val="custom160570_10*l_i*1_2"/>
  <p:tag name="KSO_WM_UNIT_CLEAR" val="1"/>
  <p:tag name="KSO_WM_UNIT_LAYERLEVEL" val="1_1"/>
  <p:tag name="KSO_WM_DIAGRAM_GROUP_CODE" val="l1-1"/>
  <p:tag name="KSO_WM_UNIT_FILL_FORE_SCHEMECOLOR_INDEX" val="5"/>
  <p:tag name="KSO_WM_UNI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ENTRY"/>
  <p:tag name="ID" val="626775"/>
  <p:tag name="MH_ORDER" val="3"/>
  <p:tag name="KSO_WM_UNIT_TYPE" val="l_h_f"/>
  <p:tag name="KSO_WM_UNIT_INDEX" val="1_3_1"/>
  <p:tag name="KSO_WM_UNIT_ID" val="custom160570_10*l_h_f*1_3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NUMBER"/>
  <p:tag name="ID" val="626775"/>
  <p:tag name="MH_ORDER" val="3"/>
  <p:tag name="KSO_WM_UNIT_TYPE" val="l_i"/>
  <p:tag name="KSO_WM_UNIT_INDEX" val="1_3"/>
  <p:tag name="KSO_WM_UNIT_ID" val="custom160570_10*l_i*1_3"/>
  <p:tag name="KSO_WM_UNIT_CLEAR" val="1"/>
  <p:tag name="KSO_WM_UNIT_LAYERLEVEL" val="1_1"/>
  <p:tag name="KSO_WM_DIAGRAM_GROUP_CODE" val="l1-1"/>
  <p:tag name="KSO_WM_UNIT_FILL_FORE_SCHEMECOLOR_INDEX" val="5"/>
  <p:tag name="KSO_WM_UNI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7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ENTRY"/>
  <p:tag name="ID" val="626775"/>
  <p:tag name="MH_ORDER" val="4"/>
  <p:tag name="KSO_WM_UNIT_TYPE" val="l_h_f"/>
  <p:tag name="KSO_WM_UNIT_INDEX" val="1_4_1"/>
  <p:tag name="KSO_WM_UNIT_ID" val="custom160570_10*l_h_f*1_4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NUMBER"/>
  <p:tag name="ID" val="626775"/>
  <p:tag name="MH_ORDER" val="4"/>
  <p:tag name="KSO_WM_UNIT_TYPE" val="l_i"/>
  <p:tag name="KSO_WM_UNIT_INDEX" val="1_4"/>
  <p:tag name="KSO_WM_UNIT_ID" val="custom160570_10*l_i*1_4"/>
  <p:tag name="KSO_WM_UNIT_CLEAR" val="1"/>
  <p:tag name="KSO_WM_UNIT_LAYERLEVEL" val="1_1"/>
  <p:tag name="KSO_WM_DIAGRAM_GROUP_CODE" val="l1-1"/>
  <p:tag name="KSO_WM_UNIT_FILL_FORE_SCHEMECOLOR_INDEX" val="5"/>
  <p:tag name="KSO_WM_UNI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ENTRY"/>
  <p:tag name="ID" val="626775"/>
  <p:tag name="MH_ORDER" val="5"/>
  <p:tag name="KSO_WM_UNIT_TYPE" val="l_h_f"/>
  <p:tag name="KSO_WM_UNIT_INDEX" val="1_5_1"/>
  <p:tag name="KSO_WM_UNIT_ID" val="custom160570_10*l_h_f*1_5_1"/>
  <p:tag name="KSO_WM_UNIT_CLEAR" val="1"/>
  <p:tag name="KSO_WM_UNIT_LAYERLEVEL" val="1_1_1"/>
  <p:tag name="KSO_WM_UNIT_VALUE" val="26"/>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MH" val="20151026165154"/>
  <p:tag name="MH_LIBRARY" val="CONTENTS"/>
  <p:tag name="MH_TYPE" val="NUMBER"/>
  <p:tag name="ID" val="626775"/>
  <p:tag name="MH_ORDER" val="5"/>
  <p:tag name="KSO_WM_UNIT_TYPE" val="l_i"/>
  <p:tag name="KSO_WM_UNIT_INDEX" val="1_5"/>
  <p:tag name="KSO_WM_UNIT_ID" val="custom160570_10*l_i*1_5"/>
  <p:tag name="KSO_WM_UNIT_CLEAR" val="1"/>
  <p:tag name="KSO_WM_UNIT_LAYERLEVEL" val="1_1"/>
  <p:tag name="KSO_WM_DIAGRAM_GROUP_CODE" val="l1-1"/>
  <p:tag name="KSO_WM_UNIT_FILL_FORE_SCHEMECOLOR_INDEX" val="5"/>
  <p:tag name="KSO_WM_UNI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21"/>
  <p:tag name="KSO_WM_TEMPLATE_CATEGORY" val="custom"/>
  <p:tag name="KSO_WM_TEMPLATE_INDEX" val="160570"/>
  <p:tag name="KSO_WM_UNIT_INDEX" val="2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22"/>
  <p:tag name="KSO_WM_TEMPLATE_CATEGORY" val="custom"/>
  <p:tag name="KSO_WM_TEMPLATE_INDEX" val="160570"/>
  <p:tag name="KSO_WM_UNIT_INDEX" val="2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23"/>
  <p:tag name="KSO_WM_TEMPLATE_CATEGORY" val="custom"/>
  <p:tag name="KSO_WM_TEMPLATE_INDEX" val="160570"/>
  <p:tag name="KSO_WM_UNIT_INDEX" val="23"/>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24"/>
  <p:tag name="KSO_WM_TEMPLATE_CATEGORY" val="custom"/>
  <p:tag name="KSO_WM_TEMPLATE_INDEX" val="160570"/>
  <p:tag name="KSO_WM_UNIT_INDEX" val="24"/>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25"/>
  <p:tag name="KSO_WM_TEMPLATE_CATEGORY" val="custom"/>
  <p:tag name="KSO_WM_TEMPLATE_INDEX" val="160570"/>
  <p:tag name="KSO_WM_UNIT_INDEX" val="25"/>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26"/>
  <p:tag name="KSO_WM_TEMPLATE_CATEGORY" val="custom"/>
  <p:tag name="KSO_WM_TEMPLATE_INDEX" val="160570"/>
  <p:tag name="KSO_WM_UNIT_INDEX" val="26"/>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57*i*0"/>
  <p:tag name="KSO_WM_TEMPLATE_CATEGORY" val="custom"/>
  <p:tag name="KSO_WM_TEMPLATE_INDEX" val="9160250"/>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8"/>
  <p:tag name="KSO_WM_TEMPLATE_CATEGORY" val="custom"/>
  <p:tag name="KSO_WM_TEMPLATE_INDEX" val="160570"/>
  <p:tag name="KSO_WM_UNIT_INDEX" val="8"/>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9"/>
  <p:tag name="KSO_WM_TEMPLATE_CATEGORY" val="custom"/>
  <p:tag name="KSO_WM_TEMPLATE_INDEX" val="160570"/>
  <p:tag name="KSO_WM_UNIT_INDEX" val="9"/>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10"/>
  <p:tag name="KSO_WM_TEMPLATE_CATEGORY" val="custom"/>
  <p:tag name="KSO_WM_TEMPLATE_INDEX" val="160570"/>
  <p:tag name="KSO_WM_UNIT_INDEX" val="10"/>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11"/>
  <p:tag name="KSO_WM_TEMPLATE_CATEGORY" val="custom"/>
  <p:tag name="KSO_WM_TEMPLATE_INDEX" val="160570"/>
  <p:tag name="KSO_WM_UNIT_INDEX" val="1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12"/>
  <p:tag name="KSO_WM_TEMPLATE_CATEGORY" val="custom"/>
  <p:tag name="KSO_WM_TEMPLATE_INDEX" val="160570"/>
  <p:tag name="KSO_WM_UNIT_INDEX" val="12"/>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570_10*i*13"/>
  <p:tag name="KSO_WM_TEMPLATE_CATEGORY" val="custom"/>
  <p:tag name="KSO_WM_TEMPLATE_INDEX" val="160570"/>
  <p:tag name="KSO_WM_UNIT_INDEX" val="13"/>
</p:tagLst>
</file>

<file path=ppt/tags/tag36.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70"/>
  <p:tag name="KSO_WM_SLIDE_ID" val="custom16057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a"/>
  <p:tag name="KSO_WM_UNIT_INDEX" val="1"/>
  <p:tag name="KSO_WM_UNIT_ID" val="custom160570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f"/>
  <p:tag name="KSO_WM_UNIT_INDEX" val="1"/>
  <p:tag name="KSO_WM_UNIT_ID" val="custom16057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39.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70"/>
  <p:tag name="KSO_WM_SLIDE_ID" val="custom16057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70"/>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f"/>
  <p:tag name="KSO_WM_UNIT_INDEX" val="1"/>
  <p:tag name="KSO_WM_UNIT_ID" val="custom16057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45.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70"/>
  <p:tag name="KSO_WM_SLIDE_ID" val="custom16057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f"/>
  <p:tag name="KSO_WM_UNIT_INDEX" val="1"/>
  <p:tag name="KSO_WM_UNIT_ID" val="custom16057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70"/>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52.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Text"/>
  <p:tag name="MH" val="20151026160412"/>
  <p:tag name="MH_LIBRARY" val="GRAPHIC"/>
  <p:tag name="KSO_WM_TEMPLATE_CATEGORY" val="custom"/>
  <p:tag name="KSO_WM_TEMPLATE_INDEX" val="160570"/>
  <p:tag name="KSO_WM_SLIDE_ID" val="custom160570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a"/>
  <p:tag name="KSO_WM_UNIT_INDEX" val="1"/>
  <p:tag name="KSO_WM_UNIT_ID" val="custom160570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f"/>
  <p:tag name="KSO_WM_UNIT_INDEX" val="1"/>
  <p:tag name="KSO_WM_UNIT_ID" val="custom160570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a"/>
  <p:tag name="KSO_WM_UNIT_INDEX" val="1"/>
  <p:tag name="KSO_WM_UNIT_ID" val="custom160570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57*i*0"/>
  <p:tag name="KSO_WM_TEMPLATE_CATEGORY" val="custom"/>
  <p:tag name="KSO_WM_TEMPLATE_INDEX" val="9160250"/>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a"/>
  <p:tag name="KSO_WM_UNIT_INDEX" val="1"/>
  <p:tag name="KSO_WM_UNIT_ID" val="custom160570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a"/>
  <p:tag name="KSO_WM_UNIT_INDEX" val="1"/>
  <p:tag name="KSO_WM_UNIT_ID" val="custom160570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70"/>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5、9、12、17、25、27、29、30、31、32、34、35、36、37"/>
  <p:tag name="KSO_WM_TEMPLATE_CATEGORY" val="custom"/>
  <p:tag name="KSO_WM_TEMPLATE_INDEX" val="160570"/>
  <p:tag name="KSO_WM_TAG_VERSION" val="1.0"/>
  <p:tag name="KSO_WM_SLIDE_ID" val="custom160570_1"/>
  <p:tag name="KSO_WM_SLIDE_INDEX" val="1"/>
  <p:tag name="KSO_WM_SLIDE_ITEM_CNT" val="2"/>
  <p:tag name="KSO_WM_SLIDE_LAYOUT" val="a_b"/>
  <p:tag name="KSO_WM_SLIDE_LAYOUT_CNT" val="1_1"/>
  <p:tag name="KSO_WM_SLIDE_TYPE" val="title"/>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MH" val="20151014143730"/>
  <p:tag name="MH_LIBRARY" val="GRAPHIC"/>
  <p:tag name="KSO_WM_TEMPLATE_CATEGORY" val="custom"/>
  <p:tag name="KSO_WM_TEMPLATE_INDEX" val="160570"/>
  <p:tag name="KSO_WM_TAG_VERSION" val="1.0"/>
  <p:tag name="KSO_WM_SLIDE_ID" val="custom160570_37"/>
  <p:tag name="KSO_WM_SLIDE_INDEX" val="37"/>
  <p:tag name="KSO_WM_SLIDE_ITEM_CNT" val="0"/>
  <p:tag name="KSO_WM_SLIDE_TYPE" val="endPage"/>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a"/>
  <p:tag name="KSO_WM_UNIT_INDEX" val="1"/>
  <p:tag name="KSO_WM_UNIT_ID" val="custom160570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a"/>
  <p:tag name="KSO_WM_UNIT_INDEX" val="1"/>
  <p:tag name="KSO_WM_UNIT_ID" val="custom160570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70"/>
  <p:tag name="KSO_WM_UNIT_TYPE" val="b"/>
  <p:tag name="KSO_WM_UNIT_INDEX" val="1"/>
  <p:tag name="KSO_WM_UNIT_ID" val="custom160570_1*b*1"/>
  <p:tag name="KSO_WM_UNIT_CLEAR" val="1"/>
  <p:tag name="KSO_WM_UNIT_LAYERLEVEL" val="1"/>
  <p:tag name="KSO_WM_UNIT_VALUE" val="35"/>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2_Office 主题">
  <a:themeElements>
    <a:clrScheme name="160570">
      <a:dk1>
        <a:srgbClr val="5F5F5F"/>
      </a:dk1>
      <a:lt1>
        <a:sysClr val="window" lastClr="C7EDCC"/>
      </a:lt1>
      <a:dk2>
        <a:srgbClr val="4D4D4D"/>
      </a:dk2>
      <a:lt2>
        <a:srgbClr val="FFFFFF"/>
      </a:lt2>
      <a:accent1>
        <a:srgbClr val="FC6C2C"/>
      </a:accent1>
      <a:accent2>
        <a:srgbClr val="1C2B38"/>
      </a:accent2>
      <a:accent3>
        <a:srgbClr val="FFC543"/>
      </a:accent3>
      <a:accent4>
        <a:srgbClr val="464F5A"/>
      </a:accent4>
      <a:accent5>
        <a:srgbClr val="5E65A6"/>
      </a:accent5>
      <a:accent6>
        <a:srgbClr val="4283D2"/>
      </a:accent6>
      <a:hlink>
        <a:srgbClr val="9B73B1"/>
      </a:hlink>
      <a:folHlink>
        <a:srgbClr val="D6522E"/>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60570">
      <a:dk1>
        <a:srgbClr val="5F5F5F"/>
      </a:dk1>
      <a:lt1>
        <a:sysClr val="window" lastClr="C7EDCC"/>
      </a:lt1>
      <a:dk2>
        <a:srgbClr val="4D4D4D"/>
      </a:dk2>
      <a:lt2>
        <a:srgbClr val="FFFFFF"/>
      </a:lt2>
      <a:accent1>
        <a:srgbClr val="FC6C2C"/>
      </a:accent1>
      <a:accent2>
        <a:srgbClr val="1C2B38"/>
      </a:accent2>
      <a:accent3>
        <a:srgbClr val="FFC543"/>
      </a:accent3>
      <a:accent4>
        <a:srgbClr val="464F5A"/>
      </a:accent4>
      <a:accent5>
        <a:srgbClr val="5E65A6"/>
      </a:accent5>
      <a:accent6>
        <a:srgbClr val="4283D2"/>
      </a:accent6>
      <a:hlink>
        <a:srgbClr val="9B73B1"/>
      </a:hlink>
      <a:folHlink>
        <a:srgbClr val="D6522E"/>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3838</Words>
  <Application>WPS 演示</Application>
  <PresentationFormat>自定义</PresentationFormat>
  <Paragraphs>112</Paragraphs>
  <Slides>28</Slides>
  <Notes>6</Notes>
  <HiddenSlides>0</HiddenSlides>
  <MMClips>0</MMClips>
  <ScaleCrop>false</ScaleCrop>
  <HeadingPairs>
    <vt:vector size="6" baseType="variant">
      <vt:variant>
        <vt:lpstr>已用的字体</vt:lpstr>
      </vt:variant>
      <vt:variant>
        <vt:i4>6</vt:i4>
      </vt:variant>
      <vt:variant>
        <vt:lpstr>演示文稿设计模板</vt:lpstr>
      </vt:variant>
      <vt:variant>
        <vt:i4>8</vt:i4>
      </vt:variant>
      <vt:variant>
        <vt:lpstr>幻灯片标题</vt:lpstr>
      </vt:variant>
      <vt:variant>
        <vt:i4>28</vt:i4>
      </vt:variant>
    </vt:vector>
  </HeadingPairs>
  <TitlesOfParts>
    <vt:vector size="42" baseType="lpstr">
      <vt:lpstr>Arial</vt:lpstr>
      <vt:lpstr>宋体</vt:lpstr>
      <vt:lpstr>微软雅黑</vt:lpstr>
      <vt:lpstr>Wingdings</vt:lpstr>
      <vt:lpstr>黑体</vt:lpstr>
      <vt:lpstr>+mn-ea</vt:lpstr>
      <vt:lpstr>2_Office 主题</vt:lpstr>
      <vt:lpstr>1_Office 主题</vt:lpstr>
      <vt:lpstr>2_Office 主题</vt:lpstr>
      <vt:lpstr>2_Office 主题</vt:lpstr>
      <vt:lpstr>2_Office 主题</vt:lpstr>
      <vt:lpstr>1_Office 主题</vt:lpstr>
      <vt:lpstr>1_Office 主题</vt:lpstr>
      <vt:lpstr>1_Office 主题</vt:lpstr>
      <vt:lpstr>  公共阅读空间的兴起与发展</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THANKS</vt:lpstr>
    </vt:vector>
  </TitlesOfParts>
  <Company>United States Senate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 in Times of Change</dc:title>
  <dc:creator>Kate Scott</dc:creator>
  <cp:lastModifiedBy>roger</cp:lastModifiedBy>
  <cp:revision>174</cp:revision>
  <cp:lastPrinted>2014-09-02T18:59:00Z</cp:lastPrinted>
  <dcterms:created xsi:type="dcterms:W3CDTF">2014-09-02T17:10:00Z</dcterms:created>
  <dcterms:modified xsi:type="dcterms:W3CDTF">2017-04-03T13:50:21Z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